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4547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6372"/>
            <a:ext cx="7772400" cy="2247218"/>
          </a:xfrm>
        </p:spPr>
        <p:txBody>
          <a:bodyPr anchor="b"/>
          <a:lstStyle>
            <a:lvl1pPr algn="ctr">
              <a:defRPr sz="564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90252"/>
            <a:ext cx="6858000" cy="1558409"/>
          </a:xfrm>
        </p:spPr>
        <p:txBody>
          <a:bodyPr/>
          <a:lstStyle>
            <a:lvl1pPr marL="0" indent="0" algn="ctr">
              <a:buNone/>
              <a:defRPr sz="2259"/>
            </a:lvl1pPr>
            <a:lvl2pPr marL="430317" indent="0" algn="ctr">
              <a:buNone/>
              <a:defRPr sz="1882"/>
            </a:lvl2pPr>
            <a:lvl3pPr marL="860633" indent="0" algn="ctr">
              <a:buNone/>
              <a:defRPr sz="1694"/>
            </a:lvl3pPr>
            <a:lvl4pPr marL="1290950" indent="0" algn="ctr">
              <a:buNone/>
              <a:defRPr sz="1506"/>
            </a:lvl4pPr>
            <a:lvl5pPr marL="1721267" indent="0" algn="ctr">
              <a:buNone/>
              <a:defRPr sz="1506"/>
            </a:lvl5pPr>
            <a:lvl6pPr marL="2151583" indent="0" algn="ctr">
              <a:buNone/>
              <a:defRPr sz="1506"/>
            </a:lvl6pPr>
            <a:lvl7pPr marL="2581900" indent="0" algn="ctr">
              <a:buNone/>
              <a:defRPr sz="1506"/>
            </a:lvl7pPr>
            <a:lvl8pPr marL="3012216" indent="0" algn="ctr">
              <a:buNone/>
              <a:defRPr sz="1506"/>
            </a:lvl8pPr>
            <a:lvl9pPr marL="3442533" indent="0" algn="ctr">
              <a:buNone/>
              <a:defRPr sz="150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91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5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09213"/>
            <a:ext cx="7886700" cy="2685007"/>
          </a:xfrm>
        </p:spPr>
        <p:txBody>
          <a:bodyPr anchor="b"/>
          <a:lstStyle>
            <a:lvl1pPr>
              <a:defRPr sz="564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319621"/>
            <a:ext cx="7886700" cy="1411982"/>
          </a:xfrm>
        </p:spPr>
        <p:txBody>
          <a:bodyPr/>
          <a:lstStyle>
            <a:lvl1pPr marL="0" indent="0">
              <a:buNone/>
              <a:defRPr sz="2259">
                <a:solidFill>
                  <a:schemeClr val="tx1"/>
                </a:solidFill>
              </a:defRPr>
            </a:lvl1pPr>
            <a:lvl2pPr marL="430317" indent="0">
              <a:buNone/>
              <a:defRPr sz="1882">
                <a:solidFill>
                  <a:schemeClr val="tx1">
                    <a:tint val="75000"/>
                  </a:schemeClr>
                </a:solidFill>
              </a:defRPr>
            </a:lvl2pPr>
            <a:lvl3pPr marL="860633" indent="0">
              <a:buNone/>
              <a:defRPr sz="1694">
                <a:solidFill>
                  <a:schemeClr val="tx1">
                    <a:tint val="75000"/>
                  </a:schemeClr>
                </a:solidFill>
              </a:defRPr>
            </a:lvl3pPr>
            <a:lvl4pPr marL="1290950" indent="0">
              <a:buNone/>
              <a:defRPr sz="1506">
                <a:solidFill>
                  <a:schemeClr val="tx1">
                    <a:tint val="75000"/>
                  </a:schemeClr>
                </a:solidFill>
              </a:defRPr>
            </a:lvl4pPr>
            <a:lvl5pPr marL="1721267" indent="0">
              <a:buNone/>
              <a:defRPr sz="1506">
                <a:solidFill>
                  <a:schemeClr val="tx1">
                    <a:tint val="75000"/>
                  </a:schemeClr>
                </a:solidFill>
              </a:defRPr>
            </a:lvl5pPr>
            <a:lvl6pPr marL="2151583" indent="0">
              <a:buNone/>
              <a:defRPr sz="1506">
                <a:solidFill>
                  <a:schemeClr val="tx1">
                    <a:tint val="75000"/>
                  </a:schemeClr>
                </a:solidFill>
              </a:defRPr>
            </a:lvl6pPr>
            <a:lvl7pPr marL="2581900" indent="0">
              <a:buNone/>
              <a:defRPr sz="1506">
                <a:solidFill>
                  <a:schemeClr val="tx1">
                    <a:tint val="75000"/>
                  </a:schemeClr>
                </a:solidFill>
              </a:defRPr>
            </a:lvl7pPr>
            <a:lvl8pPr marL="3012216" indent="0">
              <a:buNone/>
              <a:defRPr sz="1506">
                <a:solidFill>
                  <a:schemeClr val="tx1">
                    <a:tint val="75000"/>
                  </a:schemeClr>
                </a:solidFill>
              </a:defRPr>
            </a:lvl8pPr>
            <a:lvl9pPr marL="3442533" indent="0">
              <a:buNone/>
              <a:defRPr sz="15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683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718285"/>
            <a:ext cx="3886200" cy="40954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718285"/>
            <a:ext cx="3886200" cy="40954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94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658"/>
            <a:ext cx="7886700" cy="12476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582317"/>
            <a:ext cx="3868340" cy="775469"/>
          </a:xfrm>
        </p:spPr>
        <p:txBody>
          <a:bodyPr anchor="b"/>
          <a:lstStyle>
            <a:lvl1pPr marL="0" indent="0">
              <a:buNone/>
              <a:defRPr sz="2259" b="1"/>
            </a:lvl1pPr>
            <a:lvl2pPr marL="430317" indent="0">
              <a:buNone/>
              <a:defRPr sz="1882" b="1"/>
            </a:lvl2pPr>
            <a:lvl3pPr marL="860633" indent="0">
              <a:buNone/>
              <a:defRPr sz="1694" b="1"/>
            </a:lvl3pPr>
            <a:lvl4pPr marL="1290950" indent="0">
              <a:buNone/>
              <a:defRPr sz="1506" b="1"/>
            </a:lvl4pPr>
            <a:lvl5pPr marL="1721267" indent="0">
              <a:buNone/>
              <a:defRPr sz="1506" b="1"/>
            </a:lvl5pPr>
            <a:lvl6pPr marL="2151583" indent="0">
              <a:buNone/>
              <a:defRPr sz="1506" b="1"/>
            </a:lvl6pPr>
            <a:lvl7pPr marL="2581900" indent="0">
              <a:buNone/>
              <a:defRPr sz="1506" b="1"/>
            </a:lvl7pPr>
            <a:lvl8pPr marL="3012216" indent="0">
              <a:buNone/>
              <a:defRPr sz="1506" b="1"/>
            </a:lvl8pPr>
            <a:lvl9pPr marL="3442533" indent="0">
              <a:buNone/>
              <a:defRPr sz="150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57786"/>
            <a:ext cx="3868340" cy="34679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582317"/>
            <a:ext cx="3887391" cy="775469"/>
          </a:xfrm>
        </p:spPr>
        <p:txBody>
          <a:bodyPr anchor="b"/>
          <a:lstStyle>
            <a:lvl1pPr marL="0" indent="0">
              <a:buNone/>
              <a:defRPr sz="2259" b="1"/>
            </a:lvl1pPr>
            <a:lvl2pPr marL="430317" indent="0">
              <a:buNone/>
              <a:defRPr sz="1882" b="1"/>
            </a:lvl2pPr>
            <a:lvl3pPr marL="860633" indent="0">
              <a:buNone/>
              <a:defRPr sz="1694" b="1"/>
            </a:lvl3pPr>
            <a:lvl4pPr marL="1290950" indent="0">
              <a:buNone/>
              <a:defRPr sz="1506" b="1"/>
            </a:lvl4pPr>
            <a:lvl5pPr marL="1721267" indent="0">
              <a:buNone/>
              <a:defRPr sz="1506" b="1"/>
            </a:lvl5pPr>
            <a:lvl6pPr marL="2151583" indent="0">
              <a:buNone/>
              <a:defRPr sz="1506" b="1"/>
            </a:lvl6pPr>
            <a:lvl7pPr marL="2581900" indent="0">
              <a:buNone/>
              <a:defRPr sz="1506" b="1"/>
            </a:lvl7pPr>
            <a:lvl8pPr marL="3012216" indent="0">
              <a:buNone/>
              <a:defRPr sz="1506" b="1"/>
            </a:lvl8pPr>
            <a:lvl9pPr marL="3442533" indent="0">
              <a:buNone/>
              <a:defRPr sz="150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357786"/>
            <a:ext cx="3887391" cy="34679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18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27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35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0318"/>
            <a:ext cx="2949178" cy="1506114"/>
          </a:xfrm>
        </p:spPr>
        <p:txBody>
          <a:bodyPr anchor="b"/>
          <a:lstStyle>
            <a:lvl1pPr>
              <a:defRPr sz="301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29369"/>
            <a:ext cx="4629150" cy="4587074"/>
          </a:xfrm>
        </p:spPr>
        <p:txBody>
          <a:bodyPr/>
          <a:lstStyle>
            <a:lvl1pPr>
              <a:defRPr sz="3012"/>
            </a:lvl1pPr>
            <a:lvl2pPr>
              <a:defRPr sz="2635"/>
            </a:lvl2pPr>
            <a:lvl3pPr>
              <a:defRPr sz="2259"/>
            </a:lvl3pPr>
            <a:lvl4pPr>
              <a:defRPr sz="1882"/>
            </a:lvl4pPr>
            <a:lvl5pPr>
              <a:defRPr sz="1882"/>
            </a:lvl5pPr>
            <a:lvl6pPr>
              <a:defRPr sz="1882"/>
            </a:lvl6pPr>
            <a:lvl7pPr>
              <a:defRPr sz="1882"/>
            </a:lvl7pPr>
            <a:lvl8pPr>
              <a:defRPr sz="1882"/>
            </a:lvl8pPr>
            <a:lvl9pPr>
              <a:defRPr sz="188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936432"/>
            <a:ext cx="2949178" cy="3587481"/>
          </a:xfrm>
        </p:spPr>
        <p:txBody>
          <a:bodyPr/>
          <a:lstStyle>
            <a:lvl1pPr marL="0" indent="0">
              <a:buNone/>
              <a:defRPr sz="1506"/>
            </a:lvl1pPr>
            <a:lvl2pPr marL="430317" indent="0">
              <a:buNone/>
              <a:defRPr sz="1318"/>
            </a:lvl2pPr>
            <a:lvl3pPr marL="860633" indent="0">
              <a:buNone/>
              <a:defRPr sz="1129"/>
            </a:lvl3pPr>
            <a:lvl4pPr marL="1290950" indent="0">
              <a:buNone/>
              <a:defRPr sz="941"/>
            </a:lvl4pPr>
            <a:lvl5pPr marL="1721267" indent="0">
              <a:buNone/>
              <a:defRPr sz="941"/>
            </a:lvl5pPr>
            <a:lvl6pPr marL="2151583" indent="0">
              <a:buNone/>
              <a:defRPr sz="941"/>
            </a:lvl6pPr>
            <a:lvl7pPr marL="2581900" indent="0">
              <a:buNone/>
              <a:defRPr sz="941"/>
            </a:lvl7pPr>
            <a:lvl8pPr marL="3012216" indent="0">
              <a:buNone/>
              <a:defRPr sz="941"/>
            </a:lvl8pPr>
            <a:lvl9pPr marL="3442533" indent="0">
              <a:buNone/>
              <a:defRPr sz="94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18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0318"/>
            <a:ext cx="2949178" cy="1506114"/>
          </a:xfrm>
        </p:spPr>
        <p:txBody>
          <a:bodyPr anchor="b"/>
          <a:lstStyle>
            <a:lvl1pPr>
              <a:defRPr sz="301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29369"/>
            <a:ext cx="4629150" cy="4587074"/>
          </a:xfrm>
        </p:spPr>
        <p:txBody>
          <a:bodyPr anchor="t"/>
          <a:lstStyle>
            <a:lvl1pPr marL="0" indent="0">
              <a:buNone/>
              <a:defRPr sz="3012"/>
            </a:lvl1pPr>
            <a:lvl2pPr marL="430317" indent="0">
              <a:buNone/>
              <a:defRPr sz="2635"/>
            </a:lvl2pPr>
            <a:lvl3pPr marL="860633" indent="0">
              <a:buNone/>
              <a:defRPr sz="2259"/>
            </a:lvl3pPr>
            <a:lvl4pPr marL="1290950" indent="0">
              <a:buNone/>
              <a:defRPr sz="1882"/>
            </a:lvl4pPr>
            <a:lvl5pPr marL="1721267" indent="0">
              <a:buNone/>
              <a:defRPr sz="1882"/>
            </a:lvl5pPr>
            <a:lvl6pPr marL="2151583" indent="0">
              <a:buNone/>
              <a:defRPr sz="1882"/>
            </a:lvl6pPr>
            <a:lvl7pPr marL="2581900" indent="0">
              <a:buNone/>
              <a:defRPr sz="1882"/>
            </a:lvl7pPr>
            <a:lvl8pPr marL="3012216" indent="0">
              <a:buNone/>
              <a:defRPr sz="1882"/>
            </a:lvl8pPr>
            <a:lvl9pPr marL="3442533" indent="0">
              <a:buNone/>
              <a:defRPr sz="188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936432"/>
            <a:ext cx="2949178" cy="3587481"/>
          </a:xfrm>
        </p:spPr>
        <p:txBody>
          <a:bodyPr/>
          <a:lstStyle>
            <a:lvl1pPr marL="0" indent="0">
              <a:buNone/>
              <a:defRPr sz="1506"/>
            </a:lvl1pPr>
            <a:lvl2pPr marL="430317" indent="0">
              <a:buNone/>
              <a:defRPr sz="1318"/>
            </a:lvl2pPr>
            <a:lvl3pPr marL="860633" indent="0">
              <a:buNone/>
              <a:defRPr sz="1129"/>
            </a:lvl3pPr>
            <a:lvl4pPr marL="1290950" indent="0">
              <a:buNone/>
              <a:defRPr sz="941"/>
            </a:lvl4pPr>
            <a:lvl5pPr marL="1721267" indent="0">
              <a:buNone/>
              <a:defRPr sz="941"/>
            </a:lvl5pPr>
            <a:lvl6pPr marL="2151583" indent="0">
              <a:buNone/>
              <a:defRPr sz="941"/>
            </a:lvl6pPr>
            <a:lvl7pPr marL="2581900" indent="0">
              <a:buNone/>
              <a:defRPr sz="941"/>
            </a:lvl7pPr>
            <a:lvl8pPr marL="3012216" indent="0">
              <a:buNone/>
              <a:defRPr sz="941"/>
            </a:lvl8pPr>
            <a:lvl9pPr marL="3442533" indent="0">
              <a:buNone/>
              <a:defRPr sz="94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61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35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43657"/>
            <a:ext cx="1971675" cy="54701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43657"/>
            <a:ext cx="5800725" cy="54701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29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43658"/>
            <a:ext cx="7886700" cy="1247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18285"/>
            <a:ext cx="7886700" cy="4095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982622"/>
            <a:ext cx="2057400" cy="3436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499E3-F556-4833-815A-D9CA6F53BB76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982622"/>
            <a:ext cx="3086100" cy="3436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982622"/>
            <a:ext cx="2057400" cy="3436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AEC2F-A568-4324-9C3B-0456A041F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2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860633" rtl="0" eaLnBrk="1" latinLnBrk="0" hangingPunct="1">
        <a:lnSpc>
          <a:spcPct val="90000"/>
        </a:lnSpc>
        <a:spcBef>
          <a:spcPct val="0"/>
        </a:spcBef>
        <a:buNone/>
        <a:defRPr sz="41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158" indent="-215158" algn="l" defTabSz="860633" rtl="0" eaLnBrk="1" latinLnBrk="0" hangingPunct="1">
        <a:lnSpc>
          <a:spcPct val="90000"/>
        </a:lnSpc>
        <a:spcBef>
          <a:spcPts val="941"/>
        </a:spcBef>
        <a:buFont typeface="Arial" panose="020B0604020202020204" pitchFamily="34" charset="0"/>
        <a:buChar char="•"/>
        <a:defRPr sz="2635" kern="1200">
          <a:solidFill>
            <a:schemeClr val="tx1"/>
          </a:solidFill>
          <a:latin typeface="+mn-lt"/>
          <a:ea typeface="+mn-ea"/>
          <a:cs typeface="+mn-cs"/>
        </a:defRPr>
      </a:lvl1pPr>
      <a:lvl2pPr marL="645475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2259" kern="1200">
          <a:solidFill>
            <a:schemeClr val="tx1"/>
          </a:solidFill>
          <a:latin typeface="+mn-lt"/>
          <a:ea typeface="+mn-ea"/>
          <a:cs typeface="+mn-cs"/>
        </a:defRPr>
      </a:lvl2pPr>
      <a:lvl3pPr marL="1075792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3pPr>
      <a:lvl4pPr marL="1506108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4" kern="1200">
          <a:solidFill>
            <a:schemeClr val="tx1"/>
          </a:solidFill>
          <a:latin typeface="+mn-lt"/>
          <a:ea typeface="+mn-ea"/>
          <a:cs typeface="+mn-cs"/>
        </a:defRPr>
      </a:lvl4pPr>
      <a:lvl5pPr marL="1936425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4" kern="1200">
          <a:solidFill>
            <a:schemeClr val="tx1"/>
          </a:solidFill>
          <a:latin typeface="+mn-lt"/>
          <a:ea typeface="+mn-ea"/>
          <a:cs typeface="+mn-cs"/>
        </a:defRPr>
      </a:lvl5pPr>
      <a:lvl6pPr marL="2366742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4" kern="1200">
          <a:solidFill>
            <a:schemeClr val="tx1"/>
          </a:solidFill>
          <a:latin typeface="+mn-lt"/>
          <a:ea typeface="+mn-ea"/>
          <a:cs typeface="+mn-cs"/>
        </a:defRPr>
      </a:lvl6pPr>
      <a:lvl7pPr marL="2797058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4" kern="1200">
          <a:solidFill>
            <a:schemeClr val="tx1"/>
          </a:solidFill>
          <a:latin typeface="+mn-lt"/>
          <a:ea typeface="+mn-ea"/>
          <a:cs typeface="+mn-cs"/>
        </a:defRPr>
      </a:lvl7pPr>
      <a:lvl8pPr marL="3227375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4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indent="-215158" algn="l" defTabSz="86063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1pPr>
      <a:lvl2pPr marL="430317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2pPr>
      <a:lvl3pPr marL="860633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3pPr>
      <a:lvl4pPr marL="1290950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4pPr>
      <a:lvl5pPr marL="1721267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5pPr>
      <a:lvl6pPr marL="2151583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6pPr>
      <a:lvl7pPr marL="2581900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7pPr>
      <a:lvl8pPr marL="3012216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533" algn="l" defTabSz="860633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8300" y="1908733"/>
            <a:ext cx="7199838" cy="2247218"/>
          </a:xfrm>
        </p:spPr>
        <p:txBody>
          <a:bodyPr>
            <a:normAutofit/>
          </a:bodyPr>
          <a:lstStyle/>
          <a:p>
            <a:pPr algn="l"/>
            <a:r>
              <a:rPr lang="ru-RU" sz="3811" dirty="0">
                <a:latin typeface="Textbook New Bold" panose="020B0703020503020204" pitchFamily="34" charset="-52"/>
              </a:rPr>
              <a:t>Что дает бухгалтерский </a:t>
            </a:r>
            <a:br>
              <a:rPr lang="ru-RU" sz="3811" dirty="0">
                <a:latin typeface="Textbook New Bold" panose="020B0703020503020204" pitchFamily="34" charset="-52"/>
              </a:rPr>
            </a:br>
            <a:r>
              <a:rPr lang="ru-RU" sz="3811" dirty="0">
                <a:latin typeface="Textbook New Bold" panose="020B0703020503020204" pitchFamily="34" charset="-52"/>
              </a:rPr>
              <a:t>и налоговый учет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69" y="261208"/>
            <a:ext cx="2037794" cy="131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1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5328" y="4537579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Стабильная работа. </a:t>
            </a:r>
            <a:r>
              <a:rPr lang="ru-RU" sz="1694" dirty="0">
                <a:latin typeface="Schoolbuh" panose="02000503070000020003" pitchFamily="50" charset="-52"/>
              </a:rPr>
              <a:t>Без бухгалтерского и налогового учета организация не сможет долго существовать. Работать без учета незаконно, </a:t>
            </a:r>
            <a:r>
              <a:rPr lang="ru-RU" sz="1694" dirty="0">
                <a:latin typeface="Schoolbuh" panose="02000503070000020003" pitchFamily="50" charset="-52"/>
              </a:rPr>
              <a:t>да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и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невыгодно </a:t>
            </a:r>
            <a:r>
              <a:rPr lang="ru-RU" sz="1694" dirty="0">
                <a:latin typeface="Schoolbuh" panose="02000503070000020003" pitchFamily="50" charset="-52"/>
              </a:rPr>
              <a:t>самой компании. Если налоговики принудительно ликвидируют компанию за грубые нарушения закона, то сотрудники останутся без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работы.</a:t>
            </a:r>
            <a:r>
              <a:rPr lang="ru-RU" sz="1694" dirty="0">
                <a:latin typeface="Textbook New Bold" panose="020B0703020503020204" pitchFamily="34" charset="-52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28" y="293903"/>
            <a:ext cx="8056709" cy="374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2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421724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Отчеты без штрафов. </a:t>
            </a:r>
            <a:r>
              <a:rPr lang="ru-RU" sz="1694" dirty="0">
                <a:latin typeface="Schoolbuh" panose="02000503070000020003" pitchFamily="50" charset="-52"/>
              </a:rPr>
              <a:t>Каждые три месяца бухгалтер составляет минимум пять отчетов от одной до сотен страниц. Отчет СЗВ-М сдают каждый месяц. Если будут ошибки, то компании могут грозить миллионные штрафы, а директору — тюрьма. Нужно много знаний и опыта, чтобы обойти ловушки и сдать правильные отчеты.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9" y="234729"/>
            <a:ext cx="8031368" cy="372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421724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Своевременные расчеты. </a:t>
            </a:r>
            <a:r>
              <a:rPr lang="ru-RU" sz="1694" dirty="0">
                <a:latin typeface="Schoolbuh" panose="02000503070000020003" pitchFamily="50" charset="-52"/>
              </a:rPr>
              <a:t>Бухгалтер должен заполнить более </a:t>
            </a:r>
            <a:r>
              <a:rPr lang="ru-RU" sz="1694" dirty="0">
                <a:latin typeface="Schoolbuh" panose="02000503070000020003" pitchFamily="50" charset="-52"/>
              </a:rPr>
              <a:t>25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реквизитов </a:t>
            </a:r>
            <a:r>
              <a:rPr lang="ru-RU" sz="1694" dirty="0">
                <a:latin typeface="Schoolbuh" panose="02000503070000020003" pitchFamily="50" charset="-52"/>
              </a:rPr>
              <a:t>в каждой платежке. Если допустит ошибку, деньги могут уйти не туда или банк посчитает операцию сомнительной. Тогда бухгалтеру придется подтвердить ее законность. Иначе банк закроет счет компании, </a:t>
            </a:r>
            <a:r>
              <a:rPr lang="ru-RU" sz="1694" dirty="0">
                <a:latin typeface="Schoolbuh" panose="02000503070000020003" pitchFamily="50" charset="-52"/>
              </a:rPr>
              <a:t>и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начнутся </a:t>
            </a:r>
            <a:r>
              <a:rPr lang="ru-RU" sz="1694" dirty="0">
                <a:latin typeface="Schoolbuh" panose="02000503070000020003" pitchFamily="50" charset="-52"/>
              </a:rPr>
              <a:t>сложности с зарплатой.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198007"/>
            <a:ext cx="8022487" cy="371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554129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Надежные контрагенты. </a:t>
            </a:r>
            <a:r>
              <a:rPr lang="ru-RU" sz="1694" dirty="0">
                <a:latin typeface="Schoolbuh" panose="02000503070000020003" pitchFamily="50" charset="-52"/>
              </a:rPr>
              <a:t>На основании данных отчетности деловые партнеры проверяют благонадежность компании. Контрагент не станет заключать договор, если по отчетности заметит, что у компании нет ресурсов для сделки. Например, мало сотрудников или основных средств. Нет поставщиков и клиентов — нет работы.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303728"/>
            <a:ext cx="8054594" cy="373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2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421724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Кредиты на выгодных условиях. </a:t>
            </a:r>
            <a:r>
              <a:rPr lang="ru-RU" sz="1694" dirty="0">
                <a:latin typeface="Schoolbuh" panose="02000503070000020003" pitchFamily="50" charset="-52"/>
              </a:rPr>
              <a:t>Без отчетности компания не сможет получить инвестиции и кредиты. А это значит, что она не будет расти </a:t>
            </a:r>
            <a:r>
              <a:rPr lang="ru-RU" sz="1694" dirty="0">
                <a:latin typeface="Schoolbuh" panose="02000503070000020003" pitchFamily="50" charset="-52"/>
              </a:rPr>
              <a:t>и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развиваться</a:t>
            </a:r>
            <a:r>
              <a:rPr lang="ru-RU" sz="1694" dirty="0">
                <a:latin typeface="Schoolbuh" panose="02000503070000020003" pitchFamily="50" charset="-52"/>
              </a:rPr>
              <a:t>. В результате дойдет до того, что бизнес перестанет приносить прибыль и руководству придется уменьшать расходы. </a:t>
            </a:r>
            <a:r>
              <a:rPr lang="ru-RU" sz="1694" dirty="0">
                <a:latin typeface="Schoolbuh" panose="02000503070000020003" pitchFamily="50" charset="-52"/>
              </a:rPr>
              <a:t>Тогда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начнется </a:t>
            </a:r>
            <a:r>
              <a:rPr lang="ru-RU" sz="1694" dirty="0">
                <a:latin typeface="Schoolbuh" panose="02000503070000020003" pitchFamily="50" charset="-52"/>
              </a:rPr>
              <a:t>сокращение штата.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208050"/>
            <a:ext cx="8098991" cy="376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421724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Перспективы, карьерный рост. </a:t>
            </a:r>
            <a:r>
              <a:rPr lang="ru-RU" sz="1694" dirty="0">
                <a:latin typeface="Schoolbuh" panose="02000503070000020003" pitchFamily="50" charset="-52"/>
              </a:rPr>
              <a:t>По данным отчетности бухгалтер формирует таблицы с десятками экономических показателей. На их основе директор планирует, как расширить бизнес. Чем крупнее компания, тем больше рабочих мест и руководителей среднего звена. Значит, </a:t>
            </a:r>
            <a:r>
              <a:rPr lang="ru-RU" sz="1694" dirty="0">
                <a:latin typeface="Schoolbuh" panose="02000503070000020003" pitchFamily="50" charset="-52"/>
              </a:rPr>
              <a:t>у</a:t>
            </a:r>
            <a:r>
              <a:rPr lang="en-US" sz="1694" dirty="0">
                <a:latin typeface="Schoolbuh" panose="02000503070000020003" pitchFamily="50" charset="-52"/>
              </a:rPr>
              <a:t> </a:t>
            </a:r>
            <a:r>
              <a:rPr lang="ru-RU" sz="1694" dirty="0">
                <a:latin typeface="Schoolbuh" panose="02000503070000020003" pitchFamily="50" charset="-52"/>
              </a:rPr>
              <a:t>сотрудников </a:t>
            </a:r>
            <a:r>
              <a:rPr lang="ru-RU" sz="1694" dirty="0">
                <a:latin typeface="Schoolbuh" panose="02000503070000020003" pitchFamily="50" charset="-52"/>
              </a:rPr>
              <a:t>есть шанс получить повышение.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224786"/>
            <a:ext cx="8078251" cy="372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7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322421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Достойные зарплаты. </a:t>
            </a:r>
            <a:r>
              <a:rPr lang="ru-RU" sz="1694" dirty="0">
                <a:latin typeface="Schoolbuh" panose="02000503070000020003" pitchFamily="50" charset="-52"/>
              </a:rPr>
              <a:t>На основании данных бухучета руководитель планирует расходы. В том числе рассчитывает, на сколько повышать зарплату и премии работникам, какие подарки дарить по праздникам. Кроме того, крупные компании предоставляют дополнительные преимущества: обучение, фитнес, лечение, </a:t>
            </a:r>
            <a:r>
              <a:rPr lang="ru-RU" sz="1694" dirty="0" err="1">
                <a:latin typeface="Schoolbuh" panose="02000503070000020003" pitchFamily="50" charset="-52"/>
              </a:rPr>
              <a:t>турпоездки</a:t>
            </a:r>
            <a:r>
              <a:rPr lang="ru-RU" sz="1694" dirty="0">
                <a:latin typeface="Schoolbuh" panose="02000503070000020003" pitchFamily="50" charset="-52"/>
              </a:rPr>
              <a:t>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225792"/>
            <a:ext cx="8047377" cy="373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8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322421"/>
            <a:ext cx="8012679" cy="165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Налоги без переплат. </a:t>
            </a:r>
            <a:r>
              <a:rPr lang="ru-RU" sz="1694" dirty="0">
                <a:latin typeface="Schoolbuh" panose="02000503070000020003" pitchFamily="50" charset="-52"/>
              </a:rPr>
              <a:t>Если бухгалтер не разбирается в законах, то он переплатит налоги. Грамотный специалист этого не допустит и даже сможет вернуть часть налогов из бюджета. Например, чтобы вернуть НДС, нужно подготовить специальный пакет документов и успешно пройти налоговую проверку. Сэкономленные деньги руководитель сможет направить на развитие компании.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212513"/>
            <a:ext cx="8012679" cy="374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0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1749" y="1572316"/>
            <a:ext cx="7199838" cy="2247218"/>
          </a:xfrm>
        </p:spPr>
        <p:txBody>
          <a:bodyPr>
            <a:normAutofit/>
          </a:bodyPr>
          <a:lstStyle/>
          <a:p>
            <a:pPr algn="l"/>
            <a:r>
              <a:rPr lang="ru-RU" sz="3811" dirty="0">
                <a:latin typeface="Textbook New Bold" panose="020B0703020503020204" pitchFamily="34" charset="-52"/>
              </a:rPr>
              <a:t>Что </a:t>
            </a:r>
            <a:r>
              <a:rPr lang="ru-RU" sz="3811" dirty="0">
                <a:latin typeface="Textbook New Bold" panose="020B0703020503020204" pitchFamily="34" charset="-52"/>
              </a:rPr>
              <a:t>дает кадровый учет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69" y="261208"/>
            <a:ext cx="2037794" cy="131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322421"/>
            <a:ext cx="8012679" cy="139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Официальный стаж и налоговые вычеты. </a:t>
            </a:r>
            <a:r>
              <a:rPr lang="ru-RU" sz="1694" dirty="0">
                <a:latin typeface="Schoolbuh" panose="02000503070000020003" pitchFamily="50" charset="-52"/>
              </a:rPr>
              <a:t>Бухгалтер оформляет минимум пять документов при найме сотрудника на работу. Правильно заполненные кадровые документы подтверждают ваш трудовой стаж и позволяют вернуть часть НДФЛ. Если будут ошибки, другой работодатель может усомниться в вашем послужном списке.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218181"/>
            <a:ext cx="8012679" cy="372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4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878" y="4322421"/>
            <a:ext cx="8012679" cy="165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94" b="1" dirty="0">
                <a:latin typeface="Schoolbuh" panose="02000503070000020003" pitchFamily="50" charset="-52"/>
              </a:rPr>
              <a:t>Кредиты, пособия, пенсия. </a:t>
            </a:r>
            <a:r>
              <a:rPr lang="ru-RU" sz="1694" dirty="0">
                <a:latin typeface="Schoolbuh" panose="02000503070000020003" pitchFamily="50" charset="-52"/>
              </a:rPr>
              <a:t>Бухгалтер заполняет все те многочисленные кадровые документы, с помощью которых работники могут подтвердить стаж и размер зарплаты за предыдущие годы. От этого зависит, на каких условиях и в каком размере вы получите кредит, социальные пособия, льготы. Кроме того, на основании этих данных Пенсионный фонд рассчитает вам пенсию. </a:t>
            </a:r>
            <a:endParaRPr lang="ru-RU" sz="1694" dirty="0">
              <a:latin typeface="Textbook New Bold" panose="020B0703020503020204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8" y="190568"/>
            <a:ext cx="8012679" cy="372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7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239</Words>
  <Application>Microsoft Office PowerPoint</Application>
  <PresentationFormat>Произвольный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Schoolbuh</vt:lpstr>
      <vt:lpstr>Textbook New Bold</vt:lpstr>
      <vt:lpstr>Тема Office</vt:lpstr>
      <vt:lpstr>Что дает бухгалтерский  и налоговый учет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дает кадровый учет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дает бухгалтерский  и налоговый учет </dc:title>
  <dc:creator>Родина Мария Ивановна</dc:creator>
  <cp:lastModifiedBy>Родина Мария Ивановна</cp:lastModifiedBy>
  <cp:revision>6</cp:revision>
  <dcterms:created xsi:type="dcterms:W3CDTF">2019-10-18T09:36:29Z</dcterms:created>
  <dcterms:modified xsi:type="dcterms:W3CDTF">2019-10-18T12:20:30Z</dcterms:modified>
</cp:coreProperties>
</file>