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8" r:id="rId1"/>
  </p:sldMasterIdLst>
  <p:notesMasterIdLst>
    <p:notesMasterId r:id="rId38"/>
  </p:notesMasterIdLst>
  <p:sldIdLst>
    <p:sldId id="291" r:id="rId2"/>
    <p:sldId id="290" r:id="rId3"/>
    <p:sldId id="292" r:id="rId4"/>
    <p:sldId id="293" r:id="rId5"/>
    <p:sldId id="294" r:id="rId6"/>
    <p:sldId id="295" r:id="rId7"/>
    <p:sldId id="296" r:id="rId8"/>
    <p:sldId id="310" r:id="rId9"/>
    <p:sldId id="313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24" r:id="rId33"/>
    <p:sldId id="325" r:id="rId34"/>
    <p:sldId id="326" r:id="rId35"/>
    <p:sldId id="327" r:id="rId36"/>
    <p:sldId id="328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1104" y="-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826CA-95E5-48C6-B432-2AA5F9BCCD78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81082-91AD-4561-84C9-26E44A116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615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00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082-91AD-4561-84C9-26E44A1167CC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16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4965-749C-4F26-9ABE-5F6A1C55EA28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9C0C4-4859-4F37-98B7-E7873BAF7B4B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4965-749C-4F26-9ABE-5F6A1C55EA28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9C0C4-4859-4F37-98B7-E7873BAF7B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4965-749C-4F26-9ABE-5F6A1C55EA28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9C0C4-4859-4F37-98B7-E7873BAF7B4B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4965-749C-4F26-9ABE-5F6A1C55EA28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9C0C4-4859-4F37-98B7-E7873BAF7B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4965-749C-4F26-9ABE-5F6A1C55EA28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9C0C4-4859-4F37-98B7-E7873BAF7B4B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4965-749C-4F26-9ABE-5F6A1C55EA28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9C0C4-4859-4F37-98B7-E7873BAF7B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4965-749C-4F26-9ABE-5F6A1C55EA28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9C0C4-4859-4F37-98B7-E7873BAF7B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4965-749C-4F26-9ABE-5F6A1C55EA28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9C0C4-4859-4F37-98B7-E7873BAF7B4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4965-749C-4F26-9ABE-5F6A1C55EA28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9C0C4-4859-4F37-98B7-E7873BAF7B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4965-749C-4F26-9ABE-5F6A1C55EA28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9C0C4-4859-4F37-98B7-E7873BAF7B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4965-749C-4F26-9ABE-5F6A1C55EA28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9C0C4-4859-4F37-98B7-E7873BAF7B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7ED4965-749C-4F26-9ABE-5F6A1C55EA28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3469C0C4-4859-4F37-98B7-E7873BAF7B4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9" r:id="rId1"/>
    <p:sldLayoutId id="2147484230" r:id="rId2"/>
    <p:sldLayoutId id="2147484231" r:id="rId3"/>
    <p:sldLayoutId id="2147484232" r:id="rId4"/>
    <p:sldLayoutId id="2147484233" r:id="rId5"/>
    <p:sldLayoutId id="2147484234" r:id="rId6"/>
    <p:sldLayoutId id="2147484235" r:id="rId7"/>
    <p:sldLayoutId id="2147484236" r:id="rId8"/>
    <p:sldLayoutId id="2147484237" r:id="rId9"/>
    <p:sldLayoutId id="2147484238" r:id="rId10"/>
    <p:sldLayoutId id="214748423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8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СОЧИНЕНИЕ</a:t>
            </a:r>
            <a:endParaRPr lang="ru-RU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10509662" cy="17526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ЕГЭ по </a:t>
            </a:r>
            <a:r>
              <a:rPr lang="ru-RU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русскому </a:t>
            </a:r>
            <a:r>
              <a:rPr lang="ru-RU" sz="5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языку</a:t>
            </a:r>
            <a:endParaRPr lang="ru-RU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09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629" y="379021"/>
            <a:ext cx="10972800" cy="9906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СТРУКТУРА </a:t>
            </a:r>
            <a:r>
              <a:rPr lang="ru-RU" dirty="0" smtClean="0">
                <a:solidFill>
                  <a:srgbClr val="C00000"/>
                </a:solidFill>
              </a:rPr>
              <a:t>РАБОТЫ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456" y="1277586"/>
            <a:ext cx="11691257" cy="507571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1. ПРОБЛЕМА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smtClean="0"/>
              <a:t>тексте </a:t>
            </a:r>
            <a:r>
              <a:rPr lang="ru-RU" dirty="0"/>
              <a:t>= вопрос, над которым задумывается </a:t>
            </a:r>
            <a:r>
              <a:rPr lang="ru-RU" dirty="0" smtClean="0"/>
              <a:t>автор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2</a:t>
            </a:r>
            <a:r>
              <a:rPr lang="ru-RU" dirty="0">
                <a:solidFill>
                  <a:srgbClr val="C00000"/>
                </a:solidFill>
              </a:rPr>
              <a:t>. КОММЕНТАРИЙ К ПРОБЛЕМЕ</a:t>
            </a:r>
          </a:p>
          <a:p>
            <a:pPr marL="457200" indent="-457200">
              <a:buFont typeface="+mj-lt"/>
              <a:buAutoNum type="arabicParenR"/>
            </a:pPr>
            <a:r>
              <a:rPr lang="ru-RU" dirty="0"/>
              <a:t>Пример 1 из </a:t>
            </a:r>
            <a:r>
              <a:rPr lang="ru-RU" dirty="0" smtClean="0"/>
              <a:t>текста. </a:t>
            </a:r>
          </a:p>
          <a:p>
            <a:pPr marL="274320" lvl="1" indent="0">
              <a:buNone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Иллюстрация к проблеме</a:t>
            </a:r>
          </a:p>
          <a:p>
            <a:pPr marL="457200" indent="-457200">
              <a:buFont typeface="+mj-lt"/>
              <a:buAutoNum type="arabicParenR"/>
            </a:pPr>
            <a:r>
              <a:rPr lang="ru-RU" dirty="0" smtClean="0"/>
              <a:t>Пояснение </a:t>
            </a:r>
            <a:r>
              <a:rPr lang="ru-RU" dirty="0"/>
              <a:t>к примеру </a:t>
            </a:r>
            <a:r>
              <a:rPr lang="ru-RU" dirty="0" smtClean="0"/>
              <a:t>1</a:t>
            </a:r>
          </a:p>
          <a:p>
            <a:pPr marL="274320" lvl="1" indent="0">
              <a:buNone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«Мы видим», «читатель понимает», «автор подчеркивает», «становится ясно», «здесь важно» и т. д.</a:t>
            </a:r>
          </a:p>
          <a:p>
            <a:pPr marL="457200" indent="-457200">
              <a:buFont typeface="+mj-lt"/>
              <a:buAutoNum type="arabicParenR"/>
            </a:pPr>
            <a:r>
              <a:rPr lang="ru-RU" dirty="0" smtClean="0"/>
              <a:t>Пример </a:t>
            </a:r>
            <a:r>
              <a:rPr lang="ru-RU" dirty="0"/>
              <a:t>2 из </a:t>
            </a:r>
            <a:r>
              <a:rPr lang="ru-RU" dirty="0" smtClean="0"/>
              <a:t>текста</a:t>
            </a:r>
          </a:p>
          <a:p>
            <a:pPr marL="274320" lvl="1" indent="0">
              <a:buNone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Иллюстрация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к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проблеме</a:t>
            </a:r>
          </a:p>
          <a:p>
            <a:pPr marL="457200" indent="-457200">
              <a:buFont typeface="+mj-lt"/>
              <a:buAutoNum type="arabicParenR"/>
            </a:pPr>
            <a:r>
              <a:rPr lang="ru-RU" dirty="0" smtClean="0"/>
              <a:t>Пояснение </a:t>
            </a:r>
            <a:r>
              <a:rPr lang="ru-RU" dirty="0"/>
              <a:t>к примеру </a:t>
            </a:r>
            <a:r>
              <a:rPr lang="ru-RU" dirty="0" smtClean="0"/>
              <a:t>2</a:t>
            </a:r>
          </a:p>
          <a:p>
            <a:pPr marL="457200" indent="-457200">
              <a:buFont typeface="+mj-lt"/>
              <a:buAutoNum type="arabicParenR"/>
            </a:pPr>
            <a:r>
              <a:rPr lang="ru-RU" dirty="0" smtClean="0"/>
              <a:t>Как </a:t>
            </a:r>
            <a:r>
              <a:rPr lang="ru-RU" dirty="0" smtClean="0">
                <a:solidFill>
                  <a:srgbClr val="C00000"/>
                </a:solidFill>
              </a:rPr>
              <a:t>логически</a:t>
            </a:r>
            <a:r>
              <a:rPr lang="ru-RU" dirty="0" smtClean="0"/>
              <a:t> связаны </a:t>
            </a:r>
            <a:r>
              <a:rPr lang="ru-RU" dirty="0"/>
              <a:t>пример 1 и пример </a:t>
            </a:r>
            <a:r>
              <a:rPr lang="ru-RU" dirty="0" smtClean="0"/>
              <a:t>2?</a:t>
            </a:r>
          </a:p>
          <a:p>
            <a:pPr marL="457200" indent="-457200">
              <a:buFont typeface="+mj-lt"/>
              <a:buAutoNum type="arabicParenR"/>
            </a:pPr>
            <a:r>
              <a:rPr lang="ru-RU" dirty="0" smtClean="0"/>
              <a:t>Анализ </a:t>
            </a:r>
            <a:r>
              <a:rPr lang="ru-RU" dirty="0"/>
              <a:t>связи: </a:t>
            </a:r>
            <a:r>
              <a:rPr lang="ru-RU" i="1" dirty="0" smtClean="0">
                <a:solidFill>
                  <a:srgbClr val="C00000"/>
                </a:solidFill>
              </a:rPr>
              <a:t>почему</a:t>
            </a:r>
            <a:r>
              <a:rPr lang="ru-RU" dirty="0" smtClean="0"/>
              <a:t> они </a:t>
            </a:r>
            <a:r>
              <a:rPr lang="ru-RU" dirty="0"/>
              <a:t>связаны именно </a:t>
            </a:r>
            <a:r>
              <a:rPr lang="ru-RU" dirty="0" smtClean="0"/>
              <a:t>так?</a:t>
            </a:r>
          </a:p>
          <a:p>
            <a:pPr marL="274320" lvl="1" indent="0">
              <a:buNone/>
            </a:pPr>
            <a:r>
              <a:rPr lang="ru-RU" i="1" dirty="0" smtClean="0">
                <a:solidFill>
                  <a:srgbClr val="C00000"/>
                </a:solidFill>
              </a:rPr>
              <a:t>Зачем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автору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именно такая связь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?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8411" y="1375884"/>
            <a:ext cx="1141018" cy="46166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1 </a:t>
            </a:r>
            <a:r>
              <a:rPr lang="ru-RU" sz="2400" dirty="0" smtClean="0">
                <a:solidFill>
                  <a:srgbClr val="00B050"/>
                </a:solidFill>
              </a:rPr>
              <a:t>балл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15050" y="2072111"/>
            <a:ext cx="1479508" cy="46166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0B050"/>
                </a:solidFill>
              </a:rPr>
              <a:t>6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ru-RU" sz="2400" dirty="0" smtClean="0">
                <a:solidFill>
                  <a:srgbClr val="00B050"/>
                </a:solidFill>
              </a:rPr>
              <a:t>баллов</a:t>
            </a:r>
            <a:endParaRPr lang="ru-RU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90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3. ПОЗИЦИЯ АВТОРА </a:t>
            </a:r>
            <a:r>
              <a:rPr lang="ru-RU" dirty="0"/>
              <a:t>по проблеме = ответ на поставленный </a:t>
            </a:r>
            <a:r>
              <a:rPr lang="ru-RU" dirty="0" smtClean="0"/>
              <a:t>вопрос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4. МОЕ ОТНОШЕНИЕ</a:t>
            </a:r>
            <a:r>
              <a:rPr lang="ru-RU" dirty="0"/>
              <a:t> к позиции </a:t>
            </a:r>
            <a:r>
              <a:rPr lang="ru-RU" dirty="0" smtClean="0"/>
              <a:t>автора </a:t>
            </a:r>
            <a:r>
              <a:rPr lang="ru-RU" dirty="0" smtClean="0">
                <a:solidFill>
                  <a:srgbClr val="C00000"/>
                </a:solidFill>
              </a:rPr>
              <a:t>+ </a:t>
            </a:r>
            <a:r>
              <a:rPr lang="ru-RU" dirty="0">
                <a:solidFill>
                  <a:srgbClr val="C00000"/>
                </a:solidFill>
              </a:rPr>
              <a:t>МОЕ ОБОСНОВАНИЕ </a:t>
            </a:r>
            <a:r>
              <a:rPr lang="ru-RU" dirty="0"/>
              <a:t>этого отношения</a:t>
            </a:r>
          </a:p>
          <a:p>
            <a:pPr marL="274320" lvl="1" indent="0">
              <a:buNone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Согласен/не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согласен; считаю, что автор прав/не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прав + почему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я с ним согласен/не согласен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?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5*. </a:t>
            </a:r>
            <a:r>
              <a:rPr lang="ru-RU" dirty="0"/>
              <a:t>Если нужно </a:t>
            </a:r>
            <a:r>
              <a:rPr lang="ru-RU" dirty="0" smtClean="0"/>
              <a:t>– заключение</a:t>
            </a:r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06629" y="379021"/>
            <a:ext cx="10972800" cy="9906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СТРУКТУРА </a:t>
            </a:r>
            <a:r>
              <a:rPr lang="ru-RU" dirty="0" smtClean="0">
                <a:solidFill>
                  <a:srgbClr val="C00000"/>
                </a:solidFill>
              </a:rPr>
              <a:t>РАБОТЫ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545289" y="1606716"/>
            <a:ext cx="1141018" cy="46166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1 </a:t>
            </a:r>
            <a:r>
              <a:rPr lang="ru-RU" sz="2400" dirty="0" smtClean="0">
                <a:solidFill>
                  <a:srgbClr val="00B050"/>
                </a:solidFill>
              </a:rPr>
              <a:t>балл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25394" y="2456088"/>
            <a:ext cx="1141018" cy="46166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1 </a:t>
            </a:r>
            <a:r>
              <a:rPr lang="ru-RU" sz="2400" dirty="0" smtClean="0">
                <a:solidFill>
                  <a:srgbClr val="00B050"/>
                </a:solidFill>
              </a:rPr>
              <a:t>балл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6267" y="5482317"/>
            <a:ext cx="6339236" cy="46166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</a:rPr>
              <a:t>+ </a:t>
            </a:r>
            <a:r>
              <a:rPr lang="en-US" sz="2400" dirty="0" smtClean="0">
                <a:solidFill>
                  <a:srgbClr val="00B050"/>
                </a:solidFill>
              </a:rPr>
              <a:t>1</a:t>
            </a:r>
            <a:r>
              <a:rPr lang="ru-RU" sz="2400" dirty="0" smtClean="0">
                <a:solidFill>
                  <a:srgbClr val="00B050"/>
                </a:solidFill>
              </a:rPr>
              <a:t>6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ru-RU" sz="2400" dirty="0">
                <a:solidFill>
                  <a:srgbClr val="00B050"/>
                </a:solidFill>
              </a:rPr>
              <a:t>баллов за грамотность </a:t>
            </a:r>
            <a:r>
              <a:rPr lang="ru-RU" sz="2400" dirty="0" smtClean="0">
                <a:solidFill>
                  <a:srgbClr val="00B050"/>
                </a:solidFill>
              </a:rPr>
              <a:t>«и остальное»</a:t>
            </a:r>
            <a:endParaRPr lang="ru-RU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34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КРИТЕРИИ ОЦЕНИВАНИЯ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0223" y="1410194"/>
            <a:ext cx="10972800" cy="59673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Вся структура следует из критериев оценивания!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649065"/>
              </p:ext>
            </p:extLst>
          </p:nvPr>
        </p:nvGraphicFramePr>
        <p:xfrm>
          <a:off x="240476" y="1954586"/>
          <a:ext cx="11615736" cy="3444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6418"/>
                <a:gridCol w="10331532"/>
                <a:gridCol w="847786"/>
              </a:tblGrid>
              <a:tr h="404018">
                <a:tc>
                  <a:txBody>
                    <a:bodyPr/>
                    <a:lstStyle/>
                    <a:p>
                      <a:pPr fontAlgn="base"/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№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marT="95250" marB="9525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Критерии оценивания ответа на задание 27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marT="95250" marB="9525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Баллы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marT="95250" marB="9525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04018">
                <a:tc>
                  <a:txBody>
                    <a:bodyPr/>
                    <a:lstStyle/>
                    <a:p>
                      <a:pPr fontAlgn="base"/>
                      <a:r>
                        <a:rPr lang="ru-RU" sz="1600" dirty="0">
                          <a:effectLst/>
                          <a:latin typeface="+mn-lt"/>
                        </a:rPr>
                        <a:t>К4</a:t>
                      </a:r>
                    </a:p>
                  </a:txBody>
                  <a:tcPr marL="95250" marR="95250" marT="95250" marB="9525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fontAlgn="base"/>
                      <a:r>
                        <a:rPr lang="ru-RU" sz="1600" dirty="0">
                          <a:effectLst/>
                          <a:latin typeface="+mn-lt"/>
                        </a:rPr>
                        <a:t>Отношение к позиции автора по проблеме исходного </a:t>
                      </a:r>
                      <a:r>
                        <a:rPr lang="ru-RU" sz="1600" dirty="0" smtClean="0">
                          <a:effectLst/>
                          <a:latin typeface="+mn-lt"/>
                        </a:rPr>
                        <a:t>текста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</a:txBody>
                  <a:tcPr marL="95250" marR="95250" marT="95250" marB="9525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effectLst/>
                      </a:endParaRPr>
                    </a:p>
                  </a:txBody>
                  <a:tcPr marL="95250" marR="95250" marT="95250" marB="95250" anchor="ctr"/>
                </a:tc>
              </a:tr>
              <a:tr h="630835">
                <a:tc rowSpan="2"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+mn-lt"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600" dirty="0">
                          <a:effectLst/>
                          <a:latin typeface="+mn-lt"/>
                        </a:rPr>
                        <a:t>Отношение (согласие или несогласие с автором текста) к позиции автора исходного текста сформулировано и обосновано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60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0" marR="95250" marT="95250" marB="95250" anchor="ctr"/>
                </a:tc>
              </a:tr>
              <a:tr h="13112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600" dirty="0">
                          <a:effectLst/>
                          <a:latin typeface="+mn-lt"/>
                        </a:rPr>
                        <a:t>Отношение (согласие или несогласие с автором текста) к позиции автора исходного текста не сформулировано и не обосновано.</a:t>
                      </a:r>
                    </a:p>
                    <a:p>
                      <a:pPr fontAlgn="base"/>
                      <a:r>
                        <a:rPr lang="ru-RU" sz="1600" b="1" dirty="0">
                          <a:effectLst/>
                          <a:latin typeface="+mn-lt"/>
                        </a:rPr>
                        <a:t>ИЛИ</a:t>
                      </a:r>
                    </a:p>
                    <a:p>
                      <a:pPr fontAlgn="base"/>
                      <a:r>
                        <a:rPr lang="ru-RU" sz="1600" dirty="0">
                          <a:effectLst/>
                          <a:latin typeface="+mn-lt"/>
                        </a:rPr>
                        <a:t>Формулировка и обоснование отношения (согласие или несогласие с автором текста) к позиции автора </a:t>
                      </a:r>
                      <a:r>
                        <a:rPr lang="ru-RU" sz="1600" dirty="0" smtClean="0">
                          <a:effectLst/>
                          <a:latin typeface="+mn-lt"/>
                        </a:rPr>
                        <a:t>исходного текста не соответствуют сформулированной проблеме.</a:t>
                      </a:r>
                    </a:p>
                    <a:p>
                      <a:pPr fontAlgn="base"/>
                      <a:r>
                        <a:rPr lang="ru-RU" sz="1600" b="1" dirty="0" smtClean="0">
                          <a:effectLst/>
                          <a:latin typeface="+mn-lt"/>
                        </a:rPr>
                        <a:t>ИЛИ</a:t>
                      </a:r>
                    </a:p>
                    <a:p>
                      <a:pPr fontAlgn="base"/>
                      <a:r>
                        <a:rPr lang="ru-RU" sz="1600" dirty="0" smtClean="0">
                          <a:effectLst/>
                          <a:latin typeface="+mn-lt"/>
                        </a:rPr>
                        <a:t>мнение экзаменуемого заявлено лишь формально (например, «Я согласен/не согласен с автором»)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600" dirty="0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0" marR="95250" marT="95250" marB="95250" anchor="ctr"/>
                </a:tc>
              </a:tr>
            </a:tbl>
          </a:graphicData>
        </a:graphic>
      </p:graphicFrame>
      <p:sp>
        <p:nvSpPr>
          <p:cNvPr id="5" name="Объект 2"/>
          <p:cNvSpPr txBox="1">
            <a:spLocks/>
          </p:cNvSpPr>
          <p:nvPr/>
        </p:nvSpPr>
        <p:spPr>
          <a:xfrm>
            <a:off x="1082634" y="5523016"/>
            <a:ext cx="10972800" cy="1334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В критериях нет ничего </a:t>
            </a:r>
            <a:r>
              <a:rPr lang="ru-RU" dirty="0" smtClean="0"/>
              <a:t>об </a:t>
            </a:r>
            <a:r>
              <a:rPr lang="ru-RU" dirty="0"/>
              <a:t>«обязательных» аргументах из литературы или примерах из </a:t>
            </a:r>
            <a:r>
              <a:rPr lang="ru-RU" dirty="0" smtClean="0"/>
              <a:t>жизни.</a:t>
            </a:r>
          </a:p>
          <a:p>
            <a:pPr marL="0" indent="0" algn="ctr">
              <a:buNone/>
            </a:pPr>
            <a:r>
              <a:rPr lang="ru-RU" dirty="0" smtClean="0"/>
              <a:t>Подойдет </a:t>
            </a:r>
            <a:r>
              <a:rPr lang="ru-RU" dirty="0">
                <a:solidFill>
                  <a:srgbClr val="C00000"/>
                </a:solidFill>
              </a:rPr>
              <a:t>ЛЮБОЕ</a:t>
            </a:r>
            <a:r>
              <a:rPr lang="ru-RU" dirty="0"/>
              <a:t> обоснование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29489" y="5523016"/>
            <a:ext cx="6531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rgbClr val="C00000"/>
                </a:solidFill>
                <a:latin typeface="Garamond" panose="02020404030301010803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4805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КАК ВЫУЧИТЬ СТРУКТУРУ СОЧИНЕНИЯ?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3200" dirty="0" smtClean="0"/>
          </a:p>
          <a:p>
            <a:pPr marL="0" indent="0" algn="ctr">
              <a:buNone/>
            </a:pPr>
            <a:endParaRPr lang="ru-RU" sz="3200" dirty="0" smtClean="0"/>
          </a:p>
          <a:p>
            <a:pPr marL="0" indent="0" algn="ctr">
              <a:buNone/>
            </a:pPr>
            <a:r>
              <a:rPr lang="ru-RU" sz="3200" dirty="0" smtClean="0"/>
              <a:t>Структура сочинения есть в </a:t>
            </a:r>
            <a:r>
              <a:rPr lang="ru-RU" sz="3200" dirty="0"/>
              <a:t>формулировке </a:t>
            </a:r>
            <a:r>
              <a:rPr lang="ru-RU" sz="3200" dirty="0" smtClean="0"/>
              <a:t>задания</a:t>
            </a:r>
          </a:p>
          <a:p>
            <a:pPr marL="0" indent="0" algn="ctr">
              <a:buNone/>
            </a:pPr>
            <a:endParaRPr lang="ru-RU" sz="3200" dirty="0" smtClean="0"/>
          </a:p>
          <a:p>
            <a:pPr marL="0" indent="0" algn="ctr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3200" dirty="0" smtClean="0"/>
              <a:t>Не </a:t>
            </a:r>
            <a:r>
              <a:rPr lang="ru-RU" sz="3200" dirty="0"/>
              <a:t>надо учить</a:t>
            </a:r>
          </a:p>
          <a:p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515096" y="4122062"/>
            <a:ext cx="17337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rgbClr val="C00000"/>
                </a:solidFill>
                <a:latin typeface="Garamond" panose="02020404030301010803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5334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ПРИМЕР ФОРМУЛИРОВКИ ЗАДАНИЯ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629" y="1413164"/>
            <a:ext cx="11899075" cy="5320145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27. Напишите сочинение по прочитанному тексту.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Сформулируйте одну из проблем, поставленных автором текста. Прокомментируйте сформулированную проблему.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Включите в комментарий два примера-иллюстрации из прочитанного текста, которые,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Вашему мнению, важны для понимания проблемы исходного текста (избегайте чрезмерного цитирования).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Дайте пояснение к каждому примеру-иллюстрации.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Укажите смысловую связь между примерами-иллюстрациями и проанализируйте её.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Сформулируйте позицию автора (рассказчика).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Сформулируйте и обоснуйте своё отношение к позиции автора (рассказчика) по проблеме исходного текста.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Объём сочинения – не менее 150 слов.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Работа, написанная без опоры на прочитанный текст (не по данному тексту),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оценивается.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сочинение представляет собой пересказанный или полностью переписанный исходный текст без каких бы то ни было комментариев, то такая работа оценивается 0 баллов.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Сочинение пишите аккуратно, разборчивым почерком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006929" y="1797132"/>
            <a:ext cx="2054431" cy="29688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810000" y="2466110"/>
            <a:ext cx="3433948" cy="27511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76795" y="3301341"/>
            <a:ext cx="3362696" cy="283028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60813" y="3643744"/>
            <a:ext cx="1986148" cy="25136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6966" y="3602181"/>
            <a:ext cx="2329543" cy="334488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06929" y="3974276"/>
            <a:ext cx="1803071" cy="190005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54379" y="4259283"/>
            <a:ext cx="5372595" cy="27709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72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03761" y="533400"/>
            <a:ext cx="11376561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 							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Автор сказки Иван Иванович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Пупкин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243247"/>
              </p:ext>
            </p:extLst>
          </p:nvPr>
        </p:nvGraphicFramePr>
        <p:xfrm>
          <a:off x="2806700" y="2413002"/>
          <a:ext cx="8826500" cy="3884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26500"/>
              </a:tblGrid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1. ПРОБЛЕМА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2. КОММЕНТАРИЙ К ПРОБЛЕМЕ</a:t>
                      </a:r>
                    </a:p>
                  </a:txBody>
                  <a:tcPr anchor="ctr"/>
                </a:tc>
              </a:tr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3. ПОЗИЦИЯ АВТОРА</a:t>
                      </a:r>
                    </a:p>
                  </a:txBody>
                  <a:tcPr anchor="ctr"/>
                </a:tc>
              </a:tr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4. МОЕ ОТНОШЕНИЕ к позиции автора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+ МОЕ ОБОСНОВАНИЕ этого отношения</a:t>
                      </a:r>
                    </a:p>
                  </a:txBody>
                  <a:tcPr anchor="ctr"/>
                </a:tc>
              </a:tr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5*. Заключение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46661" y="2285660"/>
            <a:ext cx="20219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C00000"/>
                </a:solidFill>
              </a:rPr>
              <a:t>СТРУКТУРА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РАБОТЫ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49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520903" y="1281546"/>
            <a:ext cx="10972800" cy="53439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ru-RU" b="1" dirty="0" smtClean="0"/>
              <a:t>1. ПРОБЛЕМА</a:t>
            </a:r>
            <a:r>
              <a:rPr lang="ru-RU" dirty="0" smtClean="0"/>
              <a:t> в тексте = вопрос, над которым задумывается автор</a:t>
            </a: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42504" y="2654301"/>
            <a:ext cx="11887199" cy="40958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В предложенном тексте Иван Иванович </a:t>
            </a:r>
            <a:r>
              <a:rPr lang="ru-RU" sz="2800" dirty="0" err="1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</a:t>
            </a:r>
            <a:r>
              <a:rPr lang="ru-RU" sz="2800" dirty="0" smtClean="0">
                <a:solidFill>
                  <a:srgbClr val="00B05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поднимает проблему 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взаимодействия людей для достижения общей цели.</a:t>
            </a:r>
          </a:p>
          <a:p>
            <a:pPr marL="0" indent="0" algn="ctr">
              <a:buFont typeface="Arial" pitchFamily="34" charset="0"/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 algn="ctr">
              <a:buFont typeface="Arial" pitchFamily="34" charset="0"/>
              <a:buNone/>
            </a:pPr>
            <a:r>
              <a:rPr lang="ru-RU" dirty="0" smtClean="0">
                <a:solidFill>
                  <a:schemeClr val="tx1"/>
                </a:solidFill>
              </a:rPr>
              <a:t>ИЛИ</a:t>
            </a:r>
          </a:p>
          <a:p>
            <a:pPr marL="0" indent="0" algn="ctr">
              <a:buFont typeface="Arial" pitchFamily="34" charset="0"/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 algn="just">
              <a:buFont typeface="Arial" pitchFamily="34" charset="0"/>
              <a:buNone/>
            </a:pPr>
            <a:r>
              <a:rPr lang="ru-RU" sz="2800" dirty="0" smtClean="0">
                <a:latin typeface="Monotype Corsiva" panose="03010101010201010101" pitchFamily="66" charset="0"/>
              </a:rPr>
              <a:t>	Как человеку следует поступать с проблемами, которые выглядят нерешаемыми? Именно таким </a:t>
            </a:r>
            <a:r>
              <a:rPr lang="ru-RU" sz="2800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вопросом задается </a:t>
            </a:r>
            <a:r>
              <a:rPr lang="ru-RU" sz="2800" dirty="0" smtClean="0">
                <a:latin typeface="Monotype Corsiva" panose="03010101010201010101" pitchFamily="66" charset="0"/>
              </a:rPr>
              <a:t>Иван Иванович </a:t>
            </a:r>
            <a:r>
              <a:rPr lang="ru-RU" sz="2800" dirty="0" err="1" smtClean="0">
                <a:latin typeface="Monotype Corsiva" panose="03010101010201010101" pitchFamily="66" charset="0"/>
              </a:rPr>
              <a:t>Пупкин</a:t>
            </a:r>
            <a:r>
              <a:rPr lang="ru-RU" sz="2800" dirty="0" smtClean="0">
                <a:latin typeface="Monotype Corsiva" panose="03010101010201010101" pitchFamily="66" charset="0"/>
              </a:rPr>
              <a:t> </a:t>
            </a:r>
            <a:br>
              <a:rPr lang="ru-RU" sz="2800" dirty="0" smtClean="0">
                <a:latin typeface="Monotype Corsiva" panose="03010101010201010101" pitchFamily="66" charset="0"/>
              </a:rPr>
            </a:br>
            <a:r>
              <a:rPr lang="ru-RU" sz="2800" dirty="0" smtClean="0">
                <a:latin typeface="Monotype Corsiva" panose="03010101010201010101" pitchFamily="66" charset="0"/>
              </a:rPr>
              <a:t>в предложенном тексте.</a:t>
            </a:r>
            <a:endParaRPr lang="ru-RU" sz="28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77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03761" y="533400"/>
            <a:ext cx="11376561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 							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Автор сказки Иван Иванович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Пупкин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056120"/>
              </p:ext>
            </p:extLst>
          </p:nvPr>
        </p:nvGraphicFramePr>
        <p:xfrm>
          <a:off x="2806700" y="2413002"/>
          <a:ext cx="8826500" cy="3884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26500"/>
              </a:tblGrid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/>
                        <a:t>1. ПРОБЛЕМА</a:t>
                      </a:r>
                    </a:p>
                  </a:txBody>
                  <a:tcPr anchor="ctr">
                    <a:noFill/>
                  </a:tcPr>
                </a:tc>
              </a:tr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2. КОММЕНТАРИЙ К ПРОБЛЕМЕ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3. ПОЗИЦИЯ АВТОРА</a:t>
                      </a:r>
                    </a:p>
                  </a:txBody>
                  <a:tcPr anchor="ctr"/>
                </a:tc>
              </a:tr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4. МОЕ ОТНОШЕНИЕ к позиции автора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+ МОЕ ОБОСНОВАНИЕ этого отношения</a:t>
                      </a:r>
                    </a:p>
                  </a:txBody>
                  <a:tcPr anchor="ctr"/>
                </a:tc>
              </a:tr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5*. Заключение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59361" y="3142397"/>
            <a:ext cx="2021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СТРУКТУРА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РАБОТЫ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4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504" y="3004457"/>
            <a:ext cx="11887199" cy="3745675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Как человеку следует поступать с проблемами, которые выглядят нерешаемыми? Именно таким вопросом задается Иван Иванович </a:t>
            </a:r>
            <a:r>
              <a:rPr lang="ru-RU" sz="2800" dirty="0" err="1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</a:t>
            </a:r>
            <a:b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</a:b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в предложенном тексте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</a:t>
            </a:r>
            <a:r>
              <a:rPr lang="ru-RU" sz="2800" dirty="0" smtClean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Со 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сложной проблемой столкнулся герой текста, когда не смог сам вытащить репку</a:t>
            </a:r>
            <a:r>
              <a:rPr lang="ru-RU" sz="2800" dirty="0" smtClean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  <a:endParaRPr lang="ru-RU" sz="2800" dirty="0">
              <a:solidFill>
                <a:srgbClr val="C00000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06629" y="1431967"/>
            <a:ext cx="10972800" cy="105097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dirty="0" smtClean="0"/>
              <a:t>2</a:t>
            </a:r>
            <a:r>
              <a:rPr lang="ru-RU" b="1" dirty="0"/>
              <a:t>. </a:t>
            </a:r>
            <a:r>
              <a:rPr lang="ru-RU" b="1" dirty="0" smtClean="0"/>
              <a:t>КОММЕНТАРИЙ К ПРОБЛЕМЕ</a:t>
            </a:r>
          </a:p>
          <a:p>
            <a:pPr marL="0" lvl="0" indent="0">
              <a:buClr>
                <a:srgbClr val="D34817"/>
              </a:buClr>
              <a:buNone/>
            </a:pPr>
            <a:r>
              <a:rPr lang="ru-RU" dirty="0" smtClean="0"/>
              <a:t>1) Пример 1 из текста. </a:t>
            </a:r>
            <a:r>
              <a:rPr lang="ru-RU" dirty="0" smtClean="0">
                <a:solidFill>
                  <a:prstClr val="white">
                    <a:lumMod val="50000"/>
                  </a:prstClr>
                </a:solidFill>
              </a:rPr>
              <a:t>Иллюстрация </a:t>
            </a:r>
            <a:r>
              <a:rPr lang="ru-RU" dirty="0">
                <a:solidFill>
                  <a:prstClr val="white">
                    <a:lumMod val="50000"/>
                  </a:prstClr>
                </a:solidFill>
              </a:rPr>
              <a:t>к проблеме</a:t>
            </a:r>
          </a:p>
          <a:p>
            <a:pPr marL="457200" indent="-457200">
              <a:spcBef>
                <a:spcPts val="0"/>
              </a:spcBef>
              <a:buFont typeface="Arial" pitchFamily="34" charset="0"/>
              <a:buAutoNum type="arabicPeriod"/>
            </a:pP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92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504" y="3004457"/>
            <a:ext cx="11887199" cy="3745675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Как человеку следует поступать с проблемами, которые выглядят нерешаемыми? Именно таким вопросом задается Иван Иванович </a:t>
            </a:r>
            <a:r>
              <a:rPr lang="ru-RU" sz="2800" dirty="0" err="1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</a:t>
            </a:r>
            <a:b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</a:b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в предложенном тексте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Со сложной проблемой столкнулся герой текста, когда не смог сам вытащить репку. 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Все </a:t>
            </a:r>
            <a:r>
              <a:rPr lang="ru-RU" sz="2800" dirty="0">
                <a:solidFill>
                  <a:srgbClr val="00B05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мы понимаем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, что такое может случиться с каждым: вдруг задача оказывается человеку не по силам</a:t>
            </a:r>
            <a:r>
              <a:rPr lang="ru-RU" sz="2800" dirty="0" smtClean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  <a:endParaRPr lang="ru-RU" sz="2800" dirty="0">
              <a:solidFill>
                <a:srgbClr val="C00000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20903" y="1320140"/>
            <a:ext cx="10972800" cy="127066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dirty="0" smtClean="0"/>
              <a:t>2</a:t>
            </a:r>
            <a:r>
              <a:rPr lang="ru-RU" b="1" dirty="0"/>
              <a:t>. КОММЕНТАРИЙ К </a:t>
            </a:r>
            <a:r>
              <a:rPr lang="ru-RU" b="1" dirty="0" smtClean="0"/>
              <a:t>ПРОБЛЕМЕ</a:t>
            </a:r>
          </a:p>
          <a:p>
            <a:pPr marL="0" indent="0">
              <a:buNone/>
            </a:pPr>
            <a:r>
              <a:rPr lang="ru-RU" dirty="0" smtClean="0"/>
              <a:t>2) Пояснение </a:t>
            </a:r>
            <a:r>
              <a:rPr lang="ru-RU" dirty="0"/>
              <a:t>к примеру </a:t>
            </a:r>
            <a:r>
              <a:rPr lang="ru-RU" dirty="0" smtClean="0"/>
              <a:t>1.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«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Мы видим», «читатель понимает», «автор подчеркивает», «становится ясно», «здесь важно» и т. д.</a:t>
            </a:r>
          </a:p>
          <a:p>
            <a:pPr marL="0" lvl="0" indent="0">
              <a:buClr>
                <a:srgbClr val="D34817"/>
              </a:buClr>
              <a:buNone/>
            </a:pP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72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504" y="3004457"/>
            <a:ext cx="11887199" cy="3745675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Как человеку следует поступать с проблемами, которые выглядят нерешаемыми? Именно таким вопросом задается Иван Иванович </a:t>
            </a:r>
            <a:r>
              <a:rPr lang="ru-RU" sz="2800" dirty="0" err="1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</a:t>
            </a:r>
            <a:b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</a:b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в предложенном тексте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Со сложной проблемой столкнулся герой текста, когда не смог сам вытащить репку. Все мы понимаем, что такое может случиться с каждым: вдруг задача оказывается человеку не по силам. 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Но дед нашел выход и позвал на помощь всех, кто был рядом</a:t>
            </a:r>
            <a:r>
              <a:rPr lang="ru-RU" sz="2800" dirty="0" smtClean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ru-RU" sz="2800" dirty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06629" y="1385455"/>
            <a:ext cx="10972800" cy="127066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dirty="0" smtClean="0"/>
              <a:t>2</a:t>
            </a:r>
            <a:r>
              <a:rPr lang="ru-RU" b="1" dirty="0"/>
              <a:t>. КОММЕНТАРИЙ К </a:t>
            </a:r>
            <a:r>
              <a:rPr lang="ru-RU" b="1" dirty="0" smtClean="0"/>
              <a:t>ПРОБЛЕМЕ</a:t>
            </a:r>
          </a:p>
          <a:p>
            <a:pPr marL="0" indent="0">
              <a:buNone/>
            </a:pPr>
            <a:r>
              <a:rPr lang="ru-RU" dirty="0" smtClean="0"/>
              <a:t>3) Пример 2 из текста.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Иллюстрация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к проблеме</a:t>
            </a:r>
          </a:p>
          <a:p>
            <a:pPr marL="0" indent="0">
              <a:buNone/>
            </a:pP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51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504" y="3004457"/>
            <a:ext cx="11887199" cy="3745675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Как человеку следует поступать с проблемами, которые выглядят нерешаемыми? Именно таким вопросом задается Иван Иванович </a:t>
            </a:r>
            <a:r>
              <a:rPr lang="ru-RU" sz="2800" dirty="0" err="1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</a:t>
            </a:r>
            <a:b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</a:b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в предложенном тексте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Со сложной проблемой столкнулся герой текста, когда не смог сам вытащить репку. Все мы понимаем, что такое может случиться с каждым: вдруг задача оказывается человеку не по силам. 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Но дед нашел выход и позвал на помощь всех, кто был рядом. </a:t>
            </a:r>
            <a:r>
              <a:rPr lang="ru-RU" sz="2800" dirty="0">
                <a:solidFill>
                  <a:srgbClr val="00B05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Важно,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что он не опустил руки и решил действовать дальше</a:t>
            </a:r>
            <a:r>
              <a:rPr lang="ru-RU" sz="2800" dirty="0" smtClean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ru-RU" sz="2800" dirty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20903" y="1265712"/>
            <a:ext cx="10972800" cy="127066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dirty="0" smtClean="0"/>
              <a:t>2</a:t>
            </a:r>
            <a:r>
              <a:rPr lang="ru-RU" b="1" dirty="0"/>
              <a:t>. КОММЕНТАРИЙ К </a:t>
            </a:r>
            <a:r>
              <a:rPr lang="ru-RU" b="1" dirty="0" smtClean="0"/>
              <a:t>ПРОБЛЕМЕ</a:t>
            </a:r>
          </a:p>
          <a:p>
            <a:pPr marL="0" indent="0">
              <a:buNone/>
            </a:pPr>
            <a:r>
              <a:rPr lang="ru-RU" dirty="0"/>
              <a:t>4</a:t>
            </a:r>
            <a:r>
              <a:rPr lang="ru-RU" dirty="0" smtClean="0"/>
              <a:t>) Пояснение </a:t>
            </a:r>
            <a:r>
              <a:rPr lang="ru-RU" dirty="0"/>
              <a:t>к примеру </a:t>
            </a:r>
            <a:r>
              <a:rPr lang="ru-RU" dirty="0" smtClean="0"/>
              <a:t>2.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«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Мы видим», «читатель понимает», «автор подчеркивает», «становится ясно», «здесь важно» и т. д.</a:t>
            </a:r>
          </a:p>
          <a:p>
            <a:pPr marL="0" lvl="0" indent="0">
              <a:buClr>
                <a:srgbClr val="D34817"/>
              </a:buClr>
              <a:buNone/>
            </a:pP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35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504" y="3004457"/>
            <a:ext cx="11887199" cy="3745675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Как человеку следует поступать с проблемами, которые выглядят нерешаемыми? Именно таким вопросом задается Иван Иванович </a:t>
            </a:r>
            <a:r>
              <a:rPr lang="ru-RU" sz="2800" dirty="0" err="1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</a:t>
            </a:r>
            <a:b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</a:b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в предложенном тексте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Со сложной проблемой столкнулся герой текста, когда не смог сам вытащить репку. Все мы понимаем, что такое может случиться с каждым: вдруг задача оказывается человеку не по силам. 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Но дед нашел выход и позвал на помощь всех, кто был рядом. Важно, что он не опустил руки и решил действовать дальше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  <a:endParaRPr lang="ru-RU" sz="2800" dirty="0" smtClean="0">
              <a:solidFill>
                <a:srgbClr val="C00000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  <a:p>
            <a:pPr marL="0" indent="0" algn="just">
              <a:buNone/>
            </a:pPr>
            <a:endParaRPr lang="ru-RU" sz="2800" dirty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6629" y="1363683"/>
            <a:ext cx="10972800" cy="127066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dirty="0" smtClean="0"/>
              <a:t>2</a:t>
            </a:r>
            <a:r>
              <a:rPr lang="ru-RU" b="1" dirty="0"/>
              <a:t>. КОММЕНТАРИЙ К </a:t>
            </a:r>
            <a:r>
              <a:rPr lang="ru-RU" b="1" dirty="0" smtClean="0"/>
              <a:t>ПРОБЛЕМЕ</a:t>
            </a:r>
          </a:p>
          <a:p>
            <a:pPr marL="0" indent="0">
              <a:buNone/>
            </a:pPr>
            <a:r>
              <a:rPr lang="ru-RU" dirty="0" smtClean="0"/>
              <a:t>5) Как </a:t>
            </a:r>
            <a:r>
              <a:rPr lang="ru-RU" dirty="0"/>
              <a:t>логически связаны пример 1 и пример 2?</a:t>
            </a:r>
          </a:p>
          <a:p>
            <a:pPr marL="0" indent="0">
              <a:buNone/>
            </a:pP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199408" y="4845132"/>
            <a:ext cx="1059278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23652" y="5282540"/>
            <a:ext cx="88075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130140" y="5686301"/>
            <a:ext cx="6814457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23652" y="6111834"/>
            <a:ext cx="156952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Группа 21"/>
          <p:cNvGrpSpPr/>
          <p:nvPr/>
        </p:nvGrpSpPr>
        <p:grpSpPr>
          <a:xfrm>
            <a:off x="4868883" y="5051706"/>
            <a:ext cx="385948" cy="529699"/>
            <a:chOff x="4868883" y="5051706"/>
            <a:chExt cx="385948" cy="529699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>
              <a:off x="4940135" y="5282540"/>
              <a:ext cx="95003" cy="298863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5035138" y="5082639"/>
              <a:ext cx="219693" cy="49876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4868883" y="5051706"/>
              <a:ext cx="3325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</a:rPr>
                <a:t>?</a:t>
              </a:r>
              <a:endParaRPr lang="ru-RU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4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10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ОСНОВНЫЕ ВИДЫ СВЯЗИ МЕЖДУ ПРИМЕРАМИ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382" y="1805048"/>
            <a:ext cx="11709070" cy="467195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1. От </a:t>
            </a:r>
            <a:r>
              <a:rPr lang="ru-RU" dirty="0"/>
              <a:t>общего к </a:t>
            </a:r>
            <a:r>
              <a:rPr lang="ru-RU" dirty="0" smtClean="0"/>
              <a:t>частному</a:t>
            </a:r>
          </a:p>
          <a:p>
            <a:pPr marL="274320" lvl="1" indent="0">
              <a:spcBef>
                <a:spcPts val="0"/>
              </a:spcBef>
              <a:buNone/>
            </a:pPr>
            <a:r>
              <a:rPr lang="ru-RU" dirty="0"/>
              <a:t>С</a:t>
            </a:r>
            <a:r>
              <a:rPr lang="ru-RU" dirty="0" smtClean="0"/>
              <a:t>начала </a:t>
            </a:r>
            <a:r>
              <a:rPr lang="ru-RU" dirty="0"/>
              <a:t>описывается </a:t>
            </a:r>
            <a:r>
              <a:rPr lang="ru-RU" dirty="0">
                <a:solidFill>
                  <a:srgbClr val="00B050"/>
                </a:solidFill>
              </a:rPr>
              <a:t>взгляд на проблему в целом</a:t>
            </a:r>
            <a:r>
              <a:rPr lang="ru-RU" dirty="0"/>
              <a:t>, потом приводится </a:t>
            </a:r>
            <a:r>
              <a:rPr lang="ru-RU" dirty="0">
                <a:solidFill>
                  <a:srgbClr val="00B050"/>
                </a:solidFill>
              </a:rPr>
              <a:t>конкретный пример</a:t>
            </a:r>
            <a:r>
              <a:rPr lang="ru-RU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2. От частного к </a:t>
            </a:r>
            <a:r>
              <a:rPr lang="ru-RU" dirty="0" smtClean="0"/>
              <a:t>общему</a:t>
            </a:r>
          </a:p>
          <a:p>
            <a:pPr marL="274320" lvl="1" indent="0">
              <a:spcBef>
                <a:spcPts val="0"/>
              </a:spcBef>
              <a:buNone/>
            </a:pPr>
            <a:r>
              <a:rPr lang="ru-RU" dirty="0"/>
              <a:t>П</a:t>
            </a:r>
            <a:r>
              <a:rPr lang="ru-RU" dirty="0" smtClean="0"/>
              <a:t>риводится </a:t>
            </a:r>
            <a:r>
              <a:rPr lang="ru-RU" dirty="0">
                <a:solidFill>
                  <a:srgbClr val="00B050"/>
                </a:solidFill>
              </a:rPr>
              <a:t>пример</a:t>
            </a:r>
            <a:r>
              <a:rPr lang="ru-RU" dirty="0"/>
              <a:t>, который позволяет автору перейти </a:t>
            </a:r>
            <a:r>
              <a:rPr lang="ru-RU" dirty="0">
                <a:solidFill>
                  <a:srgbClr val="00B050"/>
                </a:solidFill>
              </a:rPr>
              <a:t>к общим рассуждениям</a:t>
            </a:r>
            <a:r>
              <a:rPr lang="ru-RU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3. Примеры </a:t>
            </a:r>
            <a:r>
              <a:rPr lang="ru-RU" dirty="0">
                <a:solidFill>
                  <a:srgbClr val="00B050"/>
                </a:solidFill>
              </a:rPr>
              <a:t>противопоставляются </a:t>
            </a:r>
            <a:r>
              <a:rPr lang="ru-RU" dirty="0"/>
              <a:t>друг </a:t>
            </a:r>
            <a:r>
              <a:rPr lang="ru-RU" dirty="0" smtClean="0"/>
              <a:t>другу</a:t>
            </a:r>
            <a:endParaRPr lang="ru-RU" dirty="0"/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4. </a:t>
            </a:r>
            <a:r>
              <a:rPr lang="ru-RU" dirty="0">
                <a:solidFill>
                  <a:srgbClr val="00B050"/>
                </a:solidFill>
              </a:rPr>
              <a:t>Сопоставление и/или </a:t>
            </a:r>
            <a:r>
              <a:rPr lang="ru-RU" dirty="0" smtClean="0">
                <a:solidFill>
                  <a:srgbClr val="00B050"/>
                </a:solidFill>
              </a:rPr>
              <a:t>сравнение</a:t>
            </a:r>
          </a:p>
          <a:p>
            <a:pPr marL="274320" lvl="1" indent="0">
              <a:spcBef>
                <a:spcPts val="0"/>
              </a:spcBef>
              <a:buNone/>
            </a:pPr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/>
              <a:t>то время как в первом примере мы видим одно, во втором примере все </a:t>
            </a:r>
            <a:r>
              <a:rPr lang="ru-RU" dirty="0" smtClean="0"/>
              <a:t>выглядит иначе</a:t>
            </a:r>
            <a:r>
              <a:rPr lang="ru-RU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5. Второй пример </a:t>
            </a:r>
            <a:r>
              <a:rPr lang="ru-RU" dirty="0">
                <a:solidFill>
                  <a:srgbClr val="00B050"/>
                </a:solidFill>
              </a:rPr>
              <a:t>дополняет и уточняет </a:t>
            </a:r>
            <a:r>
              <a:rPr lang="ru-RU" dirty="0"/>
              <a:t>информацию из первого </a:t>
            </a:r>
            <a:r>
              <a:rPr lang="ru-RU" dirty="0" smtClean="0"/>
              <a:t>примера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004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ОСНОВНЫЕ ВИДЫ СВЯЗИ МЕЖДУ ПРИМЕРАМИ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382" y="1805048"/>
            <a:ext cx="11709070" cy="467195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6</a:t>
            </a:r>
            <a:r>
              <a:rPr lang="ru-RU" dirty="0"/>
              <a:t>. Причинно-следственная </a:t>
            </a:r>
            <a:r>
              <a:rPr lang="ru-RU" dirty="0" smtClean="0"/>
              <a:t>связь</a:t>
            </a:r>
          </a:p>
          <a:p>
            <a:pPr marL="274320" lvl="1" indent="0">
              <a:spcBef>
                <a:spcPts val="0"/>
              </a:spcBef>
              <a:buNone/>
            </a:pPr>
            <a:r>
              <a:rPr lang="ru-RU" dirty="0"/>
              <a:t>В</a:t>
            </a:r>
            <a:r>
              <a:rPr lang="ru-RU" dirty="0" smtClean="0"/>
              <a:t>торой </a:t>
            </a:r>
            <a:r>
              <a:rPr lang="ru-RU" dirty="0"/>
              <a:t>пример описывает </a:t>
            </a:r>
            <a:r>
              <a:rPr lang="ru-RU" dirty="0">
                <a:solidFill>
                  <a:srgbClr val="00B050"/>
                </a:solidFill>
              </a:rPr>
              <a:t>последствия или результат </a:t>
            </a:r>
            <a:r>
              <a:rPr lang="ru-RU" dirty="0"/>
              <a:t>того, о чем говорилось в </a:t>
            </a:r>
            <a:r>
              <a:rPr lang="ru-RU" dirty="0" smtClean="0"/>
              <a:t>первом примере</a:t>
            </a:r>
            <a:r>
              <a:rPr lang="ru-RU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7. Причинно-следственная </a:t>
            </a:r>
            <a:r>
              <a:rPr lang="ru-RU" dirty="0" smtClean="0"/>
              <a:t>связь</a:t>
            </a:r>
          </a:p>
          <a:p>
            <a:pPr marL="274320" lvl="1" indent="0">
              <a:spcBef>
                <a:spcPts val="0"/>
              </a:spcBef>
              <a:buNone/>
            </a:pPr>
            <a:r>
              <a:rPr lang="ru-RU" dirty="0"/>
              <a:t>В</a:t>
            </a:r>
            <a:r>
              <a:rPr lang="ru-RU" dirty="0" smtClean="0"/>
              <a:t>торой </a:t>
            </a:r>
            <a:r>
              <a:rPr lang="ru-RU" dirty="0"/>
              <a:t>пример говорит о </a:t>
            </a:r>
            <a:r>
              <a:rPr lang="ru-RU" dirty="0">
                <a:solidFill>
                  <a:srgbClr val="00B050"/>
                </a:solidFill>
              </a:rPr>
              <a:t>причинах </a:t>
            </a:r>
            <a:r>
              <a:rPr lang="ru-RU" dirty="0"/>
              <a:t>того, о чем говорилось в первом примере</a:t>
            </a:r>
            <a:r>
              <a:rPr lang="ru-RU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8. </a:t>
            </a:r>
            <a:r>
              <a:rPr lang="ru-RU" dirty="0">
                <a:solidFill>
                  <a:srgbClr val="00B050"/>
                </a:solidFill>
              </a:rPr>
              <a:t>Общая деталь/фраза</a:t>
            </a:r>
            <a:r>
              <a:rPr lang="ru-RU" dirty="0"/>
              <a:t>, важная для первого и второго примера, а также для </a:t>
            </a:r>
            <a:r>
              <a:rPr lang="ru-RU" dirty="0" smtClean="0"/>
              <a:t>проблемы</a:t>
            </a:r>
            <a:endParaRPr lang="ru-RU" dirty="0"/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9. </a:t>
            </a:r>
            <a:r>
              <a:rPr lang="ru-RU" dirty="0">
                <a:solidFill>
                  <a:srgbClr val="00B050"/>
                </a:solidFill>
              </a:rPr>
              <a:t>Изменения</a:t>
            </a:r>
            <a:r>
              <a:rPr lang="ru-RU" dirty="0"/>
              <a:t>, </a:t>
            </a:r>
            <a:r>
              <a:rPr lang="ru-RU" dirty="0" smtClean="0"/>
              <a:t>которые произошли с </a:t>
            </a:r>
            <a:r>
              <a:rPr lang="ru-RU" dirty="0"/>
              <a:t>ситуацией из первого примера, во втором.</a:t>
            </a:r>
          </a:p>
        </p:txBody>
      </p:sp>
    </p:spTree>
    <p:extLst>
      <p:ext uri="{BB962C8B-B14F-4D97-AF65-F5344CB8AC3E}">
        <p14:creationId xmlns:p14="http://schemas.microsoft.com/office/powerpoint/2010/main" val="56898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504" y="2588821"/>
            <a:ext cx="11887199" cy="4161311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Как человеку следует поступать с проблемами, которые выглядят нерешаемыми? Именно таким вопросом задается Иван Иванович </a:t>
            </a:r>
            <a:r>
              <a:rPr lang="ru-RU" sz="2800" dirty="0" err="1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</a:t>
            </a:r>
            <a:b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</a:b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в предложенном тексте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Со сложной проблемой столкнулся герой текста, когда не смог сам вытащить репку. Все мы понимаем, что такое может случиться с каждым: вдруг задача оказывается человеку не по силам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 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Автор показывает </a:t>
            </a:r>
            <a:r>
              <a:rPr lang="ru-RU" sz="2800" dirty="0">
                <a:solidFill>
                  <a:srgbClr val="00B05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развитие этой </a:t>
            </a:r>
            <a:r>
              <a:rPr lang="ru-RU" sz="2800" dirty="0" smtClean="0">
                <a:solidFill>
                  <a:srgbClr val="00B05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ситуации</a:t>
            </a:r>
            <a:r>
              <a:rPr lang="ru-RU" sz="2800" dirty="0" smtClean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</a:t>
            </a:r>
            <a:endParaRPr lang="ru-RU" sz="2800" dirty="0">
              <a:solidFill>
                <a:srgbClr val="C00000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  <a:p>
            <a:pPr marL="0" indent="0" algn="just">
              <a:buNone/>
            </a:pPr>
            <a:endParaRPr lang="ru-RU" sz="2800" dirty="0" smtClean="0">
              <a:solidFill>
                <a:srgbClr val="C00000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Но 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дед нашел выход и позвал на помощь всех, кто был рядом. Важно, что он не опустил руки и решил действовать дальше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  <a:endParaRPr lang="ru-RU" sz="2800" dirty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6629" y="1363683"/>
            <a:ext cx="10972800" cy="9500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dirty="0" smtClean="0"/>
              <a:t>2</a:t>
            </a:r>
            <a:r>
              <a:rPr lang="ru-RU" b="1" dirty="0"/>
              <a:t>. КОММЕНТАРИЙ К </a:t>
            </a:r>
            <a:r>
              <a:rPr lang="ru-RU" b="1" dirty="0" smtClean="0"/>
              <a:t>ПРОБЛЕМЕ</a:t>
            </a:r>
          </a:p>
          <a:p>
            <a:pPr marL="0" indent="0">
              <a:buNone/>
            </a:pPr>
            <a:r>
              <a:rPr lang="ru-RU" dirty="0" smtClean="0"/>
              <a:t>5) Как </a:t>
            </a:r>
            <a:r>
              <a:rPr lang="ru-RU" dirty="0"/>
              <a:t>логически связаны пример 1 и пример 2?</a:t>
            </a:r>
          </a:p>
          <a:p>
            <a:pPr marL="0" indent="0">
              <a:buNone/>
            </a:pP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1006939" y="4524575"/>
            <a:ext cx="385948" cy="529699"/>
            <a:chOff x="4868883" y="5051706"/>
            <a:chExt cx="385948" cy="529699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>
              <a:off x="4940135" y="5282540"/>
              <a:ext cx="95003" cy="298863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V="1">
              <a:off x="5035138" y="5082639"/>
              <a:ext cx="219693" cy="49876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4868883" y="5051706"/>
              <a:ext cx="3325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</a:rPr>
                <a:t>?</a:t>
              </a:r>
              <a:endParaRPr lang="ru-RU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9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46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504" y="2588821"/>
            <a:ext cx="11887199" cy="4161311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Как человеку следует поступать с проблемами, которые выглядят нерешаемыми? Именно таким вопросом задается Иван Иванович </a:t>
            </a:r>
            <a:r>
              <a:rPr lang="ru-RU" sz="2800" dirty="0" err="1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</a:t>
            </a:r>
            <a:b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</a:b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в предложенном тексте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Со сложной проблемой столкнулся герой текста, когда не смог сам вытащить репку. Все мы понимаем, что такое может случиться с каждым: вдруг задача оказывается человеку не по силам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 Автор показывает развитие этой 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ситуации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, </a:t>
            </a:r>
            <a:r>
              <a:rPr lang="ru-RU" sz="2800" dirty="0">
                <a:solidFill>
                  <a:srgbClr val="00B05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чтобы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продемонстрировать, что человек должен делать в подобных случаях.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Но 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дед нашел выход и позвал на помощь всех, кто был рядом. Важно, что он не опустил руки и решил действовать дальше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  <a:endParaRPr lang="ru-RU" sz="2800" dirty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03200" y="1174796"/>
            <a:ext cx="11849100" cy="9500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dirty="0" smtClean="0"/>
              <a:t>2</a:t>
            </a:r>
            <a:r>
              <a:rPr lang="ru-RU" b="1" dirty="0"/>
              <a:t>. КОММЕНТАРИЙ К </a:t>
            </a:r>
            <a:r>
              <a:rPr lang="ru-RU" b="1" dirty="0" smtClean="0"/>
              <a:t>ПРОБЛЕМЕ</a:t>
            </a:r>
          </a:p>
          <a:p>
            <a:pPr marL="0" indent="0">
              <a:buNone/>
            </a:pPr>
            <a:r>
              <a:rPr lang="ru-RU" dirty="0" smtClean="0"/>
              <a:t>6) Анализ связи: </a:t>
            </a:r>
            <a:r>
              <a:rPr lang="ru-RU" i="1" dirty="0" smtClean="0"/>
              <a:t>почему</a:t>
            </a:r>
            <a:r>
              <a:rPr lang="ru-RU" dirty="0" smtClean="0"/>
              <a:t> они связаны именно так? </a:t>
            </a:r>
            <a:r>
              <a:rPr lang="ru-RU" sz="2000" i="1" dirty="0" smtClean="0">
                <a:solidFill>
                  <a:schemeClr val="bg1">
                    <a:lumMod val="50000"/>
                  </a:schemeClr>
                </a:solidFill>
              </a:rPr>
              <a:t>Зачем</a:t>
            </a: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</a:rPr>
              <a:t>автору именно такая связь?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07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504" y="2588821"/>
            <a:ext cx="11887199" cy="4161311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Как человеку следует поступать с проблемами, которые выглядят нерешаемыми? Именно таким вопросом задается Иван Иванович </a:t>
            </a:r>
            <a:r>
              <a:rPr lang="ru-RU" sz="2800" dirty="0" err="1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</a:t>
            </a:r>
            <a:b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</a:b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в предложенном тексте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Со сложной проблемой столкнулся герой текста, когда не смог сам вытащить репку. Все мы понимаем, что такое может случиться с каждым: вдруг задача оказывается человеку не по силам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 Автор показывает развитие этой 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ситуации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, чтобы продемонстрировать, что человек должен делать в подобных 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случаях. Дед 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нашел выход и позвал на помощь всех, кто был рядом. Важно, что он не опустил руки и решил действовать дальше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  <a:endParaRPr lang="ru-RU" sz="2800" dirty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03200" y="1331026"/>
            <a:ext cx="11849100" cy="6447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dirty="0" smtClean="0"/>
              <a:t>2</a:t>
            </a:r>
            <a:r>
              <a:rPr lang="ru-RU" b="1" dirty="0"/>
              <a:t>. КОММЕНТАРИЙ К </a:t>
            </a:r>
            <a:r>
              <a:rPr lang="ru-RU" b="1" dirty="0" smtClean="0"/>
              <a:t>ПРОБЛЕМЕ</a:t>
            </a:r>
            <a:endParaRPr lang="ru-RU" b="1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91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504" y="2588821"/>
            <a:ext cx="11887199" cy="4161311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Как человеку следует поступать с проблемами, которые выглядят нерешаемыми? Именно таким вопросом задается Иван Иванович </a:t>
            </a:r>
            <a:r>
              <a:rPr lang="ru-RU" sz="2800" dirty="0" err="1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</a:t>
            </a:r>
            <a:b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</a:b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в предложенном тексте.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Со сложной проблемой столкнулся герой текста, когда не смог сам вытащить репку. Все мы понимаем, что такое может случиться с каждым: вдруг задача оказывается человеку не по силам. Но дед нашел выход и позвал на помощь всех, кто был рядом. Важно, что он не опустил руки и решил действовать дальше. 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Здесь автор показывает </a:t>
            </a:r>
            <a:r>
              <a:rPr lang="ru-RU" sz="2800" dirty="0">
                <a:solidFill>
                  <a:srgbClr val="00B05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развитие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первоначальной ситуации, </a:t>
            </a:r>
            <a:r>
              <a:rPr lang="ru-RU" sz="2800" dirty="0">
                <a:solidFill>
                  <a:srgbClr val="00B05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чтобы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продемонстрировать, что человек должен делать в подобных случаях</a:t>
            </a:r>
            <a:r>
              <a:rPr lang="ru-RU" sz="2800" dirty="0" smtClean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  <a:endParaRPr lang="ru-RU" sz="2800" dirty="0">
              <a:solidFill>
                <a:srgbClr val="C00000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85800" y="1360219"/>
            <a:ext cx="11176000" cy="8098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dirty="0"/>
              <a:t>Связь и ее анализ могут быть в разных местах </a:t>
            </a:r>
            <a:r>
              <a:rPr lang="ru-RU" b="1" dirty="0" smtClean="0"/>
              <a:t>комментария</a:t>
            </a:r>
            <a:endParaRPr lang="ru-RU" b="1" dirty="0"/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Пример 1: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6849" y="1103414"/>
            <a:ext cx="6531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rgbClr val="C00000"/>
                </a:solidFill>
                <a:latin typeface="Garamond" panose="02020404030301010803" pitchFamily="18" charset="0"/>
              </a:rPr>
              <a:t>!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12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504" y="2588821"/>
            <a:ext cx="11887199" cy="4161311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Как человеку следует поступать с проблемами, которые выглядят нерешаемыми? Именно таким вопросом задается Иван Иванович </a:t>
            </a:r>
            <a:r>
              <a:rPr lang="ru-RU" sz="2800" dirty="0" err="1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</a:t>
            </a:r>
            <a:b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</a:b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в предложенном тексте.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В сказке автор сначала подводит героя к сложной задаче, а затем показывает </a:t>
            </a:r>
            <a:r>
              <a:rPr lang="ru-RU" sz="2800" dirty="0">
                <a:solidFill>
                  <a:srgbClr val="00B05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развитие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первоначальной ситуации, </a:t>
            </a:r>
            <a:r>
              <a:rPr lang="ru-RU" sz="2800" dirty="0">
                <a:solidFill>
                  <a:srgbClr val="00B05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чтобы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продемонстрировать, что человек должен делать в подобных случаях. 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Герой текста не смог сам вытащить репку. Все мы понимаем, что такое может случиться с каждым: вдруг задача оказывается человеку не по силам. Но дед нашел выход и позвал на помощь всех, кто был рядом. Важно, что он не опустил руки и решил действовать дальше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  <a:endParaRPr lang="ru-RU" sz="2800" dirty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685800" y="1360219"/>
            <a:ext cx="11176000" cy="8098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dirty="0"/>
              <a:t>Связь и ее анализ могут быть в разных местах </a:t>
            </a:r>
            <a:r>
              <a:rPr lang="ru-RU" b="1" dirty="0" smtClean="0"/>
              <a:t>комментария</a:t>
            </a:r>
            <a:endParaRPr lang="ru-RU" b="1" dirty="0"/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Пример 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</a:rPr>
              <a:t>2:</a:t>
            </a:r>
            <a:endParaRPr lang="ru-RU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6849" y="1103414"/>
            <a:ext cx="6531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rgbClr val="C00000"/>
                </a:solidFill>
                <a:latin typeface="Garamond" panose="02020404030301010803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96548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504" y="2588821"/>
            <a:ext cx="11887199" cy="4161311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Как человеку следует поступать с проблемами, которые выглядят нерешаемыми? Именно таким вопросом задается Иван Иванович </a:t>
            </a:r>
            <a:r>
              <a:rPr lang="ru-RU" sz="2800" dirty="0" err="1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</a:t>
            </a:r>
            <a:b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</a:b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в предложенном тексте.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Со сложной проблемой столкнулся герой текста, когда не смог сам вытащить репку. Все мы понимаем, что такое может случиться с каждым: вдруг задача оказывается человеку не по силам. 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Автор показывает </a:t>
            </a:r>
            <a:r>
              <a:rPr lang="ru-RU" sz="2800" dirty="0">
                <a:solidFill>
                  <a:srgbClr val="00B05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развитие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этой ситуации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: дед нашел выход и позвал на помощь всех, кто был рядом. Важно, что он не опустил руки и решил действовать дальше. </a:t>
            </a:r>
            <a:r>
              <a:rPr lang="ru-RU" sz="2800" dirty="0">
                <a:solidFill>
                  <a:srgbClr val="00B05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Таким образом 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И. И. </a:t>
            </a:r>
            <a:r>
              <a:rPr lang="ru-RU" sz="2800" dirty="0" err="1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демонстрирует, что человек должен делать в подобных случаях</a:t>
            </a:r>
            <a:r>
              <a:rPr lang="ru-RU" sz="2800" dirty="0" smtClean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  <a:endParaRPr lang="ru-RU" sz="2800" dirty="0">
              <a:solidFill>
                <a:srgbClr val="C00000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85800" y="1360219"/>
            <a:ext cx="11176000" cy="8098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dirty="0"/>
              <a:t>Связь и ее анализ могут быть в разных местах </a:t>
            </a:r>
            <a:r>
              <a:rPr lang="ru-RU" b="1" dirty="0" smtClean="0"/>
              <a:t>комментария</a:t>
            </a:r>
            <a:endParaRPr lang="ru-RU" b="1" dirty="0"/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Пример 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</a:rPr>
              <a:t>3:</a:t>
            </a:r>
            <a:endParaRPr lang="ru-RU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6849" y="1103414"/>
            <a:ext cx="6531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rgbClr val="C00000"/>
                </a:solidFill>
                <a:latin typeface="Garamond" panose="02020404030301010803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9307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03761" y="533400"/>
            <a:ext cx="11376561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 							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Автор сказки Иван Иванович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Пупкин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919278"/>
              </p:ext>
            </p:extLst>
          </p:nvPr>
        </p:nvGraphicFramePr>
        <p:xfrm>
          <a:off x="2806700" y="2413002"/>
          <a:ext cx="8826500" cy="3884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26500"/>
              </a:tblGrid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/>
                        <a:t>1. ПРОБЛЕМА</a:t>
                      </a:r>
                    </a:p>
                  </a:txBody>
                  <a:tcPr anchor="ctr">
                    <a:noFill/>
                  </a:tcPr>
                </a:tc>
              </a:tr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/>
                        <a:t>2. КОММЕНТАРИЙ К ПРОБЛЕМЕ</a:t>
                      </a:r>
                    </a:p>
                  </a:txBody>
                  <a:tcPr anchor="ctr">
                    <a:noFill/>
                  </a:tcPr>
                </a:tc>
              </a:tr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3. ПОЗИЦИЯ АВТОРА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4. МОЕ ОТНОШЕНИЕ к позиции автора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+ МОЕ ОБОСНОВАНИЕ этого отношения</a:t>
                      </a:r>
                    </a:p>
                  </a:txBody>
                  <a:tcPr anchor="ctr"/>
                </a:tc>
              </a:tr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5*. Заключение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72061" y="3797300"/>
            <a:ext cx="20219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C00000"/>
                </a:solidFill>
              </a:rPr>
              <a:t>СТРУКТУРА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РАБОТЫ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92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504" y="1817713"/>
            <a:ext cx="11887199" cy="4932420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</a:t>
            </a:r>
            <a:r>
              <a:rPr lang="ru-RU" sz="2800" dirty="0">
                <a:solidFill>
                  <a:srgbClr val="00B05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Как человеку следует поступать с проблемами, которые выглядят нерешаемыми?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Именно таким 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вопросом задается Иван Иванович </a:t>
            </a:r>
            <a:r>
              <a:rPr lang="ru-RU" sz="2800" dirty="0" err="1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в 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предложенном тексте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Со сложной проблемой столкнулся герой текста, когда не смог сам вытащить репку. Все мы понимаем, что такое может случиться с каждым: вдруг задача оказывается человеку не по силам. Автор показывает развитие этой 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ситуации, 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чтобы продемонстрировать, что человек должен делать в подобных случаях. Дед нашел выход и позвал на помощь всех, кто был рядом. Важно, что он не опустил руки и решил действовать 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дальше.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</a:t>
            </a:r>
            <a:r>
              <a:rPr lang="ru-RU" sz="2800" dirty="0" smtClean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Иван 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Иванович </a:t>
            </a:r>
            <a:r>
              <a:rPr lang="ru-RU" sz="2800" dirty="0" err="1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утверждает: даже если проблема кажется очень </a:t>
            </a:r>
            <a:r>
              <a:rPr lang="ru-RU" sz="2800" dirty="0" smtClean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сложной, человек 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сможет с ней справиться, обратившись за </a:t>
            </a:r>
            <a:r>
              <a:rPr lang="ru-RU" sz="2800" dirty="0" smtClean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помощью к </a:t>
            </a:r>
            <a:r>
              <a:rPr lang="ru-RU" sz="2800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окружающим</a:t>
            </a:r>
            <a:r>
              <a:rPr lang="ru-RU" sz="2800" dirty="0" smtClean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  <a:endParaRPr lang="ru-RU" sz="2800" dirty="0">
              <a:solidFill>
                <a:srgbClr val="C00000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03200" y="1185682"/>
            <a:ext cx="11849100" cy="6320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dirty="0" smtClean="0"/>
              <a:t>3. </a:t>
            </a:r>
            <a:r>
              <a:rPr lang="ru-RU" b="1" dirty="0"/>
              <a:t>ПОЗИЦИЯ АВТОРА </a:t>
            </a:r>
            <a:r>
              <a:rPr lang="ru-RU" dirty="0"/>
              <a:t>по проблеме = ответ на поставленный </a:t>
            </a:r>
            <a:r>
              <a:rPr lang="ru-RU" dirty="0" smtClean="0"/>
              <a:t>вопрос</a:t>
            </a: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80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03761" y="533400"/>
            <a:ext cx="11376561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 							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Автор сказки Иван Иванович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Пупкин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827294"/>
              </p:ext>
            </p:extLst>
          </p:nvPr>
        </p:nvGraphicFramePr>
        <p:xfrm>
          <a:off x="2806700" y="2413002"/>
          <a:ext cx="8826500" cy="39302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26500"/>
              </a:tblGrid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/>
                        <a:t>1. ПРОБЛЕМА</a:t>
                      </a:r>
                    </a:p>
                  </a:txBody>
                  <a:tcPr anchor="ctr">
                    <a:noFill/>
                  </a:tcPr>
                </a:tc>
              </a:tr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/>
                        <a:t>2. КОММЕНТАРИЙ К ПРОБЛЕМЕ</a:t>
                      </a:r>
                    </a:p>
                  </a:txBody>
                  <a:tcPr anchor="ctr">
                    <a:noFill/>
                  </a:tcPr>
                </a:tc>
              </a:tr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/>
                        <a:t>3. ПОЗИЦИЯ АВТОРА</a:t>
                      </a:r>
                    </a:p>
                  </a:txBody>
                  <a:tcPr anchor="ctr">
                    <a:noFill/>
                  </a:tcPr>
                </a:tc>
              </a:tr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4. МОЕ ОТНОШЕНИЕ </a:t>
                      </a:r>
                      <a:r>
                        <a:rPr lang="ru-RU" sz="2400" b="0" dirty="0" smtClean="0"/>
                        <a:t>к позиции автора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+ МОЕ ОБОСНОВАНИЕ </a:t>
                      </a:r>
                      <a:r>
                        <a:rPr lang="ru-RU" sz="2400" b="0" dirty="0" smtClean="0"/>
                        <a:t>этого отношения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768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5*. Заключение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72061" y="4635500"/>
            <a:ext cx="20219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C00000"/>
                </a:solidFill>
              </a:rPr>
              <a:t>СТРУКТУРА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РАБОТЫ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75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504" y="2329543"/>
            <a:ext cx="11887199" cy="4420590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Как человеку следует поступать с проблемами, которые выглядят нерешаемыми? Именно таким вопросом задается Иван Иванович </a:t>
            </a:r>
            <a:r>
              <a:rPr lang="ru-RU" dirty="0" err="1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в </a:t>
            </a: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предложенном тексте</a:t>
            </a:r>
            <a:r>
              <a:rPr lang="ru-RU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Со сложной проблемой столкнулся герой текста, когда не смог сам вытащить репку. Все мы понимаем, что такое может случиться с каждым: вдруг задача оказывается человеку не по силам. Автор показывает развитие этой </a:t>
            </a:r>
            <a:r>
              <a:rPr lang="ru-RU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ситуации, </a:t>
            </a: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чтобы продемонстрировать, что человек должен делать в подобных случаях. Дед нашел выход и позвал на помощь всех, кто был рядом. Важно, что он не опустил руки и решил действовать </a:t>
            </a:r>
            <a:r>
              <a:rPr lang="ru-RU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дальше.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Иван Иванович </a:t>
            </a:r>
            <a:r>
              <a:rPr lang="ru-RU" dirty="0" err="1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утверждает: даже если проблема кажется очень сложной, человек сможет с ней справиться, обратившись за помощью к </a:t>
            </a:r>
            <a:r>
              <a:rPr lang="ru-RU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окружающим.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</a:t>
            </a:r>
            <a:r>
              <a:rPr lang="ru-RU" dirty="0" smtClean="0">
                <a:solidFill>
                  <a:srgbClr val="00B05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Я </a:t>
            </a:r>
            <a:r>
              <a:rPr lang="ru-RU" dirty="0">
                <a:solidFill>
                  <a:srgbClr val="00B05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совершенно согласен </a:t>
            </a:r>
            <a:r>
              <a:rPr lang="ru-RU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с мыслью автора: именно в умении взаимодействовать кроется залог успеха. </a:t>
            </a:r>
            <a:r>
              <a:rPr lang="ru-RU" dirty="0">
                <a:solidFill>
                  <a:srgbClr val="00B05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Подтверждением этой мудрости для меня служит</a:t>
            </a:r>
            <a:r>
              <a:rPr lang="ru-RU" dirty="0">
                <a:solidFill>
                  <a:srgbClr val="C00000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, например, такая русская пословица: «Одна голова хорошо, а две лучше». Вместе люди всегда смогут добиться большего.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dirty="0" smtClean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dirty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03200" y="1185682"/>
            <a:ext cx="11849100" cy="6320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4</a:t>
            </a:r>
            <a:r>
              <a:rPr lang="ru-RU" b="1" dirty="0" smtClean="0"/>
              <a:t>. </a:t>
            </a:r>
            <a:r>
              <a:rPr lang="ru-RU" b="1" dirty="0"/>
              <a:t>МОЕ ОТНОШЕНИЕ </a:t>
            </a:r>
            <a:r>
              <a:rPr lang="ru-RU" dirty="0"/>
              <a:t>к позиции автора </a:t>
            </a:r>
            <a:r>
              <a:rPr lang="ru-RU" b="1" dirty="0"/>
              <a:t>+ МОЕ ОБОСНОВАНИЕ </a:t>
            </a:r>
            <a:r>
              <a:rPr lang="ru-RU" dirty="0" smtClean="0"/>
              <a:t>этого отношения. </a:t>
            </a: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Согласен/не 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</a:rPr>
              <a:t>согласен; считаю, что автор </a:t>
            </a: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прав / не 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</a:rPr>
              <a:t>прав + почему я с ним </a:t>
            </a: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согласен / не 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</a:rPr>
              <a:t>согласен?</a:t>
            </a:r>
          </a:p>
          <a:p>
            <a:pPr marL="0" indent="0">
              <a:spcBef>
                <a:spcPts val="0"/>
              </a:spcBef>
              <a:buClr>
                <a:srgbClr val="D34817"/>
              </a:buClr>
              <a:buNone/>
            </a:pP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39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520903" y="1139171"/>
            <a:ext cx="11340897" cy="55120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dirty="0" smtClean="0"/>
              <a:t>Как еще можно обосновать</a:t>
            </a:r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endParaRPr lang="ru-RU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u="sng" dirty="0" smtClean="0">
                <a:solidFill>
                  <a:schemeClr val="bg1">
                    <a:lumMod val="50000"/>
                  </a:schemeClr>
                </a:solidFill>
              </a:rPr>
              <a:t>Литература</a:t>
            </a:r>
          </a:p>
          <a:p>
            <a:pPr marL="0" lvl="0" indent="0" algn="just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sz="2800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Подтверждением </a:t>
            </a:r>
            <a:r>
              <a:rPr lang="ru-RU" sz="2800" dirty="0">
                <a:solidFill>
                  <a:srgbClr val="00B050"/>
                </a:solidFill>
                <a:latin typeface="Monotype Corsiva" panose="03010101010201010101" pitchFamily="66" charset="0"/>
              </a:rPr>
              <a:t>этой мудрости для меня служит</a:t>
            </a:r>
            <a:r>
              <a:rPr lang="ru-RU" sz="2800" dirty="0">
                <a:latin typeface="Monotype Corsiva" panose="03010101010201010101" pitchFamily="66" charset="0"/>
              </a:rPr>
              <a:t>, например, роман «Три мушкетера». У главных героев все получалось именно потому, что они были неразлучны. Вместе люди всегда смогут добиться большего.</a:t>
            </a:r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endParaRPr lang="ru-RU" b="1" dirty="0" smtClean="0"/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u="sng" dirty="0">
                <a:solidFill>
                  <a:schemeClr val="bg1">
                    <a:lumMod val="50000"/>
                  </a:schemeClr>
                </a:solidFill>
              </a:rPr>
              <a:t>История</a:t>
            </a:r>
            <a:endParaRPr lang="ru-RU" b="1" u="sng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lvl="0" indent="0" algn="just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sz="2800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Подтверждением </a:t>
            </a:r>
            <a:r>
              <a:rPr lang="ru-RU" sz="2800" dirty="0">
                <a:solidFill>
                  <a:srgbClr val="00B050"/>
                </a:solidFill>
                <a:latin typeface="Monotype Corsiva" panose="03010101010201010101" pitchFamily="66" charset="0"/>
              </a:rPr>
              <a:t>этой мудрости для меня служит</a:t>
            </a:r>
            <a:r>
              <a:rPr lang="ru-RU" sz="2800" dirty="0">
                <a:latin typeface="Monotype Corsiva" panose="03010101010201010101" pitchFamily="66" charset="0"/>
              </a:rPr>
              <a:t>, например, история </a:t>
            </a:r>
            <a:br>
              <a:rPr lang="ru-RU" sz="2800" dirty="0">
                <a:latin typeface="Monotype Corsiva" panose="03010101010201010101" pitchFamily="66" charset="0"/>
              </a:rPr>
            </a:br>
            <a:r>
              <a:rPr lang="ru-RU" sz="2800" dirty="0">
                <a:latin typeface="Monotype Corsiva" panose="03010101010201010101" pitchFamily="66" charset="0"/>
              </a:rPr>
              <a:t>с феодальной раздробленностью на Руси и татаро-монгольским игом. Только когда русские княжества объединились, они смогли победить врага. Вместе люди всегда смогут добиться большего.</a:t>
            </a:r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93971"/>
            <a:ext cx="6531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rgbClr val="C00000"/>
                </a:solidFill>
                <a:latin typeface="Garamond" panose="02020404030301010803" pitchFamily="18" charset="0"/>
              </a:rPr>
              <a:t>!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09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520903" y="1139171"/>
            <a:ext cx="11340897" cy="55120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dirty="0" smtClean="0"/>
              <a:t>Как еще можно обосновать</a:t>
            </a:r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endParaRPr lang="ru-RU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u="sng" dirty="0">
                <a:solidFill>
                  <a:schemeClr val="bg1">
                    <a:lumMod val="50000"/>
                  </a:schemeClr>
                </a:solidFill>
              </a:rPr>
              <a:t>Кино</a:t>
            </a:r>
            <a:endParaRPr lang="ru-RU" b="1" u="sng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lvl="0" indent="0" algn="just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sz="2800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Подтверждением </a:t>
            </a:r>
            <a:r>
              <a:rPr lang="ru-RU" sz="2800" dirty="0">
                <a:solidFill>
                  <a:srgbClr val="00B050"/>
                </a:solidFill>
                <a:latin typeface="Monotype Corsiva" panose="03010101010201010101" pitchFamily="66" charset="0"/>
              </a:rPr>
              <a:t>этой мудрости для меня служит</a:t>
            </a:r>
            <a:r>
              <a:rPr lang="ru-RU" sz="2800" dirty="0">
                <a:latin typeface="Monotype Corsiva" panose="03010101010201010101" pitchFamily="66" charset="0"/>
              </a:rPr>
              <a:t>, например, сюжет сериала «Острые козырьки». Главные герои – члены одной семьи и никогда не бросают друг друга в беде, что и позволяет им пройти через все препятствия на пути </a:t>
            </a:r>
            <a:br>
              <a:rPr lang="ru-RU" sz="2800" dirty="0">
                <a:latin typeface="Monotype Corsiva" panose="03010101010201010101" pitchFamily="66" charset="0"/>
              </a:rPr>
            </a:br>
            <a:r>
              <a:rPr lang="ru-RU" sz="2800" dirty="0">
                <a:latin typeface="Monotype Corsiva" panose="03010101010201010101" pitchFamily="66" charset="0"/>
              </a:rPr>
              <a:t>к своей цели. Вместе люди всегда смогут добиться большего.</a:t>
            </a:r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endParaRPr lang="ru-RU" b="1" dirty="0" smtClean="0"/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u="sng" dirty="0">
                <a:solidFill>
                  <a:schemeClr val="bg1">
                    <a:lumMod val="50000"/>
                  </a:schemeClr>
                </a:solidFill>
              </a:rPr>
              <a:t>Актуальная повестка СМИ</a:t>
            </a:r>
            <a:endParaRPr lang="ru-RU" b="1" u="sng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lvl="0" indent="0" algn="just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sz="2800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Подтверждением этой мудрости для меня служит</a:t>
            </a:r>
            <a:r>
              <a:rPr lang="ru-RU" sz="2800" dirty="0">
                <a:latin typeface="Monotype Corsiva" panose="03010101010201010101" pitchFamily="66" charset="0"/>
              </a:rPr>
              <a:t>, например, противостояние белорусского народа незаконной власти. Уже много месяцев никакие силовые структуры не могут подавить протест, потому что люди помогают друг </a:t>
            </a:r>
            <a:r>
              <a:rPr lang="ru-RU" sz="2800" dirty="0" smtClean="0">
                <a:latin typeface="Monotype Corsiva" panose="03010101010201010101" pitchFamily="66" charset="0"/>
              </a:rPr>
              <a:t>другу </a:t>
            </a:r>
            <a:r>
              <a:rPr lang="ru-RU" sz="2800" dirty="0">
                <a:latin typeface="Monotype Corsiva" panose="03010101010201010101" pitchFamily="66" charset="0"/>
              </a:rPr>
              <a:t>всегда и во всем, помогают и в тюрьме, и на свободе. Вместе люди всегда смогут добиться большего.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708523"/>
            <a:ext cx="6531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rgbClr val="C00000"/>
                </a:solidFill>
                <a:latin typeface="Garamond" panose="02020404030301010803" pitchFamily="18" charset="0"/>
              </a:rPr>
              <a:t>!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19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520903" y="1139171"/>
            <a:ext cx="11340897" cy="55120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dirty="0" smtClean="0"/>
              <a:t>Как еще можно обосновать</a:t>
            </a:r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endParaRPr lang="ru-RU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u="sng" dirty="0">
                <a:solidFill>
                  <a:schemeClr val="bg1">
                    <a:lumMod val="50000"/>
                  </a:schemeClr>
                </a:solidFill>
              </a:rPr>
              <a:t>Пример из жизни</a:t>
            </a:r>
            <a:endParaRPr lang="ru-RU" b="1" u="sng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lvl="0" indent="0" algn="just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sz="2800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Подтверждением этой мудрости для меня служит</a:t>
            </a:r>
            <a:r>
              <a:rPr lang="ru-RU" sz="2800" dirty="0">
                <a:latin typeface="Monotype Corsiva" panose="03010101010201010101" pitchFamily="66" charset="0"/>
              </a:rPr>
              <a:t>, например, мой собственный опыт. Я занимаюсь футболом и точно знаю: все мои таланты мало чего стоят без моих друзей по команде. Только сообща мы можем победить соперника. Вместе люди всегда смогут добиться большего.</a:t>
            </a:r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endParaRPr lang="ru-RU" b="1" dirty="0" smtClean="0"/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b="1" u="sng" dirty="0">
                <a:solidFill>
                  <a:schemeClr val="bg1">
                    <a:lumMod val="50000"/>
                  </a:schemeClr>
                </a:solidFill>
              </a:rPr>
              <a:t>Абстрактные рассуждения «от противного</a:t>
            </a:r>
            <a:r>
              <a:rPr lang="ru-RU" b="1" u="sng" dirty="0" smtClean="0">
                <a:solidFill>
                  <a:schemeClr val="bg1">
                    <a:lumMod val="50000"/>
                  </a:schemeClr>
                </a:solidFill>
              </a:rPr>
              <a:t>»</a:t>
            </a:r>
            <a:endParaRPr lang="ru-RU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0" lvl="0" indent="0" algn="just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sz="2800" dirty="0">
                <a:solidFill>
                  <a:srgbClr val="00B050"/>
                </a:solidFill>
                <a:latin typeface="Monotype Corsiva" panose="03010101010201010101" pitchFamily="66" charset="0"/>
              </a:rPr>
              <a:t>Давайте представим</a:t>
            </a:r>
            <a:r>
              <a:rPr lang="ru-RU" sz="2800" dirty="0">
                <a:latin typeface="Monotype Corsiva" panose="03010101010201010101" pitchFamily="66" charset="0"/>
              </a:rPr>
              <a:t>, что было бы с этим миром, если бы каждый был в нем только за себя и все свои проблемы человек должен был бы решать сам. Я думаю, человечества бы просто не было: саблезубые тигры переловили бы всех первобытных людей по одиночке, ведь без защиты племени человек слабее хищника. А вот вместе люди смогут и защитить себя, и добиться большего.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708523"/>
            <a:ext cx="6531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rgbClr val="C00000"/>
                </a:solidFill>
                <a:latin typeface="Garamond" panose="02020404030301010803" pitchFamily="18" charset="0"/>
              </a:rPr>
              <a:t>!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3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520903" y="1447799"/>
            <a:ext cx="11340897" cy="520337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endParaRPr lang="ru-RU" dirty="0"/>
          </a:p>
          <a:p>
            <a:pPr lvl="0">
              <a:lnSpc>
                <a:spcPct val="150000"/>
              </a:lnSpc>
              <a:spcBef>
                <a:spcPts val="0"/>
              </a:spcBef>
              <a:buClr>
                <a:srgbClr val="D34817"/>
              </a:buClr>
            </a:pPr>
            <a:r>
              <a:rPr lang="ru-RU" dirty="0"/>
              <a:t>Афоризмы и крылатые </a:t>
            </a:r>
            <a:r>
              <a:rPr lang="ru-RU" dirty="0" smtClean="0"/>
              <a:t>выражения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buClr>
                <a:srgbClr val="D34817"/>
              </a:buClr>
            </a:pPr>
            <a:r>
              <a:rPr lang="ru-RU" dirty="0" smtClean="0"/>
              <a:t>Примеры </a:t>
            </a:r>
            <a:r>
              <a:rPr lang="ru-RU" dirty="0"/>
              <a:t>из </a:t>
            </a:r>
            <a:r>
              <a:rPr lang="ru-RU" dirty="0" smtClean="0"/>
              <a:t>мультфильмов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buClr>
                <a:srgbClr val="D34817"/>
              </a:buClr>
            </a:pPr>
            <a:r>
              <a:rPr lang="ru-RU" dirty="0" smtClean="0"/>
              <a:t>Примеры </a:t>
            </a:r>
            <a:r>
              <a:rPr lang="ru-RU" dirty="0"/>
              <a:t>из комиксов и </a:t>
            </a:r>
            <a:r>
              <a:rPr lang="ru-RU" dirty="0" err="1" smtClean="0"/>
              <a:t>манги</a:t>
            </a:r>
            <a:endParaRPr lang="ru-RU" dirty="0" smtClean="0"/>
          </a:p>
          <a:p>
            <a:pPr lvl="0">
              <a:lnSpc>
                <a:spcPct val="150000"/>
              </a:lnSpc>
              <a:spcBef>
                <a:spcPts val="0"/>
              </a:spcBef>
              <a:buClr>
                <a:srgbClr val="D34817"/>
              </a:buClr>
            </a:pPr>
            <a:r>
              <a:rPr lang="ru-RU" dirty="0" smtClean="0"/>
              <a:t>Примеры </a:t>
            </a:r>
            <a:r>
              <a:rPr lang="ru-RU" dirty="0"/>
              <a:t>из компьютерных </a:t>
            </a:r>
            <a:r>
              <a:rPr lang="ru-RU" dirty="0" smtClean="0"/>
              <a:t>игр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buClr>
                <a:srgbClr val="D34817"/>
              </a:buClr>
            </a:pPr>
            <a:r>
              <a:rPr lang="ru-RU" dirty="0" smtClean="0"/>
              <a:t>Примеры </a:t>
            </a:r>
            <a:r>
              <a:rPr lang="ru-RU" dirty="0"/>
              <a:t>из семейной </a:t>
            </a:r>
            <a:r>
              <a:rPr lang="ru-RU" dirty="0" smtClean="0"/>
              <a:t>истории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buClr>
                <a:srgbClr val="D34817"/>
              </a:buClr>
            </a:pPr>
            <a:r>
              <a:rPr lang="ru-RU" dirty="0" smtClean="0"/>
              <a:t>Вообще </a:t>
            </a:r>
            <a:r>
              <a:rPr lang="ru-RU" dirty="0"/>
              <a:t>любые </a:t>
            </a:r>
            <a:r>
              <a:rPr lang="ru-RU" dirty="0" smtClean="0"/>
              <a:t>примеры</a:t>
            </a:r>
            <a:endParaRPr lang="ru-RU" dirty="0"/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endParaRPr lang="ru-RU" dirty="0" smtClean="0"/>
          </a:p>
          <a:p>
            <a:pPr marL="0" indent="0" algn="ctr">
              <a:spcBef>
                <a:spcPts val="0"/>
              </a:spcBef>
              <a:buClr>
                <a:srgbClr val="D34817"/>
              </a:buClr>
              <a:buNone/>
            </a:pPr>
            <a:endParaRPr lang="ru-RU" dirty="0"/>
          </a:p>
          <a:p>
            <a:pPr marL="0" indent="0" algn="ctr">
              <a:spcBef>
                <a:spcPts val="0"/>
              </a:spcBef>
              <a:buClr>
                <a:srgbClr val="D34817"/>
              </a:buClr>
              <a:buNone/>
            </a:pPr>
            <a:r>
              <a:rPr lang="ru-RU" dirty="0" smtClean="0">
                <a:solidFill>
                  <a:srgbClr val="C00000"/>
                </a:solidFill>
              </a:rPr>
              <a:t>ОБОСНОВАНИЕ МОЖЕТ БЫТЬ ЛЮБЫМ</a:t>
            </a:r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endParaRPr lang="ru-RU" dirty="0" smtClean="0"/>
          </a:p>
          <a:p>
            <a:pPr marL="0" lvl="0" indent="0">
              <a:spcBef>
                <a:spcPts val="0"/>
              </a:spcBef>
              <a:buClr>
                <a:srgbClr val="D34817"/>
              </a:buClr>
              <a:buNone/>
            </a:pPr>
            <a:endParaRPr lang="ru-RU" dirty="0" smtClean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20903" y="491470"/>
            <a:ext cx="11340897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C00000"/>
                </a:solidFill>
              </a:rPr>
              <a:t>Как </a:t>
            </a:r>
            <a:r>
              <a:rPr lang="ru-RU" dirty="0" smtClean="0">
                <a:solidFill>
                  <a:srgbClr val="C00000"/>
                </a:solidFill>
              </a:rPr>
              <a:t>можно обосновать свое отношение к позиции автора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72441" y="5416631"/>
            <a:ext cx="6531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rgbClr val="C00000"/>
                </a:solidFill>
                <a:latin typeface="Garamond" panose="02020404030301010803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2521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619" y="2184198"/>
            <a:ext cx="11887199" cy="4532287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Как человеку следует поступать с проблемами, которые выглядят нерешаемыми? Именно таким вопросом задается Иван Иванович </a:t>
            </a:r>
            <a:r>
              <a:rPr lang="ru-RU" dirty="0" err="1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в </a:t>
            </a: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предложенном тексте</a:t>
            </a:r>
            <a:r>
              <a:rPr lang="ru-RU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Со сложной проблемой столкнулся герой текста, когда не смог сам вытащить репку. Все мы понимаем, что такое может случиться с каждым: вдруг задача оказывается человеку не по силам. Автор показывает развитие этой </a:t>
            </a:r>
            <a:r>
              <a:rPr lang="ru-RU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ситуации, </a:t>
            </a: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чтобы продемонстрировать, что человек должен делать в подобных случаях. Дед нашел выход и позвал на помощь всех, кто был рядом. Важно, что он не опустил руки и решил действовать </a:t>
            </a:r>
            <a:r>
              <a:rPr lang="ru-RU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дальше.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Иван Иванович </a:t>
            </a:r>
            <a:r>
              <a:rPr lang="ru-RU" dirty="0" err="1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</a:t>
            </a: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утверждает: даже если проблема кажется очень сложной, человек сможет с ней справиться, обратившись за помощью к </a:t>
            </a:r>
            <a:r>
              <a:rPr lang="ru-RU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окружающим.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</a:t>
            </a:r>
            <a:r>
              <a:rPr lang="ru-RU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Я </a:t>
            </a: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совершенно согласен с мыслью автора: именно в умении взаимодействовать кроется залог успеха. Подтверждением этой мудрости для меня служит, например, такая русская пословица: «Одна голова хорошо, а две лучше». Вместе люди всегда смогут добиться большего.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dirty="0" smtClean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dirty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753" y="1370002"/>
            <a:ext cx="11586361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Получилось 137 слов</a:t>
            </a:r>
            <a:r>
              <a:rPr lang="ru-RU" sz="2400" dirty="0" smtClean="0">
                <a:solidFill>
                  <a:schemeClr val="tx1"/>
                </a:solidFill>
              </a:rPr>
              <a:t>, а</a:t>
            </a:r>
            <a:r>
              <a:rPr lang="ru-RU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объём</a:t>
            </a:r>
            <a:r>
              <a:rPr lang="ru-RU" sz="2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сочинения</a:t>
            </a:r>
            <a:r>
              <a:rPr lang="ru-RU" sz="2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должен быть </a:t>
            </a:r>
            <a:r>
              <a:rPr lang="ru-RU" sz="24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не </a:t>
            </a:r>
            <a:r>
              <a:rPr lang="ru-RU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менее 150 слов</a:t>
            </a:r>
            <a:r>
              <a:rPr lang="ru-RU" sz="2400" dirty="0" smtClean="0">
                <a:solidFill>
                  <a:srgbClr val="C00000"/>
                </a:solidFill>
              </a:rPr>
              <a:t>  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69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753" y="3733800"/>
            <a:ext cx="11736779" cy="2347685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Наша 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жизнь наполнена разными событиями: хорошими и 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плохими,</a:t>
            </a:r>
            <a:r>
              <a:rPr lang="en-US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радостными и 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грустными. Каждый из нас видел и успех, и сложные задачи, которые могут вызвать разную 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реакцию.</a:t>
            </a:r>
            <a:endParaRPr lang="en-US" sz="2800" dirty="0" smtClean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&lt;…&gt;</a:t>
            </a:r>
            <a:endParaRPr lang="ru-RU" sz="2800" dirty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753" y="1687502"/>
            <a:ext cx="11586361" cy="156966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Как можно увеличить объем </a:t>
            </a:r>
            <a:r>
              <a:rPr lang="ru-RU" sz="24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сочинения</a:t>
            </a:r>
            <a:endParaRPr lang="en-US" sz="24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endParaRPr lang="ru-RU" sz="24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</a:rPr>
              <a:t>1. ВСТУПЛЕНИЕ</a:t>
            </a:r>
            <a:endParaRPr lang="ru-RU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11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753" y="3505200"/>
            <a:ext cx="11736779" cy="3009900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</a:t>
            </a:r>
            <a:r>
              <a:rPr lang="en-US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&lt;…&gt;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С 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одной стороны, хорошо, что репка выросла большой, с другой стороны, теперь не хватает сил выдернуть ее из 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земли</a:t>
            </a:r>
            <a:r>
              <a:rPr lang="en-US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  <a:endParaRPr lang="ru-RU" sz="2800" dirty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&lt;…&gt;</a:t>
            </a:r>
            <a:endParaRPr lang="ru-RU" sz="2800" dirty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Бабка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, внучка, Жучка, кошка, мышка помогали деду тянуть репку, и общее дело увенчалось 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успехом</a:t>
            </a:r>
            <a:r>
              <a:rPr lang="en-US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	</a:t>
            </a:r>
            <a:r>
              <a:rPr lang="en-US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&lt;…&gt;</a:t>
            </a:r>
            <a:endParaRPr lang="ru-RU" sz="2800" dirty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en-US" sz="2800" dirty="0" smtClean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800" dirty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753" y="1687502"/>
            <a:ext cx="11586361" cy="193899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Как можно увеличить объем </a:t>
            </a:r>
            <a:r>
              <a:rPr lang="ru-RU" sz="24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сочинения</a:t>
            </a:r>
            <a:endParaRPr lang="en-US" sz="24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endParaRPr lang="ru-RU" sz="24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</a:rPr>
              <a:t>. РАЗВЕРНУТЬ ПРИМЕРЫ. ДОПОЛНИТЬ ПРИМЕР ЦИТАТОЙ</a:t>
            </a:r>
          </a:p>
          <a:p>
            <a:endParaRPr lang="ru-RU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01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753" y="3733801"/>
            <a:ext cx="11736779" cy="2133600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&lt;…&gt;</a:t>
            </a:r>
            <a:endParaRPr lang="ru-RU" sz="2800" dirty="0" smtClean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Хорошо, что и сказки </a:t>
            </a:r>
            <a:r>
              <a:rPr lang="ru-RU" sz="2800" dirty="0" err="1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Пупкина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, и русская литература, и качественное кино, и весь наш жизненный опыт напоминают нам об этой простой истине, делающей жизнь 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cs typeface="Aparajita" panose="020B0604020202020204" pitchFamily="34" charset="0"/>
              </a:rPr>
              <a:t>проще.</a:t>
            </a:r>
            <a:endParaRPr lang="ru-RU" sz="2800" dirty="0">
              <a:solidFill>
                <a:schemeClr val="tx1"/>
              </a:solidFill>
              <a:latin typeface="Monotype Corsiva" panose="03010101010201010101" pitchFamily="66" charset="0"/>
              <a:cs typeface="Aparajita" panose="020B060402020202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ПРИМЕР СОЧИНЕНИЯ ПО СКАЗКЕ «РЕПКА»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753" y="1687502"/>
            <a:ext cx="11586361" cy="156966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Как можно увеличить объем </a:t>
            </a:r>
            <a:r>
              <a:rPr lang="ru-RU" sz="24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сочинения</a:t>
            </a:r>
            <a:endParaRPr lang="en-US" sz="24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endParaRPr lang="ru-RU" sz="24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3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</a:rPr>
              <a:t>ЗАКЛЮЧЕНИЕ</a:t>
            </a:r>
            <a:endParaRPr lang="ru-RU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13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520903" y="300970"/>
            <a:ext cx="10759871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ЧАСТЫЕ ОШИБКИ В СОЧИНЕНИИ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68300" y="1320800"/>
            <a:ext cx="11531600" cy="53975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 smtClean="0"/>
              <a:t> Цитируя </a:t>
            </a:r>
            <a:r>
              <a:rPr lang="ru-RU" dirty="0"/>
              <a:t>или дописывая заключение, отдельно последи за тем, чтобы не повторялась как сама мысль, так и слова, которыми она </a:t>
            </a:r>
            <a:r>
              <a:rPr lang="ru-RU" dirty="0" smtClean="0"/>
              <a:t>выражена.</a:t>
            </a:r>
          </a:p>
          <a:p>
            <a:pPr marL="274320" lvl="1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Так можно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потерять баллы и за речь, и за логику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dirty="0"/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 smtClean="0"/>
              <a:t> Дописывая </a:t>
            </a:r>
            <a:r>
              <a:rPr lang="ru-RU" dirty="0"/>
              <a:t>какие-то фрагменты в уже законченную на черновике работу, не забудь внимательно перечитать </a:t>
            </a:r>
            <a:r>
              <a:rPr lang="ru-RU" dirty="0" smtClean="0"/>
              <a:t>целиком переделанную работу.</a:t>
            </a:r>
          </a:p>
          <a:p>
            <a:pPr marL="274320" lvl="1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В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местах «склейки» могут возникнуть повторы и другие речевые ошибки</a:t>
            </a:r>
            <a:r>
              <a:rPr lang="ru-RU" dirty="0"/>
              <a:t>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dirty="0" smtClean="0"/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Внимательно </a:t>
            </a:r>
            <a:r>
              <a:rPr lang="ru-RU" dirty="0">
                <a:solidFill>
                  <a:srgbClr val="C00000"/>
                </a:solidFill>
              </a:rPr>
              <a:t>проверь </a:t>
            </a:r>
            <a:r>
              <a:rPr lang="ru-RU" dirty="0" smtClean="0">
                <a:solidFill>
                  <a:srgbClr val="C00000"/>
                </a:solidFill>
              </a:rPr>
              <a:t>ВСЮ работу</a:t>
            </a: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i="1" dirty="0" smtClean="0">
                <a:solidFill>
                  <a:srgbClr val="00B050"/>
                </a:solidFill>
              </a:rPr>
              <a:t>Помни </a:t>
            </a:r>
            <a:r>
              <a:rPr lang="ru-RU" sz="2000" i="1" dirty="0">
                <a:solidFill>
                  <a:srgbClr val="00B050"/>
                </a:solidFill>
              </a:rPr>
              <a:t>о 16 баллах за грамотность «и остальное</a:t>
            </a:r>
            <a:r>
              <a:rPr lang="ru-RU" sz="2000" i="1" dirty="0" smtClean="0">
                <a:solidFill>
                  <a:srgbClr val="00B050"/>
                </a:solidFill>
              </a:rPr>
              <a:t>»</a:t>
            </a:r>
            <a:endParaRPr lang="ru-RU" sz="2000" i="1" dirty="0">
              <a:solidFill>
                <a:srgbClr val="00B050"/>
              </a:solidFill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ru-RU" dirty="0" smtClean="0"/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018967" y="5226131"/>
            <a:ext cx="6531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rgbClr val="C00000"/>
                </a:solidFill>
                <a:latin typeface="Garamond" panose="02020404030301010803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97220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8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СОЧИНЕНИЕ</a:t>
            </a:r>
            <a:endParaRPr lang="ru-RU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10509662" cy="17526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ЕГЭ по </a:t>
            </a:r>
            <a:r>
              <a:rPr lang="ru-RU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русскому </a:t>
            </a:r>
            <a:r>
              <a:rPr lang="ru-RU" sz="5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языку</a:t>
            </a:r>
            <a:endParaRPr lang="ru-RU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71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599</TotalTime>
  <Words>1477</Words>
  <Application>Microsoft Office PowerPoint</Application>
  <PresentationFormat>Произвольный</PresentationFormat>
  <Paragraphs>315</Paragraphs>
  <Slides>36</Slides>
  <Notes>28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Ясность</vt:lpstr>
      <vt:lpstr>СОЧИНЕНИЕ</vt:lpstr>
      <vt:lpstr>СТРУКТУРА РАБОТЫ</vt:lpstr>
      <vt:lpstr>СТРУКТУРА РАБОТЫ</vt:lpstr>
      <vt:lpstr>КРИТЕРИИ ОЦЕНИВАНИЯ</vt:lpstr>
      <vt:lpstr>КАК ВЫУЧИТЬ СТРУКТУРУ СОЧИНЕНИЯ?</vt:lpstr>
      <vt:lpstr>ПРИМЕР ФОРМУЛИРОВКИ ЗАДАНИЯ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ВИДЫ СВЯЗИ МЕЖДУ ПРИМЕРАМИ</vt:lpstr>
      <vt:lpstr>ОСНОВНЫЕ ВИДЫ СВЯЗИ МЕЖДУ ПРИМЕРАМИ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СОЧИНЕНИЕ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Sony</cp:lastModifiedBy>
  <cp:revision>73</cp:revision>
  <dcterms:created xsi:type="dcterms:W3CDTF">2020-09-28T02:28:33Z</dcterms:created>
  <dcterms:modified xsi:type="dcterms:W3CDTF">2021-02-25T12:12:10Z</dcterms:modified>
</cp:coreProperties>
</file>