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81" r:id="rId3"/>
    <p:sldId id="292" r:id="rId4"/>
    <p:sldId id="294" r:id="rId5"/>
    <p:sldId id="295" r:id="rId6"/>
    <p:sldId id="258" r:id="rId7"/>
    <p:sldId id="259" r:id="rId8"/>
    <p:sldId id="285" r:id="rId9"/>
    <p:sldId id="273" r:id="rId10"/>
    <p:sldId id="260" r:id="rId11"/>
    <p:sldId id="283" r:id="rId12"/>
    <p:sldId id="262" r:id="rId13"/>
    <p:sldId id="276" r:id="rId14"/>
    <p:sldId id="267" r:id="rId15"/>
    <p:sldId id="286" r:id="rId16"/>
    <p:sldId id="289" r:id="rId17"/>
    <p:sldId id="277" r:id="rId18"/>
    <p:sldId id="287" r:id="rId19"/>
    <p:sldId id="293" r:id="rId20"/>
    <p:sldId id="296" r:id="rId21"/>
    <p:sldId id="290" r:id="rId22"/>
    <p:sldId id="297" r:id="rId23"/>
    <p:sldId id="288" r:id="rId24"/>
    <p:sldId id="291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manova" initials="r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81" autoAdjust="0"/>
    <p:restoredTop sz="94729" autoAdjust="0"/>
  </p:normalViewPr>
  <p:slideViewPr>
    <p:cSldViewPr>
      <p:cViewPr>
        <p:scale>
          <a:sx n="56" d="100"/>
          <a:sy n="56" d="100"/>
        </p:scale>
        <p:origin x="-1950" y="-7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37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CABE97-5705-4F21-A1D4-3FCFE4CFE936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BC866-641B-49AF-9177-622A2DF6A4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7551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2701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2701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2701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2701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35461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35461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0135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132856"/>
            <a:ext cx="8458200" cy="1470025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chemeClr val="accent2"/>
                </a:solidFill>
              </a:rPr>
              <a:t>ОГЭ-2021 </a:t>
            </a:r>
            <a:br>
              <a:rPr lang="ru-RU" sz="6000" dirty="0" smtClean="0">
                <a:solidFill>
                  <a:schemeClr val="accent2"/>
                </a:solidFill>
              </a:rPr>
            </a:br>
            <a:r>
              <a:rPr lang="ru-RU" sz="6000" dirty="0" smtClean="0">
                <a:solidFill>
                  <a:schemeClr val="accent2"/>
                </a:solidFill>
              </a:rPr>
              <a:t>по химии</a:t>
            </a:r>
            <a:endParaRPr lang="ru-RU" sz="6000" dirty="0">
              <a:solidFill>
                <a:schemeClr val="accent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2"/>
                </a:solidFill>
              </a:rPr>
              <a:t>Задания, требования и изменения</a:t>
            </a:r>
            <a:endParaRPr lang="ru-RU" sz="3200" dirty="0">
              <a:solidFill>
                <a:schemeClr val="accent2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4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5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69696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Изменения в КИМ ОГЭ-2021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43136"/>
            <a:ext cx="8496944" cy="4325112"/>
          </a:xfrm>
        </p:spPr>
        <p:txBody>
          <a:bodyPr>
            <a:noAutofit/>
          </a:bodyPr>
          <a:lstStyle/>
          <a:p>
            <a:pPr lvl="0"/>
            <a:r>
              <a:rPr lang="ru-RU" dirty="0" smtClean="0"/>
              <a:t>В </a:t>
            </a:r>
            <a:r>
              <a:rPr lang="ru-RU" dirty="0" smtClean="0"/>
              <a:t>заданиях №2 и 3 нужно </a:t>
            </a:r>
            <a:r>
              <a:rPr lang="ru-RU" dirty="0" smtClean="0"/>
              <a:t>вписать в поле ответа цифровые значения, которые соответствуют условию </a:t>
            </a:r>
            <a:r>
              <a:rPr lang="ru-RU" dirty="0" smtClean="0"/>
              <a:t>задания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В </a:t>
            </a:r>
            <a:r>
              <a:rPr lang="ru-RU" dirty="0" smtClean="0"/>
              <a:t>заданиях №5 и 8 требуется выбрать одно или несколько верных утверждений из </a:t>
            </a:r>
            <a:r>
              <a:rPr lang="ru-RU" dirty="0" smtClean="0"/>
              <a:t>предложенных в </a:t>
            </a:r>
            <a:r>
              <a:rPr lang="ru-RU" dirty="0" smtClean="0"/>
              <a:t>перечне</a:t>
            </a:r>
          </a:p>
          <a:p>
            <a:pPr lvl="0"/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 smtClean="0"/>
              <a:t>заданиях №4 и 12 нужно </a:t>
            </a:r>
            <a:r>
              <a:rPr lang="ru-RU" dirty="0" smtClean="0"/>
              <a:t>установить соответствие между позициями двух множеств</a:t>
            </a:r>
            <a:endParaRPr lang="ru-RU" dirty="0" smtClean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17297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Изменения в КИМ ОГЭ-2021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43136"/>
            <a:ext cx="8496944" cy="4325112"/>
          </a:xfrm>
        </p:spPr>
        <p:txBody>
          <a:bodyPr>
            <a:noAutofit/>
          </a:bodyPr>
          <a:lstStyle/>
          <a:p>
            <a:pPr lvl="0"/>
            <a:r>
              <a:rPr lang="ru-RU" dirty="0" smtClean="0"/>
              <a:t>Задание №9 сделали повышенного уровня и переориентировали на проверку знаний химических свойств простых и сложных веществ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Задание </a:t>
            </a:r>
            <a:r>
              <a:rPr lang="ru-RU" dirty="0" smtClean="0"/>
              <a:t>№10 </a:t>
            </a:r>
            <a:r>
              <a:rPr lang="ru-RU" dirty="0" smtClean="0"/>
              <a:t>объединило задания №</a:t>
            </a:r>
            <a:r>
              <a:rPr lang="ru-RU" dirty="0" smtClean="0"/>
              <a:t>10 </a:t>
            </a:r>
            <a:r>
              <a:rPr lang="ru-RU" dirty="0" smtClean="0"/>
              <a:t>и </a:t>
            </a:r>
            <a:r>
              <a:rPr lang="ru-RU" dirty="0" smtClean="0"/>
              <a:t>11 </a:t>
            </a:r>
            <a:r>
              <a:rPr lang="ru-RU" dirty="0" smtClean="0"/>
              <a:t>КИМ-2020</a:t>
            </a:r>
            <a:endParaRPr lang="ru-RU" dirty="0" smtClean="0"/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Задание №12 объединило задания №12 и 13 КИМ-2020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17297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Изменения в КИМ ОГЭ-2021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43136"/>
            <a:ext cx="8496944" cy="4325112"/>
          </a:xfrm>
        </p:spPr>
        <p:txBody>
          <a:bodyPr>
            <a:noAutofit/>
          </a:bodyPr>
          <a:lstStyle/>
          <a:p>
            <a:r>
              <a:rPr lang="ru-RU" dirty="0" smtClean="0"/>
              <a:t>Включили в часть 1 новое задание №11 на знание классификации химических реакций по различным признакам: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количеству и составу </a:t>
            </a:r>
            <a:r>
              <a:rPr lang="ru-RU" dirty="0" smtClean="0"/>
              <a:t>исходных </a:t>
            </a:r>
            <a:r>
              <a:rPr lang="ru-RU" dirty="0" smtClean="0"/>
              <a:t>и полученных </a:t>
            </a:r>
            <a:r>
              <a:rPr lang="ru-RU" dirty="0" smtClean="0"/>
              <a:t>веществ;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изменению степеней </a:t>
            </a:r>
            <a:r>
              <a:rPr lang="ru-RU" dirty="0" smtClean="0"/>
              <a:t>окисления химических элементов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поглощению и выделению энергии</a:t>
            </a:r>
            <a:endParaRPr lang="ru-RU" dirty="0" smtClean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17297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Изменения в КИМ ОГЭ-2021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43136"/>
            <a:ext cx="8496944" cy="4325112"/>
          </a:xfrm>
        </p:spPr>
        <p:txBody>
          <a:bodyPr>
            <a:noAutofit/>
          </a:bodyPr>
          <a:lstStyle/>
          <a:p>
            <a:r>
              <a:rPr lang="ru-RU" dirty="0" smtClean="0"/>
              <a:t>Включили в часть 1 новое задание №16 на знание:</a:t>
            </a:r>
          </a:p>
          <a:p>
            <a:pPr>
              <a:buFontTx/>
              <a:buChar char="-"/>
            </a:pPr>
            <a:r>
              <a:rPr lang="ru-RU" dirty="0" smtClean="0"/>
              <a:t>правил безопасной работы </a:t>
            </a:r>
            <a:r>
              <a:rPr lang="ru-RU" dirty="0" smtClean="0"/>
              <a:t>в </a:t>
            </a:r>
            <a:r>
              <a:rPr lang="ru-RU" dirty="0" smtClean="0"/>
              <a:t>лаборатории;</a:t>
            </a:r>
          </a:p>
          <a:p>
            <a:pPr>
              <a:buFontTx/>
              <a:buChar char="-"/>
            </a:pPr>
            <a:r>
              <a:rPr lang="ru-RU" dirty="0" smtClean="0"/>
              <a:t>принципов разделения смесей </a:t>
            </a:r>
            <a:r>
              <a:rPr lang="ru-RU" dirty="0" smtClean="0"/>
              <a:t>и </a:t>
            </a:r>
            <a:r>
              <a:rPr lang="ru-RU" dirty="0" smtClean="0"/>
              <a:t>очистки веществ;</a:t>
            </a:r>
          </a:p>
          <a:p>
            <a:pPr>
              <a:buFontTx/>
              <a:buChar char="-"/>
            </a:pPr>
            <a:r>
              <a:rPr lang="ru-RU" dirty="0" smtClean="0"/>
              <a:t>приготовления растворов;</a:t>
            </a:r>
          </a:p>
          <a:p>
            <a:pPr>
              <a:buFontTx/>
              <a:buChar char="-"/>
            </a:pPr>
            <a:r>
              <a:rPr lang="ru-RU" dirty="0" smtClean="0"/>
              <a:t>последствий химических загрязнений;</a:t>
            </a:r>
          </a:p>
          <a:p>
            <a:pPr>
              <a:buFontTx/>
              <a:buChar char="-"/>
            </a:pPr>
            <a:r>
              <a:rPr lang="ru-RU" dirty="0" smtClean="0"/>
              <a:t>проблем безопасного использования веществ</a:t>
            </a:r>
            <a:r>
              <a:rPr lang="ru-RU" dirty="0" smtClean="0"/>
              <a:t> и химических </a:t>
            </a:r>
            <a:r>
              <a:rPr lang="ru-RU" dirty="0" smtClean="0"/>
              <a:t>реакций в </a:t>
            </a:r>
            <a:r>
              <a:rPr lang="ru-RU" dirty="0" smtClean="0"/>
              <a:t>повседневной </a:t>
            </a:r>
            <a:r>
              <a:rPr lang="ru-RU" dirty="0" smtClean="0"/>
              <a:t>жизни и др.</a:t>
            </a:r>
            <a:endParaRPr lang="ru-RU" dirty="0" smtClean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17297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На что обратить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внимание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Время </a:t>
            </a:r>
            <a:endParaRPr lang="ru-RU" dirty="0"/>
          </a:p>
          <a:p>
            <a:r>
              <a:rPr lang="ru-RU" dirty="0"/>
              <a:t>Дополнительное оборудование</a:t>
            </a:r>
          </a:p>
          <a:p>
            <a:r>
              <a:rPr lang="ru-RU" dirty="0" smtClean="0"/>
              <a:t>Первичный </a:t>
            </a:r>
            <a:r>
              <a:rPr lang="ru-RU" dirty="0"/>
              <a:t>балл</a:t>
            </a:r>
          </a:p>
          <a:p>
            <a:r>
              <a:rPr lang="ru-RU" dirty="0" smtClean="0"/>
              <a:t>Содержательные разделы </a:t>
            </a:r>
            <a:r>
              <a:rPr lang="ru-RU" dirty="0"/>
              <a:t>предмета</a:t>
            </a:r>
          </a:p>
          <a:p>
            <a:r>
              <a:rPr lang="ru-RU" dirty="0" smtClean="0"/>
              <a:t>Задания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22581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Время выполнения работы 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pPr marL="109728" indent="0" algn="ctr">
              <a:buNone/>
            </a:pPr>
            <a:endParaRPr lang="ru-RU" dirty="0" smtClean="0"/>
          </a:p>
          <a:p>
            <a:pPr marL="109728" indent="0" algn="ctr">
              <a:buNone/>
            </a:pPr>
            <a:endParaRPr lang="ru-RU" dirty="0"/>
          </a:p>
          <a:p>
            <a:pPr marL="109728" indent="0" algn="ctr">
              <a:buNone/>
            </a:pPr>
            <a:r>
              <a:rPr lang="ru-RU" dirty="0" smtClean="0"/>
              <a:t>3 часа(180 </a:t>
            </a:r>
            <a:r>
              <a:rPr lang="ru-RU" dirty="0" smtClean="0"/>
              <a:t>минут</a:t>
            </a:r>
            <a:r>
              <a:rPr lang="ru-RU" dirty="0" smtClean="0"/>
              <a:t>)</a:t>
            </a:r>
            <a:r>
              <a:rPr lang="ru-RU" dirty="0" smtClean="0">
                <a:solidFill>
                  <a:schemeClr val="accent2"/>
                </a:solidFill>
              </a:rPr>
              <a:t> </a:t>
            </a:r>
            <a:endParaRPr lang="ru-RU" dirty="0" smtClean="0">
              <a:solidFill>
                <a:schemeClr val="accent2"/>
              </a:solidFill>
            </a:endParaRPr>
          </a:p>
          <a:p>
            <a:pPr marL="109728" indent="0" algn="ctr">
              <a:buNone/>
            </a:pPr>
            <a:endParaRPr lang="ru-RU" dirty="0" smtClean="0">
              <a:solidFill>
                <a:schemeClr val="accent2"/>
              </a:solidFill>
            </a:endParaRPr>
          </a:p>
          <a:p>
            <a:pPr marL="109728" indent="0" algn="ctr">
              <a:buNone/>
            </a:pPr>
            <a:endParaRPr lang="ru-RU" dirty="0" smtClean="0">
              <a:solidFill>
                <a:schemeClr val="accent2"/>
              </a:solidFill>
            </a:endParaRPr>
          </a:p>
          <a:p>
            <a:pPr marL="109728" indent="0" algn="ctr">
              <a:buNone/>
            </a:pPr>
            <a:r>
              <a:rPr lang="ru-RU" dirty="0" smtClean="0">
                <a:solidFill>
                  <a:schemeClr val="accent2"/>
                </a:solidFill>
              </a:rPr>
              <a:t>Для учеников с ОВЗ, детей-инвалидов и инвалидов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2"/>
                </a:solidFill>
              </a:rPr>
              <a:t>– </a:t>
            </a:r>
            <a:r>
              <a:rPr lang="ru-RU" dirty="0" smtClean="0"/>
              <a:t>4 часа 30 минут(270 </a:t>
            </a:r>
            <a:r>
              <a:rPr lang="ru-RU" dirty="0" smtClean="0"/>
              <a:t>минут</a:t>
            </a:r>
            <a:r>
              <a:rPr lang="ru-RU" dirty="0" smtClean="0"/>
              <a:t>) </a:t>
            </a:r>
            <a:endParaRPr lang="ru-RU" dirty="0" smtClean="0">
              <a:solidFill>
                <a:schemeClr val="accent2"/>
              </a:solidFill>
            </a:endParaRPr>
          </a:p>
          <a:p>
            <a:pPr marL="109728" indent="0" algn="ctr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22581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Дополнительное оборудование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43136"/>
            <a:ext cx="9144000" cy="4325112"/>
          </a:xfrm>
        </p:spPr>
        <p:txBody>
          <a:bodyPr>
            <a:noAutofit/>
          </a:bodyPr>
          <a:lstStyle/>
          <a:p>
            <a:r>
              <a:rPr lang="ru-RU" dirty="0" smtClean="0"/>
              <a:t>Периодическая </a:t>
            </a:r>
            <a:r>
              <a:rPr lang="ru-RU" dirty="0" smtClean="0"/>
              <a:t>система химических элементов Д.И. </a:t>
            </a:r>
            <a:r>
              <a:rPr lang="ru-RU" dirty="0" smtClean="0"/>
              <a:t>Менделеева</a:t>
            </a:r>
            <a:endParaRPr lang="ru-RU" dirty="0" smtClean="0"/>
          </a:p>
          <a:p>
            <a:r>
              <a:rPr lang="ru-RU" dirty="0" smtClean="0"/>
              <a:t>Т</a:t>
            </a:r>
            <a:r>
              <a:rPr lang="ru-RU" dirty="0" smtClean="0"/>
              <a:t>аблица </a:t>
            </a:r>
            <a:r>
              <a:rPr lang="ru-RU" dirty="0" smtClean="0"/>
              <a:t>растворимости солей, кислот и оснований в </a:t>
            </a:r>
            <a:r>
              <a:rPr lang="ru-RU" dirty="0" smtClean="0"/>
              <a:t>воде</a:t>
            </a:r>
            <a:endParaRPr lang="ru-RU" dirty="0" smtClean="0"/>
          </a:p>
          <a:p>
            <a:r>
              <a:rPr lang="ru-RU" dirty="0" smtClean="0"/>
              <a:t>Э</a:t>
            </a:r>
            <a:r>
              <a:rPr lang="ru-RU" dirty="0" smtClean="0"/>
              <a:t>лектрохимический </a:t>
            </a:r>
            <a:r>
              <a:rPr lang="ru-RU" dirty="0" smtClean="0"/>
              <a:t>ряд напряжений </a:t>
            </a:r>
            <a:r>
              <a:rPr lang="ru-RU" dirty="0" smtClean="0"/>
              <a:t>металлов</a:t>
            </a:r>
            <a:endParaRPr lang="ru-RU" dirty="0" smtClean="0"/>
          </a:p>
          <a:p>
            <a:r>
              <a:rPr lang="ru-RU" dirty="0" smtClean="0"/>
              <a:t>Непрограммируемый калькулятор</a:t>
            </a:r>
            <a:endParaRPr lang="ru-RU" dirty="0" smtClean="0"/>
          </a:p>
          <a:p>
            <a:r>
              <a:rPr lang="ru-RU" dirty="0" smtClean="0"/>
              <a:t>Лабораторное оборудование</a:t>
            </a:r>
          </a:p>
          <a:p>
            <a:pPr lvl="1">
              <a:buNone/>
            </a:pPr>
            <a:r>
              <a:rPr lang="ru-RU" dirty="0" smtClean="0"/>
              <a:t>Для проведения  химических  опытов</a:t>
            </a:r>
          </a:p>
          <a:p>
            <a:r>
              <a:rPr lang="ru-RU" dirty="0" smtClean="0"/>
              <a:t>Индивидуальный </a:t>
            </a:r>
            <a:r>
              <a:rPr lang="ru-RU" dirty="0" smtClean="0"/>
              <a:t>комплект химических реактивов и оборудования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22581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Первичный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балл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pPr marL="109728" indent="0" algn="just">
              <a:buNone/>
            </a:pPr>
            <a:endParaRPr lang="ru-RU" dirty="0" smtClean="0"/>
          </a:p>
          <a:p>
            <a:pPr marL="109728" indent="0" algn="just">
              <a:buNone/>
            </a:pPr>
            <a:endParaRPr lang="ru-RU" dirty="0"/>
          </a:p>
          <a:p>
            <a:pPr marL="109728" indent="0" algn="just">
              <a:buNone/>
            </a:pPr>
            <a:endParaRPr lang="ru-RU" dirty="0" smtClean="0"/>
          </a:p>
          <a:p>
            <a:pPr marL="109728" indent="0" algn="ctr">
              <a:buNone/>
            </a:pPr>
            <a:r>
              <a:rPr lang="ru-RU" dirty="0" smtClean="0"/>
              <a:t>Максимальный первичный балл – </a:t>
            </a:r>
            <a:r>
              <a:rPr lang="ru-RU" dirty="0" smtClean="0"/>
              <a:t>40</a:t>
            </a:r>
            <a:endParaRPr lang="ru-RU" dirty="0" smtClean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73219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Содержательные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разделы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71433535"/>
              </p:ext>
            </p:extLst>
          </p:nvPr>
        </p:nvGraphicFramePr>
        <p:xfrm>
          <a:off x="467544" y="1988840"/>
          <a:ext cx="8136135" cy="429768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104456"/>
                <a:gridCol w="2016224"/>
                <a:gridCol w="201545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Разделы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Кол-во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заданий в КИМ-2021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Кол-во заданий в КИМ-2020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Основные понятия химии</a:t>
                      </a:r>
                    </a:p>
                    <a:p>
                      <a:r>
                        <a:rPr lang="ru-RU" sz="2400" dirty="0" smtClean="0"/>
                        <a:t>(уровень атомно-молекулярных</a:t>
                      </a:r>
                      <a:r>
                        <a:rPr lang="ru-RU" sz="2400" baseline="0" dirty="0" smtClean="0"/>
                        <a:t> п</a:t>
                      </a:r>
                      <a:r>
                        <a:rPr lang="ru-RU" sz="2400" dirty="0" smtClean="0"/>
                        <a:t>редставлений)</a:t>
                      </a:r>
                      <a:endParaRPr lang="ru-RU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</a:t>
                      </a:r>
                      <a:endParaRPr lang="ru-RU" sz="24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  <a:endParaRPr lang="ru-RU" sz="24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Периодический закон и Периодическая система химических элементов Д.И. Менделеева</a:t>
                      </a:r>
                      <a:endParaRPr lang="ru-RU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</a:t>
                      </a:r>
                      <a:endParaRPr lang="ru-RU" sz="24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</a:t>
                      </a:r>
                      <a:endParaRPr lang="ru-RU" sz="24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Содержательные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разделы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71433535"/>
              </p:ext>
            </p:extLst>
          </p:nvPr>
        </p:nvGraphicFramePr>
        <p:xfrm>
          <a:off x="467544" y="1988840"/>
          <a:ext cx="8136135" cy="338328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104456"/>
                <a:gridCol w="2016224"/>
                <a:gridCol w="201545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Разделы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Кол-во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заданий в КИМ-2021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Кол-во заданий в КИМ-2020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Строение вещества</a:t>
                      </a:r>
                      <a:endParaRPr lang="ru-RU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</a:t>
                      </a:r>
                      <a:endParaRPr lang="ru-RU" sz="24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</a:t>
                      </a:r>
                      <a:endParaRPr lang="ru-RU" sz="24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Многообразие химических реакций</a:t>
                      </a:r>
                      <a:endParaRPr lang="ru-RU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6</a:t>
                      </a:r>
                      <a:endParaRPr lang="ru-RU" sz="24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7</a:t>
                      </a:r>
                      <a:endParaRPr lang="ru-RU" sz="24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Многообразие веществ</a:t>
                      </a:r>
                      <a:endParaRPr lang="ru-RU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6</a:t>
                      </a:r>
                      <a:endParaRPr lang="ru-RU" sz="24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7</a:t>
                      </a:r>
                      <a:endParaRPr lang="ru-RU" sz="24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Экспериментальная химия</a:t>
                      </a:r>
                      <a:endParaRPr lang="ru-RU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</a:t>
                      </a:r>
                      <a:endParaRPr lang="ru-RU" sz="24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</a:t>
                      </a:r>
                      <a:endParaRPr lang="ru-RU" sz="24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ru-RU" dirty="0" smtClean="0"/>
              <a:t>Экзаменационная работа содержит </a:t>
            </a:r>
            <a:r>
              <a:rPr lang="ru-RU" dirty="0" smtClean="0">
                <a:solidFill>
                  <a:schemeClr val="accent2"/>
                </a:solidFill>
              </a:rPr>
              <a:t>24</a:t>
            </a:r>
            <a:r>
              <a:rPr lang="ru-RU" dirty="0" smtClean="0"/>
              <a:t> задания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№ </a:t>
            </a:r>
            <a:r>
              <a:rPr lang="ru-RU" dirty="0" smtClean="0"/>
              <a:t>1-19 </a:t>
            </a:r>
            <a:r>
              <a:rPr lang="ru-RU" dirty="0" smtClean="0"/>
              <a:t>– Часть 1. Задания с кратким ответом в виде числа, последовательности цифр</a:t>
            </a:r>
          </a:p>
          <a:p>
            <a:pPr marL="402336" lvl="1" indent="0">
              <a:buNone/>
            </a:pPr>
            <a:r>
              <a:rPr lang="ru-RU" sz="2800" dirty="0" smtClean="0"/>
              <a:t>Максимальное количество баллов – </a:t>
            </a:r>
            <a:r>
              <a:rPr lang="ru-RU" sz="2800" dirty="0" smtClean="0"/>
              <a:t>24</a:t>
            </a:r>
            <a:endParaRPr lang="ru-RU" sz="2800" dirty="0" smtClean="0"/>
          </a:p>
          <a:p>
            <a:pPr marL="109728" indent="0">
              <a:buNone/>
            </a:pPr>
            <a:endParaRPr lang="ru-RU" dirty="0" smtClean="0"/>
          </a:p>
          <a:p>
            <a:r>
              <a:rPr lang="ru-RU" dirty="0" smtClean="0"/>
              <a:t>№ </a:t>
            </a:r>
            <a:r>
              <a:rPr lang="ru-RU" dirty="0" smtClean="0"/>
              <a:t>20-22</a:t>
            </a:r>
            <a:r>
              <a:rPr lang="ru-RU" dirty="0" smtClean="0"/>
              <a:t> </a:t>
            </a:r>
            <a:r>
              <a:rPr lang="ru-RU" dirty="0" smtClean="0"/>
              <a:t>– Часть </a:t>
            </a:r>
            <a:r>
              <a:rPr lang="ru-RU" dirty="0" smtClean="0"/>
              <a:t>2. </a:t>
            </a:r>
            <a:r>
              <a:rPr lang="ru-RU" dirty="0" smtClean="0"/>
              <a:t>Задания </a:t>
            </a:r>
            <a:r>
              <a:rPr lang="ru-RU" dirty="0" smtClean="0"/>
              <a:t>с развернутым </a:t>
            </a:r>
            <a:r>
              <a:rPr lang="ru-RU" dirty="0" smtClean="0"/>
              <a:t>ответом</a:t>
            </a:r>
            <a:endParaRPr lang="ru-RU" dirty="0" smtClean="0"/>
          </a:p>
          <a:p>
            <a:pPr marL="402336" lvl="1" indent="0">
              <a:buNone/>
            </a:pPr>
            <a:r>
              <a:rPr lang="ru-RU" sz="2800" dirty="0" smtClean="0"/>
              <a:t>Максимальное количество баллов – </a:t>
            </a:r>
            <a:r>
              <a:rPr lang="ru-RU" sz="2800" dirty="0" smtClean="0"/>
              <a:t>10</a:t>
            </a:r>
            <a:endParaRPr lang="ru-RU" sz="2800" dirty="0" smtClean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№ </a:t>
            </a:r>
            <a:r>
              <a:rPr lang="ru-RU" dirty="0" smtClean="0"/>
              <a:t>23, 24 </a:t>
            </a:r>
            <a:r>
              <a:rPr lang="ru-RU" dirty="0" smtClean="0"/>
              <a:t>– Часть 2. Задания с развернутым </a:t>
            </a:r>
            <a:r>
              <a:rPr lang="ru-RU" dirty="0" smtClean="0"/>
              <a:t>ответом, которые </a:t>
            </a:r>
            <a:r>
              <a:rPr lang="ru-RU" dirty="0" smtClean="0"/>
              <a:t>предполагают выполнение </a:t>
            </a:r>
            <a:r>
              <a:rPr lang="ru-RU" dirty="0" smtClean="0"/>
              <a:t>реального химического </a:t>
            </a:r>
            <a:r>
              <a:rPr lang="ru-RU" dirty="0" smtClean="0"/>
              <a:t>эксперимента и оформление его результатов</a:t>
            </a:r>
            <a:endParaRPr lang="ru-RU" dirty="0" smtClean="0"/>
          </a:p>
          <a:p>
            <a:pPr lvl="1">
              <a:buNone/>
            </a:pPr>
            <a:r>
              <a:rPr lang="ru-RU" sz="2800" dirty="0" smtClean="0"/>
              <a:t>Максимальное количество баллов – </a:t>
            </a:r>
            <a:r>
              <a:rPr lang="ru-RU" sz="2800" dirty="0" smtClean="0"/>
              <a:t>6</a:t>
            </a:r>
            <a:endParaRPr lang="ru-RU" sz="2800" dirty="0" smtClean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№2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2"/>
                </a:solidFill>
              </a:rPr>
              <a:t>Строение атома. Физический смысл номера химического элемента</a:t>
            </a:r>
            <a:endParaRPr lang="ru-RU" dirty="0" smtClean="0">
              <a:solidFill>
                <a:schemeClr val="accent2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3068960"/>
            <a:ext cx="6366963" cy="2715766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0" y="2852936"/>
            <a:ext cx="25557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200" dirty="0" smtClean="0"/>
              <a:t>В сравнении с КИМ-2020 теперь нужно вписать в поле ответа цифровые значения, которые соответствуют условию задания</a:t>
            </a:r>
          </a:p>
        </p:txBody>
      </p:sp>
    </p:spTree>
    <p:extLst>
      <p:ext uri="{BB962C8B-B14F-4D97-AF65-F5344CB8AC3E}">
        <p14:creationId xmlns=""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№3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43136"/>
            <a:ext cx="8697144" cy="4325112"/>
          </a:xfrm>
        </p:spPr>
        <p:txBody>
          <a:bodyPr>
            <a:normAutofit/>
          </a:bodyPr>
          <a:lstStyle/>
          <a:p>
            <a:pPr indent="0" algn="just">
              <a:spcBef>
                <a:spcPts val="0"/>
              </a:spcBef>
              <a:buNone/>
            </a:pPr>
            <a:r>
              <a:rPr lang="ru-RU" dirty="0" smtClean="0">
                <a:solidFill>
                  <a:schemeClr val="accent2"/>
                </a:solidFill>
              </a:rPr>
              <a:t>Закономерности изменения свойств атомов химических элементов </a:t>
            </a:r>
            <a:r>
              <a:rPr lang="ru-RU" dirty="0" smtClean="0">
                <a:solidFill>
                  <a:schemeClr val="accent2"/>
                </a:solidFill>
              </a:rPr>
              <a:t>и </a:t>
            </a:r>
            <a:r>
              <a:rPr lang="ru-RU" dirty="0" smtClean="0">
                <a:solidFill>
                  <a:schemeClr val="accent2"/>
                </a:solidFill>
              </a:rPr>
              <a:t>их соединений на основе положения в ПСХЭ и строения атома</a:t>
            </a:r>
          </a:p>
          <a:p>
            <a:pPr lvl="1" indent="0" algn="just">
              <a:spcBef>
                <a:spcPts val="0"/>
              </a:spcBef>
              <a:buNone/>
            </a:pPr>
            <a:r>
              <a:rPr lang="ru-RU" dirty="0" smtClean="0">
                <a:solidFill>
                  <a:schemeClr val="tx1"/>
                </a:solidFill>
              </a:rPr>
              <a:t>В сравнении с КИМ-2020 теперь нужно вписать в поле ответа цифровые значения, которые соответствуют условию задания</a:t>
            </a:r>
          </a:p>
          <a:p>
            <a:pPr indent="0" algn="just">
              <a:buNone/>
            </a:pPr>
            <a:endParaRPr lang="ru-RU" dirty="0" smtClean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4509120"/>
            <a:ext cx="6867039" cy="1984623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№4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2"/>
                </a:solidFill>
              </a:rPr>
              <a:t>Валентность. Степень </a:t>
            </a:r>
            <a:r>
              <a:rPr lang="ru-RU" dirty="0" smtClean="0">
                <a:solidFill>
                  <a:schemeClr val="accent2"/>
                </a:solidFill>
              </a:rPr>
              <a:t>окисления химических элементов</a:t>
            </a:r>
            <a:endParaRPr lang="ru-RU" dirty="0" smtClean="0">
              <a:solidFill>
                <a:schemeClr val="accent2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3" y="2924944"/>
            <a:ext cx="6336704" cy="3278993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228184" y="2703016"/>
            <a:ext cx="26997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2608" lvl="1" algn="r">
              <a:buClr>
                <a:srgbClr val="740000"/>
              </a:buClr>
            </a:pPr>
            <a:r>
              <a:rPr lang="ru-RU" sz="2400" dirty="0" smtClean="0"/>
              <a:t>В КИМ-2021 задание стало повышенного уровня и формата на </a:t>
            </a:r>
            <a:r>
              <a:rPr lang="ru-RU" sz="2400" dirty="0" smtClean="0"/>
              <a:t>установление соответствия между позициями двух множеств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№5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2"/>
                </a:solidFill>
              </a:rPr>
              <a:t>Строение </a:t>
            </a:r>
            <a:r>
              <a:rPr lang="ru-RU" dirty="0" smtClean="0">
                <a:solidFill>
                  <a:schemeClr val="accent2"/>
                </a:solidFill>
              </a:rPr>
              <a:t>веществ. Химическая связь</a:t>
            </a:r>
            <a:endParaRPr lang="ru-RU" dirty="0" smtClean="0">
              <a:solidFill>
                <a:schemeClr val="accent2"/>
              </a:solidFill>
            </a:endParaRPr>
          </a:p>
          <a:p>
            <a:pPr marL="292608" lvl="1" indent="0" algn="just">
              <a:spcBef>
                <a:spcPts val="0"/>
              </a:spcBef>
              <a:buNone/>
            </a:pPr>
            <a:r>
              <a:rPr lang="ru-RU" dirty="0" smtClean="0">
                <a:solidFill>
                  <a:schemeClr val="tx1"/>
                </a:solidFill>
              </a:rPr>
              <a:t>Задание </a:t>
            </a:r>
            <a:r>
              <a:rPr lang="ru-RU" dirty="0" smtClean="0">
                <a:solidFill>
                  <a:schemeClr val="tx1"/>
                </a:solidFill>
              </a:rPr>
              <a:t>на выбор двух </a:t>
            </a:r>
            <a:r>
              <a:rPr lang="ru-RU" dirty="0" smtClean="0">
                <a:solidFill>
                  <a:schemeClr val="tx1"/>
                </a:solidFill>
              </a:rPr>
              <a:t>ответов из </a:t>
            </a:r>
            <a:r>
              <a:rPr lang="ru-RU" dirty="0" smtClean="0">
                <a:solidFill>
                  <a:schemeClr val="tx1"/>
                </a:solidFill>
              </a:rPr>
              <a:t>предложенных в перечне </a:t>
            </a:r>
            <a:r>
              <a:rPr lang="ru-RU" dirty="0" smtClean="0">
                <a:solidFill>
                  <a:schemeClr val="tx1"/>
                </a:solidFill>
              </a:rPr>
              <a:t>пяти вариантов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3356992"/>
            <a:ext cx="6051977" cy="2846065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6372200" y="3573016"/>
            <a:ext cx="25202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2608" lvl="1" algn="r">
              <a:buClr>
                <a:srgbClr val="740000"/>
              </a:buClr>
            </a:pPr>
            <a:r>
              <a:rPr lang="ru-RU" sz="2400" dirty="0" smtClean="0"/>
              <a:t>В </a:t>
            </a:r>
            <a:r>
              <a:rPr lang="ru-RU" sz="2400" dirty="0" smtClean="0"/>
              <a:t>КИМ-2020 </a:t>
            </a:r>
            <a:r>
              <a:rPr lang="ru-RU" sz="2400" dirty="0" smtClean="0"/>
              <a:t>задание не предполагало </a:t>
            </a:r>
            <a:r>
              <a:rPr lang="ru-RU" sz="2400" dirty="0" err="1" smtClean="0"/>
              <a:t>множествен-ный</a:t>
            </a:r>
            <a:r>
              <a:rPr lang="ru-RU" sz="2400" dirty="0" smtClean="0"/>
              <a:t> </a:t>
            </a:r>
            <a:r>
              <a:rPr lang="ru-RU" sz="2400" dirty="0" smtClean="0"/>
              <a:t>выбор ответа</a:t>
            </a:r>
          </a:p>
        </p:txBody>
      </p:sp>
    </p:spTree>
    <p:extLst>
      <p:ext uri="{BB962C8B-B14F-4D97-AF65-F5344CB8AC3E}">
        <p14:creationId xmlns=""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№8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dirty="0" smtClean="0">
                <a:solidFill>
                  <a:schemeClr val="accent2"/>
                </a:solidFill>
              </a:rPr>
              <a:t>Химические свойства </a:t>
            </a:r>
            <a:r>
              <a:rPr lang="ru-RU" dirty="0" smtClean="0">
                <a:solidFill>
                  <a:schemeClr val="accent2"/>
                </a:solidFill>
              </a:rPr>
              <a:t>простых веществ</a:t>
            </a:r>
            <a:r>
              <a:rPr lang="ru-RU" dirty="0" smtClean="0">
                <a:solidFill>
                  <a:schemeClr val="accent2"/>
                </a:solidFill>
              </a:rPr>
              <a:t>. </a:t>
            </a:r>
            <a:r>
              <a:rPr lang="ru-RU" dirty="0" smtClean="0">
                <a:solidFill>
                  <a:schemeClr val="accent2"/>
                </a:solidFill>
              </a:rPr>
              <a:t> Химические свойства оксидов</a:t>
            </a:r>
          </a:p>
          <a:p>
            <a:pPr marL="292608" lvl="1" indent="0" algn="just">
              <a:spcBef>
                <a:spcPts val="0"/>
              </a:spcBef>
              <a:buNone/>
            </a:pPr>
            <a:r>
              <a:rPr lang="ru-RU" dirty="0" smtClean="0">
                <a:solidFill>
                  <a:schemeClr val="tx1"/>
                </a:solidFill>
              </a:rPr>
              <a:t>Задание на выбор двух ответов из предложенных в перечне пяти вариантов</a:t>
            </a:r>
            <a:endParaRPr lang="ru-RU" dirty="0" smtClean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645024"/>
            <a:ext cx="6278574" cy="2736304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372200" y="3573016"/>
            <a:ext cx="25202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2608" lvl="1" algn="r">
              <a:buClr>
                <a:srgbClr val="740000"/>
              </a:buClr>
            </a:pPr>
            <a:r>
              <a:rPr lang="ru-RU" sz="2400" dirty="0" smtClean="0"/>
              <a:t>В </a:t>
            </a:r>
            <a:r>
              <a:rPr lang="ru-RU" sz="2400" dirty="0" smtClean="0"/>
              <a:t>КИМ-2020 </a:t>
            </a:r>
            <a:r>
              <a:rPr lang="ru-RU" sz="2400" dirty="0" smtClean="0"/>
              <a:t>задание не предполагало </a:t>
            </a:r>
            <a:r>
              <a:rPr lang="ru-RU" sz="2400" dirty="0" err="1" smtClean="0"/>
              <a:t>множествен-ный</a:t>
            </a:r>
            <a:r>
              <a:rPr lang="ru-RU" sz="2400" dirty="0" smtClean="0"/>
              <a:t> </a:t>
            </a:r>
            <a:r>
              <a:rPr lang="ru-RU" sz="2400" dirty="0" smtClean="0"/>
              <a:t>выбор ответа</a:t>
            </a:r>
          </a:p>
        </p:txBody>
      </p:sp>
    </p:spTree>
    <p:extLst>
      <p:ext uri="{BB962C8B-B14F-4D97-AF65-F5344CB8AC3E}">
        <p14:creationId xmlns=""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№9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2"/>
                </a:solidFill>
              </a:rPr>
              <a:t>Химические свойства </a:t>
            </a:r>
            <a:r>
              <a:rPr lang="ru-RU" dirty="0" smtClean="0">
                <a:solidFill>
                  <a:schemeClr val="accent2"/>
                </a:solidFill>
              </a:rPr>
              <a:t>простых и сложных веществ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57908" y="2924944"/>
            <a:ext cx="6211033" cy="3468241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0" y="3068960"/>
            <a:ext cx="23397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lvl="0" indent="-256032">
              <a:spcBef>
                <a:spcPts val="300"/>
              </a:spcBef>
              <a:buClr>
                <a:srgbClr val="99987F"/>
              </a:buClr>
            </a:pPr>
            <a:r>
              <a:rPr lang="ru-RU" sz="2400" dirty="0" smtClean="0">
                <a:solidFill>
                  <a:prstClr val="black"/>
                </a:solidFill>
              </a:rPr>
              <a:t>В КИМ-2020 задание проверяло знания химических свойств оксидов</a:t>
            </a:r>
            <a:endParaRPr lang="ru-RU" sz="2400" dirty="0" smtClean="0">
              <a:solidFill>
                <a:srgbClr val="74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№10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2"/>
                </a:solidFill>
              </a:rPr>
              <a:t>Химические свойства </a:t>
            </a:r>
            <a:r>
              <a:rPr lang="ru-RU" dirty="0" smtClean="0">
                <a:solidFill>
                  <a:schemeClr val="accent2"/>
                </a:solidFill>
              </a:rPr>
              <a:t>простых и сложных веществ</a:t>
            </a:r>
            <a:endParaRPr lang="ru-RU" dirty="0" smtClean="0">
              <a:solidFill>
                <a:schemeClr val="accent2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  <p:sp>
        <p:nvSpPr>
          <p:cNvPr id="12" name="Прямоугольник 11"/>
          <p:cNvSpPr/>
          <p:nvPr/>
        </p:nvSpPr>
        <p:spPr>
          <a:xfrm>
            <a:off x="6372200" y="3501008"/>
            <a:ext cx="248376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2608" lvl="1" algn="r">
              <a:buClr>
                <a:srgbClr val="740000"/>
              </a:buClr>
            </a:pPr>
            <a:r>
              <a:rPr lang="ru-RU" sz="2600" dirty="0" smtClean="0"/>
              <a:t>Задание объединило </a:t>
            </a:r>
            <a:r>
              <a:rPr lang="ru-RU" sz="2600" dirty="0" smtClean="0"/>
              <a:t>задания №</a:t>
            </a:r>
            <a:r>
              <a:rPr lang="ru-RU" sz="2600" dirty="0" smtClean="0"/>
              <a:t>10 </a:t>
            </a:r>
            <a:r>
              <a:rPr lang="ru-RU" sz="2600" dirty="0" smtClean="0"/>
              <a:t>и </a:t>
            </a:r>
            <a:r>
              <a:rPr lang="ru-RU" sz="2600" dirty="0" smtClean="0"/>
              <a:t>11 </a:t>
            </a:r>
            <a:r>
              <a:rPr lang="ru-RU" sz="2600" dirty="0" smtClean="0"/>
              <a:t>КИМ-2020</a:t>
            </a:r>
          </a:p>
          <a:p>
            <a:pPr marL="292608" lvl="1" algn="r">
              <a:buClr>
                <a:srgbClr val="740000"/>
              </a:buClr>
            </a:pPr>
            <a:endParaRPr lang="ru-RU" sz="26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2972686"/>
            <a:ext cx="6480720" cy="3281507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№11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2"/>
                </a:solidFill>
              </a:rPr>
              <a:t>Классификация </a:t>
            </a:r>
            <a:r>
              <a:rPr lang="ru-RU" dirty="0" smtClean="0">
                <a:solidFill>
                  <a:schemeClr val="accent2"/>
                </a:solidFill>
              </a:rPr>
              <a:t>химических реакций </a:t>
            </a:r>
            <a:r>
              <a:rPr lang="ru-RU" dirty="0" smtClean="0">
                <a:solidFill>
                  <a:schemeClr val="accent2"/>
                </a:solidFill>
              </a:rPr>
              <a:t>по </a:t>
            </a:r>
            <a:r>
              <a:rPr lang="ru-RU" dirty="0" smtClean="0">
                <a:solidFill>
                  <a:schemeClr val="accent2"/>
                </a:solidFill>
              </a:rPr>
              <a:t>различным признакам</a:t>
            </a:r>
            <a:endParaRPr lang="ru-RU" dirty="0" smtClean="0">
              <a:solidFill>
                <a:schemeClr val="accent2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  <p:sp>
        <p:nvSpPr>
          <p:cNvPr id="13" name="Прямоугольник 12"/>
          <p:cNvSpPr/>
          <p:nvPr/>
        </p:nvSpPr>
        <p:spPr>
          <a:xfrm>
            <a:off x="7164288" y="3212976"/>
            <a:ext cx="169168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В  заданиях части 1 КИМ-2020 подобного задания не было </a:t>
            </a:r>
            <a:endParaRPr lang="ru-RU" sz="2200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140968"/>
            <a:ext cx="6955882" cy="2788915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№12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2"/>
                </a:solidFill>
              </a:rPr>
              <a:t>Химические реакции. Химические уравнения. Сохранение </a:t>
            </a:r>
            <a:r>
              <a:rPr lang="ru-RU" dirty="0" smtClean="0">
                <a:solidFill>
                  <a:schemeClr val="accent2"/>
                </a:solidFill>
              </a:rPr>
              <a:t>массы веществ </a:t>
            </a:r>
            <a:r>
              <a:rPr lang="ru-RU" dirty="0" smtClean="0">
                <a:solidFill>
                  <a:schemeClr val="accent2"/>
                </a:solidFill>
              </a:rPr>
              <a:t>при химических реакциях</a:t>
            </a:r>
            <a:endParaRPr lang="ru-RU" dirty="0" smtClean="0">
              <a:solidFill>
                <a:schemeClr val="accent2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3356992"/>
            <a:ext cx="6086475" cy="3200400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6372200" y="3501008"/>
            <a:ext cx="248376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2608" lvl="1" algn="r">
              <a:buClr>
                <a:srgbClr val="740000"/>
              </a:buClr>
            </a:pPr>
            <a:r>
              <a:rPr lang="ru-RU" sz="2600" dirty="0" smtClean="0"/>
              <a:t>Задание объединило </a:t>
            </a:r>
            <a:r>
              <a:rPr lang="ru-RU" sz="2600" dirty="0" smtClean="0"/>
              <a:t>задания №12 и 13 КИМ-2020</a:t>
            </a:r>
          </a:p>
          <a:p>
            <a:pPr marL="292608" lvl="1" algn="r">
              <a:buClr>
                <a:srgbClr val="740000"/>
              </a:buClr>
            </a:pPr>
            <a:endParaRPr lang="ru-RU" sz="2600" dirty="0"/>
          </a:p>
        </p:txBody>
      </p:sp>
    </p:spTree>
    <p:extLst>
      <p:ext uri="{BB962C8B-B14F-4D97-AF65-F5344CB8AC3E}">
        <p14:creationId xmlns=""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№16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dirty="0" smtClean="0">
                <a:solidFill>
                  <a:schemeClr val="accent2"/>
                </a:solidFill>
              </a:rPr>
              <a:t>Правила безопасной работы в школьной лаборатории. Проблемы безопасного использования веществ и химических реакций в повседневной жизни. Химическое загрязнение окружающей среды и его последствия. Человек в мире веществ, материалов </a:t>
            </a:r>
            <a:r>
              <a:rPr lang="ru-RU" dirty="0" smtClean="0">
                <a:solidFill>
                  <a:schemeClr val="accent2"/>
                </a:solidFill>
              </a:rPr>
              <a:t>и химических </a:t>
            </a:r>
            <a:r>
              <a:rPr lang="ru-RU" dirty="0" smtClean="0">
                <a:solidFill>
                  <a:schemeClr val="accent2"/>
                </a:solidFill>
              </a:rPr>
              <a:t>реакций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600" dirty="0" smtClean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№16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1680" y="3207856"/>
            <a:ext cx="7128792" cy="3311003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0" y="1916832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2608" lvl="1">
              <a:buClr>
                <a:srgbClr val="740000"/>
              </a:buClr>
            </a:pPr>
            <a:r>
              <a:rPr lang="ru-RU" sz="2800" dirty="0" smtClean="0"/>
              <a:t>Задание </a:t>
            </a:r>
            <a:r>
              <a:rPr lang="ru-RU" sz="2800" dirty="0" smtClean="0"/>
              <a:t>на выбор одного или нескольких верных утверждений из предложенных в перечне пяти вариантов</a:t>
            </a:r>
          </a:p>
          <a:p>
            <a:pPr marL="292608" lvl="1">
              <a:buClr>
                <a:srgbClr val="740000"/>
              </a:buClr>
            </a:pPr>
            <a:endParaRPr lang="ru-RU" sz="2800" dirty="0" smtClean="0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3356992"/>
            <a:ext cx="169168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chemeClr val="accent2"/>
                </a:solidFill>
              </a:rPr>
              <a:t>В  заданиях части 1 КИМ-2020 подобного задания не было </a:t>
            </a:r>
            <a:endParaRPr lang="ru-RU" sz="2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Сравнение КИМ-2021 с КИМ-2020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algn="just"/>
            <a:r>
              <a:rPr lang="ru-RU" dirty="0" smtClean="0"/>
              <a:t>Задания, которые поменяли нумерацию: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  <p:graphicFrame>
        <p:nvGraphicFramePr>
          <p:cNvPr id="8" name="Объект 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948505808"/>
              </p:ext>
            </p:extLst>
          </p:nvPr>
        </p:nvGraphicFramePr>
        <p:xfrm>
          <a:off x="467544" y="2564904"/>
          <a:ext cx="8229600" cy="320040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2021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г.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2020г.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13 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14 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14 задание</a:t>
                      </a:r>
                      <a:endParaRPr lang="ru-RU" sz="24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15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15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16 </a:t>
                      </a:r>
                      <a:r>
                        <a:rPr lang="ru-RU" sz="2400" dirty="0" smtClean="0"/>
                        <a:t>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17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18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18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19 </a:t>
                      </a:r>
                      <a:r>
                        <a:rPr lang="ru-RU" sz="2400" dirty="0" smtClean="0"/>
                        <a:t>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19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17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02368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Другая 12">
      <a:dk1>
        <a:sysClr val="windowText" lastClr="000000"/>
      </a:dk1>
      <a:lt1>
        <a:sysClr val="window" lastClr="FFFFFF"/>
      </a:lt1>
      <a:dk2>
        <a:srgbClr val="FFDEA4"/>
      </a:dk2>
      <a:lt2>
        <a:srgbClr val="DFE6D0"/>
      </a:lt2>
      <a:accent1>
        <a:srgbClr val="759AA5"/>
      </a:accent1>
      <a:accent2>
        <a:srgbClr val="740000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895</TotalTime>
  <Words>737</Words>
  <Application>Microsoft Office PowerPoint</Application>
  <PresentationFormat>Экран (4:3)</PresentationFormat>
  <Paragraphs>163</Paragraphs>
  <Slides>25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Городская</vt:lpstr>
      <vt:lpstr>ОГЭ-2021  по химии</vt:lpstr>
      <vt:lpstr>Изменения в КИМ ОГЭ-2021</vt:lpstr>
      <vt:lpstr>Изменения в КИМ ОГЭ-2021</vt:lpstr>
      <vt:lpstr>Изменения в КИМ ОГЭ-2021</vt:lpstr>
      <vt:lpstr>Изменения в КИМ ОГЭ-2021</vt:lpstr>
      <vt:lpstr>На что обратить внимание</vt:lpstr>
      <vt:lpstr>Время выполнения работы </vt:lpstr>
      <vt:lpstr>Дополнительное оборудование</vt:lpstr>
      <vt:lpstr>Первичный балл</vt:lpstr>
      <vt:lpstr>Содержательные разделы</vt:lpstr>
      <vt:lpstr>Содержательные разделы</vt:lpstr>
      <vt:lpstr>Задания</vt:lpstr>
      <vt:lpstr>Задания</vt:lpstr>
      <vt:lpstr>Задание №2</vt:lpstr>
      <vt:lpstr>Задание №3</vt:lpstr>
      <vt:lpstr>Задание №4</vt:lpstr>
      <vt:lpstr>Задание №5</vt:lpstr>
      <vt:lpstr>Задание №8</vt:lpstr>
      <vt:lpstr>Задание №9</vt:lpstr>
      <vt:lpstr>Задание №10</vt:lpstr>
      <vt:lpstr>Задание №11</vt:lpstr>
      <vt:lpstr>Задание №12</vt:lpstr>
      <vt:lpstr>Задание №16</vt:lpstr>
      <vt:lpstr>Задание №16</vt:lpstr>
      <vt:lpstr>Сравнение КИМ-2021 с КИМ-2020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ОГЭ-2021  по русскому языку</dc:title>
  <dc:creator>Sony</dc:creator>
  <cp:lastModifiedBy>Кужель</cp:lastModifiedBy>
  <cp:revision>175</cp:revision>
  <dcterms:created xsi:type="dcterms:W3CDTF">2020-08-31T10:23:09Z</dcterms:created>
  <dcterms:modified xsi:type="dcterms:W3CDTF">2020-09-03T15:05:04Z</dcterms:modified>
</cp:coreProperties>
</file>