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72" r:id="rId6"/>
    <p:sldId id="273" r:id="rId7"/>
    <p:sldId id="260" r:id="rId8"/>
    <p:sldId id="266" r:id="rId9"/>
    <p:sldId id="262" r:id="rId10"/>
    <p:sldId id="263" r:id="rId11"/>
    <p:sldId id="270" r:id="rId12"/>
    <p:sldId id="264" r:id="rId13"/>
    <p:sldId id="265" r:id="rId14"/>
    <p:sldId id="267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manova" initials="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 autoAdjust="0"/>
    <p:restoredTop sz="94729" autoAdjust="0"/>
  </p:normalViewPr>
  <p:slideViewPr>
    <p:cSldViewPr>
      <p:cViewPr>
        <p:scale>
          <a:sx n="60" d="100"/>
          <a:sy n="60" d="100"/>
        </p:scale>
        <p:origin x="-1830" y="-6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ABE97-5705-4F21-A1D4-3FCFE4CFE936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BC866-641B-49AF-9177-622A2DF6A4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755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270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5461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5461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4381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135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458200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accent2"/>
                </a:solidFill>
              </a:rPr>
              <a:t>ОГЭ-2021 </a:t>
            </a:r>
            <a:br>
              <a:rPr lang="ru-RU" sz="6000" dirty="0" smtClean="0">
                <a:solidFill>
                  <a:schemeClr val="accent2"/>
                </a:solidFill>
              </a:rPr>
            </a:br>
            <a:r>
              <a:rPr lang="ru-RU" sz="6000" dirty="0" smtClean="0">
                <a:solidFill>
                  <a:schemeClr val="accent2"/>
                </a:solidFill>
              </a:rPr>
              <a:t>по </a:t>
            </a:r>
            <a:r>
              <a:rPr lang="ru-RU" sz="6000" dirty="0">
                <a:solidFill>
                  <a:schemeClr val="accent2"/>
                </a:solidFill>
              </a:rPr>
              <a:t>русскому </a:t>
            </a:r>
            <a:r>
              <a:rPr lang="ru-RU" sz="6000" dirty="0" smtClean="0">
                <a:solidFill>
                  <a:schemeClr val="accent2"/>
                </a:solidFill>
              </a:rPr>
              <a:t>языку</a:t>
            </a:r>
            <a:endParaRPr lang="ru-RU" sz="6000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2"/>
                </a:solidFill>
              </a:rPr>
              <a:t>Задания и </a:t>
            </a:r>
            <a:r>
              <a:rPr lang="ru-RU" sz="3200" dirty="0">
                <a:solidFill>
                  <a:schemeClr val="accent2"/>
                </a:solidFill>
              </a:rPr>
              <a:t>требования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4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5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69696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ОГЭ-2021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just">
              <a:buNone/>
            </a:pPr>
            <a:endParaRPr lang="ru-RU" dirty="0" smtClean="0"/>
          </a:p>
          <a:p>
            <a:pPr marL="109728" indent="0" algn="just">
              <a:buNone/>
            </a:pPr>
            <a:endParaRPr lang="ru-RU" dirty="0" smtClean="0"/>
          </a:p>
          <a:p>
            <a:pPr marL="109728" indent="0" algn="just">
              <a:buNone/>
            </a:pPr>
            <a:r>
              <a:rPr lang="ru-RU" dirty="0" smtClean="0"/>
              <a:t>Отсутствуют </a:t>
            </a:r>
            <a:r>
              <a:rPr lang="ru-RU" dirty="0"/>
              <a:t>изменения структуры и содержания КИМ ОГЭ-2021 в сравнении с КИМ ОГЭ-2020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На что обратить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внимание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Время </a:t>
            </a:r>
            <a:endParaRPr lang="ru-RU" dirty="0"/>
          </a:p>
          <a:p>
            <a:r>
              <a:rPr lang="ru-RU" dirty="0"/>
              <a:t>Дополнительное оборудование</a:t>
            </a:r>
          </a:p>
          <a:p>
            <a:r>
              <a:rPr lang="ru-RU" dirty="0" smtClean="0"/>
              <a:t>Первичный </a:t>
            </a:r>
            <a:r>
              <a:rPr lang="ru-RU" dirty="0"/>
              <a:t>балл</a:t>
            </a:r>
          </a:p>
          <a:p>
            <a:r>
              <a:rPr lang="ru-RU" dirty="0" smtClean="0"/>
              <a:t>Содержательные разделы </a:t>
            </a:r>
            <a:r>
              <a:rPr lang="ru-RU" dirty="0"/>
              <a:t>предмета</a:t>
            </a:r>
          </a:p>
          <a:p>
            <a:r>
              <a:rPr lang="ru-RU" dirty="0" smtClean="0"/>
              <a:t>Задания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Время выполнения работы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ctr"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dirty="0" smtClean="0"/>
              <a:t>3 </a:t>
            </a:r>
            <a:r>
              <a:rPr lang="ru-RU" dirty="0"/>
              <a:t>часа 55 минут (235 минут)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dirty="0" smtClean="0">
                <a:solidFill>
                  <a:schemeClr val="accent2"/>
                </a:solidFill>
              </a:rPr>
              <a:t>Для учеников с ОВЗ, детей-инвалидов и инвалидов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– </a:t>
            </a:r>
            <a:r>
              <a:rPr lang="ru-RU" dirty="0" smtClean="0"/>
              <a:t>5 часов 25 минут(325 минут) </a:t>
            </a:r>
            <a:endParaRPr lang="ru-RU" dirty="0">
              <a:solidFill>
                <a:schemeClr val="accent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Дополнительное оборудование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Орфографический </a:t>
            </a:r>
            <a:r>
              <a:rPr lang="ru-RU" dirty="0"/>
              <a:t>словарь </a:t>
            </a:r>
            <a:endParaRPr lang="ru-RU" dirty="0" smtClean="0"/>
          </a:p>
          <a:p>
            <a:pPr marL="411480" lvl="1" indent="0" algn="just">
              <a:buNone/>
            </a:pPr>
            <a:r>
              <a:rPr lang="ru-RU" dirty="0" smtClean="0"/>
              <a:t>Организатор </a:t>
            </a:r>
            <a:r>
              <a:rPr lang="ru-RU" dirty="0"/>
              <a:t>в аудитории </a:t>
            </a:r>
            <a:r>
              <a:rPr lang="ru-RU" dirty="0" smtClean="0"/>
              <a:t>выдаст </a:t>
            </a:r>
            <a:r>
              <a:rPr lang="ru-RU" dirty="0"/>
              <a:t>его по требованию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Первичный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балл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just">
              <a:buNone/>
            </a:pPr>
            <a:endParaRPr lang="ru-RU" dirty="0" smtClean="0"/>
          </a:p>
          <a:p>
            <a:pPr marL="109728" indent="0" algn="just">
              <a:buNone/>
            </a:pPr>
            <a:endParaRPr lang="ru-RU" dirty="0"/>
          </a:p>
          <a:p>
            <a:pPr marL="109728" indent="0" algn="just"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dirty="0" smtClean="0"/>
              <a:t>Максимальный первичный балл – 33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1433535"/>
              </p:ext>
            </p:extLst>
          </p:nvPr>
        </p:nvGraphicFramePr>
        <p:xfrm>
          <a:off x="468311" y="1943100"/>
          <a:ext cx="8136136" cy="34747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6047905"/>
                <a:gridCol w="208823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заданий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Речь. Слушание. Изложение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Речь. Чтение. Адекватное понимание письменной речи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Выразительность русской речи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Орфография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Лексика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96199159"/>
              </p:ext>
            </p:extLst>
          </p:nvPr>
        </p:nvGraphicFramePr>
        <p:xfrm>
          <a:off x="468311" y="1943100"/>
          <a:ext cx="8136136" cy="33832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6047905"/>
                <a:gridCol w="208823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заданий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Синтаксис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Пунктуация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Речь. Письмо. Создание текста в соответствии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с заданной темой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400" u="none" strike="noStrike" kern="1200" baseline="0" dirty="0" smtClean="0"/>
                        <a:t>Практическая грамотность и фактическая точность речи</a:t>
                      </a:r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Части 1, 3 </a:t>
                      </a:r>
                    </a:p>
                    <a:p>
                      <a:pPr algn="ctr"/>
                      <a:r>
                        <a:rPr lang="ru-RU" sz="2400" dirty="0" smtClean="0"/>
                        <a:t>(в целом)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39470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dirty="0" smtClean="0"/>
              <a:t>Экзаменационная </a:t>
            </a:r>
            <a:r>
              <a:rPr lang="ru-RU" dirty="0" smtClean="0"/>
              <a:t>работа </a:t>
            </a:r>
            <a:r>
              <a:rPr lang="ru-RU" dirty="0" smtClean="0"/>
              <a:t>содержит </a:t>
            </a:r>
            <a:r>
              <a:rPr lang="ru-RU" dirty="0" smtClean="0">
                <a:solidFill>
                  <a:schemeClr val="accent2"/>
                </a:solidFill>
              </a:rPr>
              <a:t>9</a:t>
            </a:r>
            <a:r>
              <a:rPr lang="ru-RU" dirty="0" smtClean="0"/>
              <a:t> </a:t>
            </a:r>
            <a:r>
              <a:rPr lang="ru-RU" dirty="0" smtClean="0"/>
              <a:t>заданий</a:t>
            </a:r>
            <a:endParaRPr lang="ru-RU" dirty="0" smtClean="0"/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№ </a:t>
            </a:r>
            <a:r>
              <a:rPr lang="ru-RU" dirty="0" smtClean="0"/>
              <a:t>1</a:t>
            </a:r>
            <a:r>
              <a:rPr lang="ru-RU" dirty="0"/>
              <a:t> – </a:t>
            </a:r>
            <a:r>
              <a:rPr lang="ru-RU" dirty="0" smtClean="0"/>
              <a:t>Часть 1. Сжатое изложение</a:t>
            </a:r>
          </a:p>
          <a:p>
            <a:pPr lvl="1"/>
            <a:r>
              <a:rPr lang="ru-RU" dirty="0"/>
              <a:t>Максимальное количество </a:t>
            </a:r>
            <a:r>
              <a:rPr lang="ru-RU" dirty="0" smtClean="0"/>
              <a:t>баллов – 7</a:t>
            </a:r>
          </a:p>
          <a:p>
            <a:pPr lvl="1"/>
            <a:endParaRPr lang="ru-RU" dirty="0"/>
          </a:p>
          <a:p>
            <a:pPr marL="109728" indent="0">
              <a:buNone/>
            </a:pPr>
            <a:r>
              <a:rPr lang="ru-RU" dirty="0" smtClean="0"/>
              <a:t>№ 2-8 </a:t>
            </a:r>
            <a:r>
              <a:rPr lang="ru-RU" dirty="0"/>
              <a:t>– Часть 2. Задания с кратким </a:t>
            </a:r>
            <a:r>
              <a:rPr lang="ru-RU" dirty="0" smtClean="0"/>
              <a:t>ответом</a:t>
            </a:r>
          </a:p>
          <a:p>
            <a:pPr marL="402336" lvl="1" indent="0"/>
            <a:r>
              <a:rPr lang="ru-RU" dirty="0" smtClean="0"/>
              <a:t> </a:t>
            </a:r>
            <a:r>
              <a:rPr lang="ru-RU" dirty="0" smtClean="0"/>
              <a:t>Максимальное </a:t>
            </a:r>
            <a:r>
              <a:rPr lang="ru-RU" dirty="0"/>
              <a:t>количество баллов – </a:t>
            </a:r>
            <a:r>
              <a:rPr lang="ru-RU" dirty="0" smtClean="0"/>
              <a:t>7</a:t>
            </a:r>
          </a:p>
          <a:p>
            <a:pPr lvl="1">
              <a:buClr>
                <a:srgbClr val="CFC60D"/>
              </a:buClr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№ 9</a:t>
            </a:r>
            <a:r>
              <a:rPr lang="ru-RU" dirty="0"/>
              <a:t> – Часть 3. </a:t>
            </a:r>
            <a:r>
              <a:rPr lang="ru-RU" dirty="0" smtClean="0"/>
              <a:t>Сочинение-рассуждение</a:t>
            </a:r>
          </a:p>
          <a:p>
            <a:pPr marL="402336" lvl="1" indent="0"/>
            <a:r>
              <a:rPr lang="ru-RU" dirty="0" smtClean="0"/>
              <a:t> Максимальное </a:t>
            </a:r>
            <a:r>
              <a:rPr lang="ru-RU" dirty="0"/>
              <a:t>количество баллов – 9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Модель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проведения сжатого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изложения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33503169"/>
              </p:ext>
            </p:extLst>
          </p:nvPr>
        </p:nvGraphicFramePr>
        <p:xfrm>
          <a:off x="468313" y="1943100"/>
          <a:ext cx="8229600" cy="43662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575295"/>
                <a:gridCol w="2304256"/>
                <a:gridCol w="3456384"/>
                <a:gridCol w="189366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№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Работа организатора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Действия учеников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Примерное время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u="none" strike="noStrike" kern="1200" baseline="0" dirty="0" smtClean="0"/>
                        <a:t>Поставить аудиозапись</a:t>
                      </a:r>
                    </a:p>
                    <a:p>
                      <a:r>
                        <a:rPr kumimoji="0" lang="ru-RU" sz="2000" u="none" strike="noStrike" kern="1200" baseline="0" dirty="0" smtClean="0"/>
                        <a:t>первый раз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u="none" strike="noStrike" kern="1200" baseline="0" dirty="0" smtClean="0"/>
                        <a:t>Прослушивают исходный</a:t>
                      </a:r>
                    </a:p>
                    <a:p>
                      <a:r>
                        <a:rPr kumimoji="0" lang="ru-RU" sz="2000" u="none" strike="noStrike" kern="1200" baseline="0" dirty="0" smtClean="0"/>
                        <a:t>текст. Во время чтения</a:t>
                      </a:r>
                    </a:p>
                    <a:p>
                      <a:r>
                        <a:rPr kumimoji="0" lang="ru-RU" sz="2000" u="none" strike="noStrike" kern="1200" baseline="0" dirty="0" smtClean="0"/>
                        <a:t>текста ученики</a:t>
                      </a:r>
                    </a:p>
                    <a:p>
                      <a:r>
                        <a:rPr kumimoji="0" lang="ru-RU" sz="2000" u="none" strike="noStrike" kern="1200" baseline="0" dirty="0" smtClean="0"/>
                        <a:t>делают записи в черновике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3–4 минуты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Дать время на осмысление</a:t>
                      </a:r>
                    </a:p>
                    <a:p>
                      <a:r>
                        <a:rPr lang="ru-RU" sz="2000" dirty="0" smtClean="0"/>
                        <a:t>текста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Работают с черновиками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5–6 минут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870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3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Поставить аудиозапись</a:t>
                      </a:r>
                    </a:p>
                    <a:p>
                      <a:r>
                        <a:rPr lang="ru-RU" sz="2000" dirty="0" smtClean="0"/>
                        <a:t>второй раз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Прослушивают исходный</a:t>
                      </a:r>
                    </a:p>
                    <a:p>
                      <a:r>
                        <a:rPr lang="ru-RU" sz="2000" dirty="0" smtClean="0"/>
                        <a:t>текст. Во время чтения</a:t>
                      </a:r>
                    </a:p>
                    <a:p>
                      <a:r>
                        <a:rPr lang="ru-RU" sz="2000" dirty="0" smtClean="0"/>
                        <a:t>текста ученики</a:t>
                      </a:r>
                    </a:p>
                    <a:p>
                      <a:r>
                        <a:rPr lang="ru-RU" sz="2000" dirty="0" smtClean="0"/>
                        <a:t>делают записи в черновике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3–4 минуты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Модель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проведения сжатого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изложения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94158879"/>
              </p:ext>
            </p:extLst>
          </p:nvPr>
        </p:nvGraphicFramePr>
        <p:xfrm>
          <a:off x="468313" y="1943100"/>
          <a:ext cx="8229600" cy="39319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575295"/>
                <a:gridCol w="2304256"/>
                <a:gridCol w="3456384"/>
                <a:gridCol w="189366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№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Работа организатора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Действия учеников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Примерное время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4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u="none" strike="noStrike" kern="1200" baseline="0" dirty="0" smtClean="0"/>
                        <a:t>Выключить запись.</a:t>
                      </a:r>
                    </a:p>
                    <a:p>
                      <a:r>
                        <a:rPr kumimoji="0" lang="ru-RU" sz="2000" u="none" strike="noStrike" kern="1200" baseline="0" dirty="0" smtClean="0"/>
                        <a:t>Сообщить о начале</a:t>
                      </a:r>
                    </a:p>
                    <a:p>
                      <a:r>
                        <a:rPr kumimoji="0" lang="ru-RU" sz="2000" u="none" strike="noStrike" kern="1200" baseline="0" dirty="0" smtClean="0"/>
                        <a:t>написания изложения</a:t>
                      </a:r>
                    </a:p>
                    <a:p>
                      <a:r>
                        <a:rPr kumimoji="0" lang="ru-RU" sz="2000" u="none" strike="noStrike" kern="1200" baseline="0" dirty="0" smtClean="0"/>
                        <a:t>и возможности пользоваться</a:t>
                      </a:r>
                    </a:p>
                    <a:p>
                      <a:r>
                        <a:rPr kumimoji="0" lang="ru-RU" sz="2000" u="none" strike="noStrike" kern="1200" baseline="0" dirty="0" smtClean="0"/>
                        <a:t>словарём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5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u="none" strike="noStrike" kern="1200" baseline="0" dirty="0" smtClean="0"/>
                        <a:t>Пишут сжатое изложение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410730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Изложение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>
              <a:buNone/>
            </a:pPr>
            <a:r>
              <a:rPr lang="ru-RU" dirty="0"/>
              <a:t>Ученикам могут дать прослушать тексты разных жанров</a:t>
            </a:r>
            <a:r>
              <a:rPr lang="ru-RU" dirty="0" smtClean="0"/>
              <a:t>:</a:t>
            </a:r>
          </a:p>
          <a:p>
            <a:r>
              <a:rPr lang="ru-RU" dirty="0"/>
              <a:t> </a:t>
            </a:r>
            <a:r>
              <a:rPr lang="ru-RU" dirty="0" smtClean="0"/>
              <a:t>путевые </a:t>
            </a:r>
            <a:r>
              <a:rPr lang="ru-RU" dirty="0"/>
              <a:t>заметки; </a:t>
            </a:r>
          </a:p>
          <a:p>
            <a:r>
              <a:rPr lang="ru-RU" dirty="0"/>
              <a:t> </a:t>
            </a:r>
            <a:r>
              <a:rPr lang="ru-RU" dirty="0" smtClean="0"/>
              <a:t>записки</a:t>
            </a:r>
            <a:r>
              <a:rPr lang="ru-RU" dirty="0"/>
              <a:t>; </a:t>
            </a:r>
          </a:p>
          <a:p>
            <a:r>
              <a:rPr lang="ru-RU" dirty="0"/>
              <a:t> </a:t>
            </a:r>
            <a:r>
              <a:rPr lang="ru-RU" dirty="0" smtClean="0"/>
              <a:t>очерк</a:t>
            </a:r>
            <a:r>
              <a:rPr lang="ru-RU" dirty="0"/>
              <a:t>; </a:t>
            </a:r>
          </a:p>
          <a:p>
            <a:r>
              <a:rPr lang="ru-RU" dirty="0"/>
              <a:t> </a:t>
            </a:r>
            <a:r>
              <a:rPr lang="ru-RU" dirty="0" smtClean="0"/>
              <a:t>рецензия</a:t>
            </a:r>
            <a:r>
              <a:rPr lang="ru-RU" dirty="0"/>
              <a:t>; </a:t>
            </a:r>
          </a:p>
          <a:p>
            <a:r>
              <a:rPr lang="ru-RU" dirty="0"/>
              <a:t> </a:t>
            </a:r>
            <a:r>
              <a:rPr lang="ru-RU" dirty="0" smtClean="0"/>
              <a:t>дневник</a:t>
            </a:r>
            <a:r>
              <a:rPr lang="ru-RU" dirty="0"/>
              <a:t>; </a:t>
            </a:r>
          </a:p>
          <a:p>
            <a:r>
              <a:rPr lang="ru-RU" dirty="0"/>
              <a:t> </a:t>
            </a:r>
            <a:r>
              <a:rPr lang="ru-RU" dirty="0" smtClean="0"/>
              <a:t>другое.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Задание №2. Синтаксический анализ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568" y="2041924"/>
            <a:ext cx="2391577" cy="4325112"/>
          </a:xfrm>
        </p:spPr>
        <p:txBody>
          <a:bodyPr/>
          <a:lstStyle/>
          <a:p>
            <a:pPr marL="109728" indent="0">
              <a:buNone/>
            </a:pPr>
            <a:r>
              <a:rPr lang="ru-RU" dirty="0" smtClean="0"/>
              <a:t>Это задание заменило </a:t>
            </a:r>
            <a:r>
              <a:rPr lang="ru-RU" dirty="0"/>
              <a:t> </a:t>
            </a:r>
            <a:r>
              <a:rPr lang="ru-RU" dirty="0" smtClean="0"/>
              <a:t>прежние задания КИМ-2019 № 8 и №11</a:t>
            </a:r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900" t="26134" r="32600" b="24823"/>
          <a:stretch/>
        </p:blipFill>
        <p:spPr bwMode="auto">
          <a:xfrm>
            <a:off x="2482325" y="2132856"/>
            <a:ext cx="6381283" cy="4456720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№3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. Пунктуационный анализ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>
              <a:buNone/>
            </a:pPr>
            <a:r>
              <a:rPr lang="ru-RU" dirty="0"/>
              <a:t>Это задание заменило </a:t>
            </a:r>
            <a:r>
              <a:rPr lang="ru-RU" dirty="0" smtClean="0"/>
              <a:t>прежние задания </a:t>
            </a:r>
          </a:p>
          <a:p>
            <a:pPr marL="109728" indent="0">
              <a:buNone/>
            </a:pPr>
            <a:r>
              <a:rPr lang="ru-RU" dirty="0" smtClean="0"/>
              <a:t>КИМ-2019 </a:t>
            </a:r>
            <a:r>
              <a:rPr lang="ru-RU" dirty="0"/>
              <a:t>№ </a:t>
            </a:r>
            <a:r>
              <a:rPr lang="ru-RU" dirty="0" smtClean="0"/>
              <a:t>9,10,12-14</a:t>
            </a:r>
            <a:endParaRPr lang="ru-RU" dirty="0"/>
          </a:p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00" t="26785" r="55500" b="47200"/>
          <a:stretch/>
        </p:blipFill>
        <p:spPr bwMode="auto">
          <a:xfrm>
            <a:off x="649646" y="3140968"/>
            <a:ext cx="8170826" cy="3073523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Сравнение КИМ-2021 с КИМ-2019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Задания, которые поменяли нумерацию:</a:t>
            </a:r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Сократили в </a:t>
            </a:r>
            <a:r>
              <a:rPr lang="ru-RU" dirty="0"/>
              <a:t>тестовой части задания </a:t>
            </a:r>
            <a:r>
              <a:rPr lang="ru-RU" dirty="0" smtClean="0"/>
              <a:t>на синтаксис  и </a:t>
            </a:r>
            <a:r>
              <a:rPr lang="ru-RU" dirty="0"/>
              <a:t>пунктуацию</a:t>
            </a:r>
          </a:p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888" y="6444538"/>
            <a:ext cx="8955237" cy="354087"/>
            <a:chOff x="81888" y="6444538"/>
            <a:chExt cx="8955237" cy="354087"/>
          </a:xfrm>
        </p:grpSpPr>
        <p:pic>
          <p:nvPicPr>
            <p:cNvPr id="5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6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8330" y="6589576"/>
              <a:ext cx="1638795" cy="209049"/>
            </a:xfrm>
            <a:prstGeom prst="rect">
              <a:avLst/>
            </a:prstGeom>
            <a:noFill/>
          </p:spPr>
        </p:pic>
      </p:grp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48505808"/>
              </p:ext>
            </p:extLst>
          </p:nvPr>
        </p:nvGraphicFramePr>
        <p:xfrm>
          <a:off x="467544" y="2564904"/>
          <a:ext cx="8229600" cy="22860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2021 и 2020 гг.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2019 г.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6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6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236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Другая 12">
      <a:dk1>
        <a:sysClr val="windowText" lastClr="000000"/>
      </a:dk1>
      <a:lt1>
        <a:sysClr val="window" lastClr="FFFFFF"/>
      </a:lt1>
      <a:dk2>
        <a:srgbClr val="FFDEA4"/>
      </a:dk2>
      <a:lt2>
        <a:srgbClr val="DFE6D0"/>
      </a:lt2>
      <a:accent1>
        <a:srgbClr val="759AA5"/>
      </a:accent1>
      <a:accent2>
        <a:srgbClr val="740000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307</TotalTime>
  <Words>385</Words>
  <Application>Microsoft Office PowerPoint</Application>
  <PresentationFormat>Экран (4:3)</PresentationFormat>
  <Paragraphs>143</Paragraphs>
  <Slides>15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Городская</vt:lpstr>
      <vt:lpstr>ОГЭ-2021  по русскому языку</vt:lpstr>
      <vt:lpstr>Изменения в КИМ ОГЭ-2021</vt:lpstr>
      <vt:lpstr>На что обратить внимание</vt:lpstr>
      <vt:lpstr>Время выполнения работы </vt:lpstr>
      <vt:lpstr>Дополнительное оборудование</vt:lpstr>
      <vt:lpstr>Первичный балл</vt:lpstr>
      <vt:lpstr>Содержательные разделы</vt:lpstr>
      <vt:lpstr>Содержательные разделы</vt:lpstr>
      <vt:lpstr>Задания</vt:lpstr>
      <vt:lpstr>Модель проведения сжатого изложения</vt:lpstr>
      <vt:lpstr>Модель проведения сжатого изложения</vt:lpstr>
      <vt:lpstr>Изложение</vt:lpstr>
      <vt:lpstr>Задание №2. Синтаксический анализ</vt:lpstr>
      <vt:lpstr>Задание №3. Пунктуационный анализ</vt:lpstr>
      <vt:lpstr>Сравнение КИМ-2021 с КИМ-2019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ОГЭ-2021  по русскому языку</dc:title>
  <dc:creator>Sony</dc:creator>
  <cp:lastModifiedBy>Кужель</cp:lastModifiedBy>
  <cp:revision>35</cp:revision>
  <dcterms:created xsi:type="dcterms:W3CDTF">2020-08-31T10:23:09Z</dcterms:created>
  <dcterms:modified xsi:type="dcterms:W3CDTF">2020-09-01T10:31:40Z</dcterms:modified>
</cp:coreProperties>
</file>