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81" r:id="rId5"/>
    <p:sldId id="260" r:id="rId6"/>
    <p:sldId id="282" r:id="rId7"/>
    <p:sldId id="285" r:id="rId8"/>
    <p:sldId id="261" r:id="rId9"/>
    <p:sldId id="262" r:id="rId10"/>
    <p:sldId id="264" r:id="rId11"/>
    <p:sldId id="286" r:id="rId12"/>
    <p:sldId id="265" r:id="rId13"/>
    <p:sldId id="287" r:id="rId14"/>
    <p:sldId id="266" r:id="rId15"/>
    <p:sldId id="288" r:id="rId16"/>
    <p:sldId id="289" r:id="rId17"/>
    <p:sldId id="290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3E0AF4-3E87-4F1C-A976-4C660325E3E0}" v="29" dt="2019-09-10T08:37:25.4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9512" autoAdjust="0"/>
    <p:restoredTop sz="94660"/>
  </p:normalViewPr>
  <p:slideViewPr>
    <p:cSldViewPr>
      <p:cViewPr>
        <p:scale>
          <a:sx n="130" d="100"/>
          <a:sy n="130" d="100"/>
        </p:scale>
        <p:origin x="-990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ость" userId="f4c4b69874d8686d" providerId="Windows Live" clId="Web-{BF3E0AF4-3E87-4F1C-A976-4C660325E3E0}"/>
    <pc:docChg chg="modSld">
      <pc:chgData name="Гость" userId="f4c4b69874d8686d" providerId="Windows Live" clId="Web-{BF3E0AF4-3E87-4F1C-A976-4C660325E3E0}" dt="2019-09-10T08:37:25.195" v="20" actId="20577"/>
      <pc:docMkLst>
        <pc:docMk/>
      </pc:docMkLst>
      <pc:sldChg chg="modSp">
        <pc:chgData name="Гость" userId="f4c4b69874d8686d" providerId="Windows Live" clId="Web-{BF3E0AF4-3E87-4F1C-A976-4C660325E3E0}" dt="2019-09-10T08:36:49.647" v="0" actId="20577"/>
        <pc:sldMkLst>
          <pc:docMk/>
          <pc:sldMk cId="0" sldId="257"/>
        </pc:sldMkLst>
        <pc:spChg chg="mod">
          <ac:chgData name="Гость" userId="f4c4b69874d8686d" providerId="Windows Live" clId="Web-{BF3E0AF4-3E87-4F1C-A976-4C660325E3E0}" dt="2019-09-10T08:36:49.647" v="0" actId="20577"/>
          <ac:spMkLst>
            <pc:docMk/>
            <pc:sldMk cId="0" sldId="257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6:51.272" v="2" actId="20577"/>
        <pc:sldMkLst>
          <pc:docMk/>
          <pc:sldMk cId="0" sldId="258"/>
        </pc:sldMkLst>
        <pc:spChg chg="mod">
          <ac:chgData name="Гость" userId="f4c4b69874d8686d" providerId="Windows Live" clId="Web-{BF3E0AF4-3E87-4F1C-A976-4C660325E3E0}" dt="2019-09-10T08:36:51.272" v="2" actId="20577"/>
          <ac:spMkLst>
            <pc:docMk/>
            <pc:sldMk cId="0" sldId="258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6:58.335" v="8" actId="20577"/>
        <pc:sldMkLst>
          <pc:docMk/>
          <pc:sldMk cId="0" sldId="259"/>
        </pc:sldMkLst>
        <pc:spChg chg="mod">
          <ac:chgData name="Гость" userId="f4c4b69874d8686d" providerId="Windows Live" clId="Web-{BF3E0AF4-3E87-4F1C-A976-4C660325E3E0}" dt="2019-09-10T08:36:58.335" v="8" actId="20577"/>
          <ac:spMkLst>
            <pc:docMk/>
            <pc:sldMk cId="0" sldId="259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6:53.538" v="5" actId="20577"/>
        <pc:sldMkLst>
          <pc:docMk/>
          <pc:sldMk cId="0" sldId="260"/>
        </pc:sldMkLst>
        <pc:spChg chg="mod">
          <ac:chgData name="Гость" userId="f4c4b69874d8686d" providerId="Windows Live" clId="Web-{BF3E0AF4-3E87-4F1C-A976-4C660325E3E0}" dt="2019-09-10T08:36:53.538" v="5" actId="20577"/>
          <ac:spMkLst>
            <pc:docMk/>
            <pc:sldMk cId="0" sldId="260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7:01.194" v="9" actId="20577"/>
        <pc:sldMkLst>
          <pc:docMk/>
          <pc:sldMk cId="0" sldId="261"/>
        </pc:sldMkLst>
        <pc:spChg chg="mod">
          <ac:chgData name="Гость" userId="f4c4b69874d8686d" providerId="Windows Live" clId="Web-{BF3E0AF4-3E87-4F1C-A976-4C660325E3E0}" dt="2019-09-10T08:37:01.194" v="9" actId="20577"/>
          <ac:spMkLst>
            <pc:docMk/>
            <pc:sldMk cId="0" sldId="261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7:05.632" v="12" actId="20577"/>
        <pc:sldMkLst>
          <pc:docMk/>
          <pc:sldMk cId="0" sldId="262"/>
        </pc:sldMkLst>
        <pc:spChg chg="mod">
          <ac:chgData name="Гость" userId="f4c4b69874d8686d" providerId="Windows Live" clId="Web-{BF3E0AF4-3E87-4F1C-A976-4C660325E3E0}" dt="2019-09-10T08:37:05.632" v="12" actId="20577"/>
          <ac:spMkLst>
            <pc:docMk/>
            <pc:sldMk cId="0" sldId="262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7:14.882" v="15" actId="20577"/>
        <pc:sldMkLst>
          <pc:docMk/>
          <pc:sldMk cId="0" sldId="265"/>
        </pc:sldMkLst>
        <pc:spChg chg="mod">
          <ac:chgData name="Гость" userId="f4c4b69874d8686d" providerId="Windows Live" clId="Web-{BF3E0AF4-3E87-4F1C-A976-4C660325E3E0}" dt="2019-09-10T08:37:14.882" v="15" actId="20577"/>
          <ac:spMkLst>
            <pc:docMk/>
            <pc:sldMk cId="0" sldId="265"/>
            <ac:spMk id="2" creationId="{00000000-0000-0000-0000-000000000000}"/>
          </ac:spMkLst>
        </pc:spChg>
      </pc:sldChg>
      <pc:sldChg chg="modSp">
        <pc:chgData name="Гость" userId="f4c4b69874d8686d" providerId="Windows Live" clId="Web-{BF3E0AF4-3E87-4F1C-A976-4C660325E3E0}" dt="2019-09-10T08:37:20.304" v="18" actId="20577"/>
        <pc:sldMkLst>
          <pc:docMk/>
          <pc:sldMk cId="0" sldId="266"/>
        </pc:sldMkLst>
        <pc:spChg chg="mod">
          <ac:chgData name="Гость" userId="f4c4b69874d8686d" providerId="Windows Live" clId="Web-{BF3E0AF4-3E87-4F1C-A976-4C660325E3E0}" dt="2019-09-10T08:37:20.304" v="18" actId="20577"/>
          <ac:spMkLst>
            <pc:docMk/>
            <pc:sldMk cId="0" sldId="266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DD9BA-93E0-4F23-89D4-92AD85074D79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7D41-AA2B-405C-8A91-1890F802FA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625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7D41-AA2B-405C-8A91-1890F802FA7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680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7D41-AA2B-405C-8A91-1890F802FA7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714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7D41-AA2B-405C-8A91-1890F802FA77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1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7D41-AA2B-405C-8A91-1890F802FA77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1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7D41-AA2B-405C-8A91-1890F802FA77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1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7D41-AA2B-405C-8A91-1890F802FA77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1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7D41-AA2B-405C-8A91-1890F802FA77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1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7D41-AA2B-405C-8A91-1890F802FA77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1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7D41-AA2B-405C-8A91-1890F802FA77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1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7D41-AA2B-405C-8A91-1890F802FA77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1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7D41-AA2B-405C-8A91-1890F802FA77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1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7D41-AA2B-405C-8A91-1890F802FA77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1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92774A5-32DA-460A-88AE-105847A5867F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92774A5-32DA-460A-88AE-105847A5867F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92774A5-32DA-460A-88AE-105847A5867F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774A5-32DA-460A-88AE-105847A5867F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92774A5-32DA-460A-88AE-105847A5867F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9D9A89F-F1D8-47DA-932C-F28230423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836712"/>
            <a:ext cx="8820472" cy="2099096"/>
          </a:xfrm>
        </p:spPr>
        <p:txBody>
          <a:bodyPr>
            <a:noAutofit/>
          </a:bodyPr>
          <a:lstStyle/>
          <a:p>
            <a:r>
              <a:rPr lang="ru-RU" dirty="0">
                <a:latin typeface="Proxima Nova Th" pitchFamily="50" charset="0"/>
              </a:rPr>
              <a:t>КОНЦЕПЦИЯ ПРЕПОДАВАНИЯ </a:t>
            </a:r>
            <a:br>
              <a:rPr lang="ru-RU" dirty="0">
                <a:latin typeface="Proxima Nova Th" pitchFamily="50" charset="0"/>
              </a:rPr>
            </a:br>
            <a:r>
              <a:rPr lang="ru-RU" dirty="0">
                <a:latin typeface="Proxima Nova Th" pitchFamily="50" charset="0"/>
              </a:rPr>
              <a:t>УЧЕБНОГО ПРЕДМЕТА </a:t>
            </a:r>
            <a:r>
              <a:rPr lang="ru-RU" dirty="0" smtClean="0">
                <a:latin typeface="Proxima Nova Th" pitchFamily="50" charset="0"/>
              </a:rPr>
              <a:t>«ХИМИЯ»</a:t>
            </a:r>
            <a:endParaRPr lang="ru-RU" dirty="0">
              <a:latin typeface="Proxima Nova Th" pitchFamily="50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221088"/>
            <a:ext cx="7067128" cy="681190"/>
          </a:xfrm>
        </p:spPr>
        <p:txBody>
          <a:bodyPr>
            <a:normAutofit/>
          </a:bodyPr>
          <a:lstStyle/>
          <a:p>
            <a:r>
              <a:rPr lang="ru-RU" sz="3000" b="1" dirty="0">
                <a:solidFill>
                  <a:schemeClr val="bg2">
                    <a:lumMod val="25000"/>
                  </a:schemeClr>
                </a:solidFill>
                <a:latin typeface="Proxima Nova Rg" pitchFamily="50" charset="0"/>
              </a:rPr>
              <a:t>Цели, задачи, проблемы, изменения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ЦЕЛИ КОНЦЕПЦИИ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384376"/>
          </a:xfrm>
        </p:spPr>
        <p:txBody>
          <a:bodyPr>
            <a:normAutofit lnSpcReduction="10000"/>
          </a:bodyPr>
          <a:lstStyle/>
          <a:p>
            <a:pPr marL="365125" indent="-273050"/>
            <a:r>
              <a:rPr lang="ru-RU" sz="2600" dirty="0" smtClean="0">
                <a:latin typeface="Proxima Nova Rg" pitchFamily="50" charset="0"/>
              </a:rPr>
              <a:t>повысить качество изучения и преподавания учебного предмета «Химия»;</a:t>
            </a:r>
          </a:p>
          <a:p>
            <a:pPr marL="365125" indent="-273050"/>
            <a:r>
              <a:rPr lang="ru-RU" sz="2600" dirty="0" smtClean="0">
                <a:latin typeface="Proxima Nova Rg" pitchFamily="50" charset="0"/>
              </a:rPr>
              <a:t>совершенствовать структуру и содержание предмета с учетом:</a:t>
            </a:r>
          </a:p>
          <a:p>
            <a:pPr marL="727583" lvl="1" indent="-342900">
              <a:buFontTx/>
              <a:buChar char="-"/>
            </a:pPr>
            <a:r>
              <a:rPr lang="ru-RU" sz="2400" dirty="0">
                <a:solidFill>
                  <a:schemeClr val="tx1"/>
                </a:solidFill>
                <a:latin typeface="Proxima Nova Rg" pitchFamily="50" charset="0"/>
              </a:rPr>
              <a:t>Стратегии научно-технологического развития;</a:t>
            </a:r>
          </a:p>
          <a:p>
            <a:pPr marL="727583" lvl="1" indent="-342900">
              <a:buFontTx/>
              <a:buChar char="-"/>
            </a:pPr>
            <a:r>
              <a:rPr lang="ru-RU" sz="2400" dirty="0">
                <a:solidFill>
                  <a:schemeClr val="tx1"/>
                </a:solidFill>
                <a:latin typeface="Proxima Nova Rg" pitchFamily="50" charset="0"/>
              </a:rPr>
              <a:t>Национальной стратегии развития искусственного интеллекта до 2030 года;</a:t>
            </a:r>
          </a:p>
          <a:p>
            <a:pPr marL="727583" lvl="1" indent="-342900"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Proxima Nova Rg" pitchFamily="50" charset="0"/>
              </a:rPr>
              <a:t>Указа </a:t>
            </a:r>
            <a:r>
              <a:rPr lang="ru-RU" sz="2400" dirty="0">
                <a:solidFill>
                  <a:schemeClr val="tx1"/>
                </a:solidFill>
                <a:latin typeface="Proxima Nova Rg" pitchFamily="50" charset="0"/>
              </a:rPr>
              <a:t>Президента «О национальных целях и стратегических задачах развития до 2024 года».</a:t>
            </a:r>
          </a:p>
          <a:p>
            <a:pPr marL="365125" indent="-273050"/>
            <a:endParaRPr lang="ru-RU" sz="2600" dirty="0" smtClean="0">
              <a:latin typeface="Proxima Nova Rg" pitchFamily="50" charset="0"/>
            </a:endParaRPr>
          </a:p>
          <a:p>
            <a:pPr marL="365125" indent="-6350">
              <a:buNone/>
            </a:pPr>
            <a:endParaRPr lang="ru-RU" sz="2600" dirty="0">
              <a:latin typeface="Proxima Nova Rg" pitchFamily="50" charset="0"/>
            </a:endParaRPr>
          </a:p>
          <a:p>
            <a:endParaRPr lang="ru-RU" sz="2600" dirty="0">
              <a:latin typeface="Proxima Nova Rg" pitchFamily="50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701824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ЗАДАЧИ КОНЦЕПЦИИ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657704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120000"/>
              </a:lnSpc>
            </a:pPr>
            <a:r>
              <a:rPr lang="ru-RU" sz="10400" dirty="0">
                <a:latin typeface="Proxima Nova Rg" pitchFamily="50" charset="0"/>
              </a:rPr>
              <a:t>обновить требования к предметным результатам во ФГОС </a:t>
            </a:r>
            <a:r>
              <a:rPr lang="ru-RU" sz="10400" dirty="0" smtClean="0">
                <a:latin typeface="Proxima Nova Rg" pitchFamily="50" charset="0"/>
              </a:rPr>
              <a:t>ООО </a:t>
            </a:r>
            <a:r>
              <a:rPr lang="ru-RU" sz="10400" dirty="0">
                <a:latin typeface="Proxima Nova Rg" pitchFamily="50" charset="0"/>
              </a:rPr>
              <a:t>и ФГОС </a:t>
            </a:r>
            <a:r>
              <a:rPr lang="ru-RU" sz="10400" dirty="0" smtClean="0">
                <a:latin typeface="Proxima Nova Rg" pitchFamily="50" charset="0"/>
              </a:rPr>
              <a:t>СОО</a:t>
            </a:r>
            <a:r>
              <a:rPr lang="ru-RU" sz="10400" dirty="0">
                <a:latin typeface="Proxima Nova Rg" pitchFamily="50" charset="0"/>
              </a:rPr>
              <a:t>;</a:t>
            </a:r>
          </a:p>
          <a:p>
            <a:pPr lvl="0">
              <a:lnSpc>
                <a:spcPct val="120000"/>
              </a:lnSpc>
            </a:pPr>
            <a:r>
              <a:rPr lang="ru-RU" sz="10400" dirty="0">
                <a:latin typeface="Proxima Nova Rg" pitchFamily="50" charset="0"/>
              </a:rPr>
              <a:t>обеспечить преемственность </a:t>
            </a:r>
            <a:r>
              <a:rPr lang="ru-RU" sz="10400" dirty="0" smtClean="0">
                <a:latin typeface="Proxima Nova Rg" pitchFamily="50" charset="0"/>
              </a:rPr>
              <a:t>программ уровней </a:t>
            </a:r>
            <a:r>
              <a:rPr lang="ru-RU" sz="10400" dirty="0">
                <a:latin typeface="Proxima Nova Rg" pitchFamily="50" charset="0"/>
              </a:rPr>
              <a:t>образования;</a:t>
            </a:r>
          </a:p>
          <a:p>
            <a:pPr lvl="0">
              <a:lnSpc>
                <a:spcPct val="120000"/>
              </a:lnSpc>
            </a:pPr>
            <a:r>
              <a:rPr lang="ru-RU" sz="10400" dirty="0">
                <a:latin typeface="Proxima Nova Rg" pitchFamily="50" charset="0"/>
              </a:rPr>
              <a:t>модернизировать УМК, методы, технологии и методики обучения;</a:t>
            </a:r>
          </a:p>
          <a:p>
            <a:pPr lvl="0">
              <a:lnSpc>
                <a:spcPct val="120000"/>
              </a:lnSpc>
            </a:pPr>
            <a:r>
              <a:rPr lang="ru-RU" sz="10400" dirty="0">
                <a:latin typeface="Proxima Nova Rg" pitchFamily="50" charset="0"/>
              </a:rPr>
              <a:t>усилить взаимосвязь учебного предмета «Химия» с другими </a:t>
            </a:r>
            <a:r>
              <a:rPr lang="ru-RU" sz="10400" dirty="0" smtClean="0">
                <a:latin typeface="Proxima Nova Rg" pitchFamily="50" charset="0"/>
              </a:rPr>
              <a:t>предметами</a:t>
            </a:r>
            <a:r>
              <a:rPr lang="ru-RU" sz="10400" dirty="0">
                <a:latin typeface="Proxima Nova Rg" pitchFamily="50" charset="0"/>
              </a:rPr>
              <a:t>;</a:t>
            </a:r>
          </a:p>
          <a:p>
            <a:pPr lvl="0">
              <a:lnSpc>
                <a:spcPct val="120000"/>
              </a:lnSpc>
            </a:pPr>
            <a:r>
              <a:rPr lang="ru-RU" sz="10400" dirty="0" smtClean="0">
                <a:latin typeface="Proxima Nova Rg" pitchFamily="50" charset="0"/>
              </a:rPr>
              <a:t>использовать больше электронных </a:t>
            </a:r>
            <a:r>
              <a:rPr lang="ru-RU" sz="10400" dirty="0">
                <a:latin typeface="Proxima Nova Rg" pitchFamily="50" charset="0"/>
              </a:rPr>
              <a:t>и информационных ресурсов;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701824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ЗАДАЧИ КОНЦЕПЦИИ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657704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120000"/>
              </a:lnSpc>
            </a:pPr>
            <a:r>
              <a:rPr lang="ru-RU" sz="10400" dirty="0">
                <a:latin typeface="Proxima Nova Rg" pitchFamily="50" charset="0"/>
              </a:rPr>
              <a:t>совершенствовать систему диагностики и контроля учебных достижений школьников; </a:t>
            </a:r>
          </a:p>
          <a:p>
            <a:pPr lvl="0">
              <a:lnSpc>
                <a:spcPct val="120000"/>
              </a:lnSpc>
            </a:pPr>
            <a:r>
              <a:rPr lang="ru-RU" sz="10400" dirty="0">
                <a:latin typeface="Proxima Nova Rg" pitchFamily="50" charset="0"/>
              </a:rPr>
              <a:t>обновить КИМ </a:t>
            </a:r>
            <a:r>
              <a:rPr lang="ru-RU" sz="10400" dirty="0" smtClean="0">
                <a:latin typeface="Proxima Nova Rg" pitchFamily="50" charset="0"/>
              </a:rPr>
              <a:t>ГИА </a:t>
            </a:r>
            <a:r>
              <a:rPr lang="ru-RU" sz="10400" dirty="0">
                <a:latin typeface="Proxima Nova Rg" pitchFamily="50" charset="0"/>
              </a:rPr>
              <a:t>по химии;</a:t>
            </a:r>
          </a:p>
          <a:p>
            <a:pPr lvl="0">
              <a:lnSpc>
                <a:spcPct val="120000"/>
              </a:lnSpc>
            </a:pPr>
            <a:r>
              <a:rPr lang="ru-RU" sz="10400" dirty="0">
                <a:latin typeface="Proxima Nova Rg" pitchFamily="50" charset="0"/>
              </a:rPr>
              <a:t>создать </a:t>
            </a:r>
            <a:r>
              <a:rPr lang="ru-RU" sz="10400" dirty="0" smtClean="0">
                <a:latin typeface="Proxima Nova Rg" pitchFamily="50" charset="0"/>
              </a:rPr>
              <a:t>условия, чтобы формировать у </a:t>
            </a:r>
            <a:r>
              <a:rPr lang="ru-RU" sz="10400" dirty="0">
                <a:latin typeface="Proxima Nova Rg" pitchFamily="50" charset="0"/>
              </a:rPr>
              <a:t>учеников </a:t>
            </a:r>
            <a:r>
              <a:rPr lang="ru-RU" sz="10400" dirty="0" smtClean="0">
                <a:latin typeface="Proxima Nova Rg" pitchFamily="50" charset="0"/>
              </a:rPr>
              <a:t>систему </a:t>
            </a:r>
            <a:r>
              <a:rPr lang="ru-RU" sz="10400" dirty="0">
                <a:latin typeface="Proxima Nova Rg" pitchFamily="50" charset="0"/>
              </a:rPr>
              <a:t>химических знаний;</a:t>
            </a:r>
          </a:p>
          <a:p>
            <a:pPr lvl="0">
              <a:lnSpc>
                <a:spcPct val="120000"/>
              </a:lnSpc>
            </a:pPr>
            <a:r>
              <a:rPr lang="ru-RU" sz="10400" dirty="0">
                <a:latin typeface="Proxima Nova Rg" pitchFamily="50" charset="0"/>
              </a:rPr>
              <a:t>совершенствовать систему подготовки учителей химии и повышения их квалификации;</a:t>
            </a:r>
          </a:p>
          <a:p>
            <a:pPr lvl="0">
              <a:lnSpc>
                <a:spcPct val="120000"/>
              </a:lnSpc>
            </a:pPr>
            <a:r>
              <a:rPr lang="ru-RU" sz="10400" dirty="0">
                <a:latin typeface="Proxima Nova Rg" pitchFamily="50" charset="0"/>
              </a:rPr>
              <a:t>разработать систему оценки работы учителей химии</a:t>
            </a:r>
            <a:r>
              <a:rPr lang="ru-RU" sz="10400" dirty="0" smtClean="0">
                <a:latin typeface="Proxima Nova Rg" pitchFamily="50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2011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ПРОБЛЕМЫ ПРЕПОДАВАНИЯ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2448272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Proxima Nova Rg" pitchFamily="50" charset="0"/>
              </a:rPr>
              <a:t>проблемы мотивационного характера;</a:t>
            </a:r>
          </a:p>
          <a:p>
            <a:r>
              <a:rPr lang="ru-RU" sz="2600" dirty="0">
                <a:latin typeface="Proxima Nova Rg" pitchFamily="50" charset="0"/>
              </a:rPr>
              <a:t>проблемы содержательного характера;</a:t>
            </a:r>
          </a:p>
          <a:p>
            <a:r>
              <a:rPr lang="ru-RU" sz="2600" dirty="0">
                <a:latin typeface="Proxima Nova Rg" pitchFamily="50" charset="0"/>
              </a:rPr>
              <a:t>проблемы методического характера</a:t>
            </a:r>
            <a:r>
              <a:rPr lang="ru-RU" sz="2600" dirty="0" smtClean="0">
                <a:latin typeface="Proxima Nova Rg" pitchFamily="50" charset="0"/>
              </a:rPr>
              <a:t>;</a:t>
            </a:r>
          </a:p>
          <a:p>
            <a:r>
              <a:rPr lang="ru-RU" sz="2600" dirty="0" smtClean="0">
                <a:latin typeface="Proxima Nova Rg" pitchFamily="50" charset="0"/>
              </a:rPr>
              <a:t>проблемы материально-технического характера;</a:t>
            </a:r>
            <a:endParaRPr lang="ru-RU" sz="2600" dirty="0">
              <a:latin typeface="Proxima Nova Rg" pitchFamily="50" charset="0"/>
            </a:endParaRPr>
          </a:p>
          <a:p>
            <a:r>
              <a:rPr lang="ru-RU" sz="2600" dirty="0">
                <a:latin typeface="Proxima Nova Rg" pitchFamily="50" charset="0"/>
              </a:rPr>
              <a:t>кадровые проблемы.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43000"/>
            <a:ext cx="8640960" cy="1066800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ПРИЧИНЫ СНИЖЕНИЯ МОТИВАЦИИ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204864"/>
            <a:ext cx="8507288" cy="4153648"/>
          </a:xfrm>
        </p:spPr>
        <p:txBody>
          <a:bodyPr>
            <a:normAutofit lnSpcReduction="10000"/>
          </a:bodyPr>
          <a:lstStyle/>
          <a:p>
            <a:r>
              <a:rPr lang="ru-RU" sz="2600" dirty="0">
                <a:latin typeface="Proxima Nova Rg" pitchFamily="50" charset="0"/>
              </a:rPr>
              <a:t>низкий престиж химических специальностей;</a:t>
            </a:r>
          </a:p>
          <a:p>
            <a:r>
              <a:rPr lang="ru-RU" sz="2600" dirty="0">
                <a:latin typeface="Proxima Nova Rg" pitchFamily="50" charset="0"/>
              </a:rPr>
              <a:t>недостаточный уровень </a:t>
            </a:r>
            <a:r>
              <a:rPr lang="ru-RU" sz="2600" dirty="0" err="1">
                <a:latin typeface="Proxima Nova Rg" pitchFamily="50" charset="0"/>
              </a:rPr>
              <a:t>профориентационной</a:t>
            </a:r>
            <a:r>
              <a:rPr lang="ru-RU" sz="2600" dirty="0">
                <a:latin typeface="Proxima Nova Rg" pitchFamily="50" charset="0"/>
              </a:rPr>
              <a:t> работы;</a:t>
            </a:r>
          </a:p>
          <a:p>
            <a:r>
              <a:rPr lang="ru-RU" sz="2600" dirty="0">
                <a:latin typeface="Proxima Nova Rg" pitchFamily="50" charset="0"/>
              </a:rPr>
              <a:t>школьники затрудняются с выбором профиля или лишены возможности выбора при переходе на уровень обучения СОО;</a:t>
            </a:r>
          </a:p>
          <a:p>
            <a:r>
              <a:rPr lang="ru-RU" sz="2600" dirty="0">
                <a:latin typeface="Proxima Nova Rg" pitchFamily="50" charset="0"/>
              </a:rPr>
              <a:t>прагматический подход школьников к обучению: стремление изучать только те предметы, которые необходимы для поступления в вузы на выбранную специальность;</a:t>
            </a:r>
          </a:p>
        </p:txBody>
      </p:sp>
    </p:spTree>
    <p:extLst>
      <p:ext uri="{BB962C8B-B14F-4D97-AF65-F5344CB8AC3E}">
        <p14:creationId xmlns:p14="http://schemas.microsoft.com/office/powerpoint/2010/main" val="1266831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43000"/>
            <a:ext cx="8640960" cy="1066800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ПРИЧИНЫ СНИЖЕНИЯ МОТИВАЦИИ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204864"/>
            <a:ext cx="8507288" cy="4153648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Proxima Nova Rg" pitchFamily="50" charset="0"/>
              </a:rPr>
              <a:t>на </a:t>
            </a:r>
            <a:r>
              <a:rPr lang="ru-RU" sz="2600" dirty="0" smtClean="0">
                <a:latin typeface="Proxima Nova Rg" pitchFamily="50" charset="0"/>
              </a:rPr>
              <a:t>уроках не проводятся </a:t>
            </a:r>
            <a:r>
              <a:rPr lang="ru-RU" sz="2600" dirty="0" smtClean="0">
                <a:latin typeface="Proxima Nova Rg" pitchFamily="50" charset="0"/>
              </a:rPr>
              <a:t>реальные химические эксперименты, их неоправданно заменяют видеороликами</a:t>
            </a:r>
            <a:r>
              <a:rPr lang="ru-RU" sz="2600" dirty="0">
                <a:latin typeface="Proxima Nova Rg" pitchFamily="50" charset="0"/>
              </a:rPr>
              <a:t>;</a:t>
            </a:r>
          </a:p>
          <a:p>
            <a:r>
              <a:rPr lang="ru-RU" sz="2600" dirty="0" smtClean="0">
                <a:latin typeface="Proxima Nova Rg" pitchFamily="50" charset="0"/>
              </a:rPr>
              <a:t>изучать химию </a:t>
            </a:r>
            <a:r>
              <a:rPr lang="ru-RU" sz="2600" dirty="0">
                <a:latin typeface="Proxima Nova Rg" pitchFamily="50" charset="0"/>
              </a:rPr>
              <a:t>на уровне </a:t>
            </a:r>
            <a:r>
              <a:rPr lang="ru-RU" sz="2600" dirty="0" smtClean="0">
                <a:latin typeface="Proxima Nova Rg" pitchFamily="50" charset="0"/>
              </a:rPr>
              <a:t>СОО не обязательно;</a:t>
            </a:r>
            <a:endParaRPr lang="ru-RU" sz="2600" dirty="0">
              <a:latin typeface="Proxima Nova Rg" pitchFamily="50" charset="0"/>
            </a:endParaRPr>
          </a:p>
          <a:p>
            <a:r>
              <a:rPr lang="ru-RU" sz="2600" dirty="0">
                <a:latin typeface="Proxima Nova Rg" pitchFamily="50" charset="0"/>
              </a:rPr>
              <a:t>не в полной мере используется потенциал экскурсий на химические предприятия, выставки, музеи, институты и лаборатории.</a:t>
            </a:r>
          </a:p>
        </p:txBody>
      </p:sp>
    </p:spTree>
    <p:extLst>
      <p:ext uri="{BB962C8B-B14F-4D97-AF65-F5344CB8AC3E}">
        <p14:creationId xmlns:p14="http://schemas.microsoft.com/office/powerpoint/2010/main" val="3543660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СОДЕРЖАТЕЛЬНЫЕ ПРОБЛЕМЫ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564904"/>
            <a:ext cx="8280920" cy="2808312"/>
          </a:xfrm>
        </p:spPr>
        <p:txBody>
          <a:bodyPr>
            <a:noAutofit/>
          </a:bodyPr>
          <a:lstStyle/>
          <a:p>
            <a:r>
              <a:rPr lang="ru-RU" sz="2600" dirty="0">
                <a:latin typeface="Proxima Nova Rg" pitchFamily="50" charset="0"/>
              </a:rPr>
              <a:t>изучать химию на уровне СОО не обязательно</a:t>
            </a:r>
            <a:r>
              <a:rPr lang="ru-RU" sz="2600" dirty="0" smtClean="0">
                <a:latin typeface="Proxima Nova Rg"/>
              </a:rPr>
              <a:t>;</a:t>
            </a:r>
            <a:endParaRPr lang="ru-RU" sz="2600" dirty="0">
              <a:latin typeface="Proxima Nova Rg"/>
            </a:endParaRPr>
          </a:p>
          <a:p>
            <a:r>
              <a:rPr lang="ru-RU" sz="2600" dirty="0">
                <a:latin typeface="Proxima Nova Rg"/>
              </a:rPr>
              <a:t>требования ФГОС к предметным результатам носят общий характер;</a:t>
            </a:r>
          </a:p>
          <a:p>
            <a:r>
              <a:rPr lang="ru-RU" sz="2600" dirty="0">
                <a:latin typeface="Proxima Nova Rg"/>
              </a:rPr>
              <a:t>во ФГОС отсутствует содержание учебного предмета «Химия</a:t>
            </a:r>
            <a:r>
              <a:rPr lang="ru-RU" sz="2600" dirty="0" smtClean="0">
                <a:latin typeface="Proxima Nova Rg"/>
              </a:rPr>
              <a:t>»;</a:t>
            </a:r>
            <a:endParaRPr lang="ru-RU" sz="2600" dirty="0">
              <a:latin typeface="Proxima Nova Rg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Proxima Nova Th" pitchFamily="50" charset="0"/>
              </a:rPr>
              <a:t>СОДЕРЖАТЕЛЬНЫЕ ПРОБЛЕМЫ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249424"/>
            <a:ext cx="8219256" cy="4325112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Proxima Nova Rg"/>
              </a:rPr>
              <a:t>изучение сложных тем в </a:t>
            </a:r>
            <a:r>
              <a:rPr lang="ru-RU" sz="2600" dirty="0">
                <a:latin typeface="Proxima Nova Rg"/>
              </a:rPr>
              <a:t>8–9-х </a:t>
            </a:r>
            <a:r>
              <a:rPr lang="ru-RU" sz="2600" dirty="0" smtClean="0">
                <a:latin typeface="Proxima Nova Rg"/>
              </a:rPr>
              <a:t>классах</a:t>
            </a:r>
            <a:br>
              <a:rPr lang="ru-RU" sz="2600" dirty="0" smtClean="0">
                <a:latin typeface="Proxima Nova Rg"/>
              </a:rPr>
            </a:br>
            <a:r>
              <a:rPr lang="ru-RU" sz="2600" dirty="0" smtClean="0">
                <a:latin typeface="Proxima Nova Rg"/>
              </a:rPr>
              <a:t>из-за необходимости завершить обучение</a:t>
            </a:r>
            <a:br>
              <a:rPr lang="ru-RU" sz="2600" dirty="0" smtClean="0">
                <a:latin typeface="Proxima Nova Rg"/>
              </a:rPr>
            </a:br>
            <a:r>
              <a:rPr lang="ru-RU" sz="2600" dirty="0" smtClean="0">
                <a:latin typeface="Proxima Nova Rg"/>
              </a:rPr>
              <a:t>на </a:t>
            </a:r>
            <a:r>
              <a:rPr lang="ru-RU" sz="2600" dirty="0">
                <a:latin typeface="Proxima Nova Rg"/>
              </a:rPr>
              <a:t>уровне ООО;</a:t>
            </a:r>
          </a:p>
          <a:p>
            <a:r>
              <a:rPr lang="ru-RU" sz="2600" dirty="0">
                <a:latin typeface="Proxima Nova Rg"/>
              </a:rPr>
              <a:t>низкая информированность </a:t>
            </a:r>
            <a:r>
              <a:rPr lang="ru-RU" sz="2600" dirty="0" smtClean="0">
                <a:latin typeface="Proxima Nova Rg"/>
              </a:rPr>
              <a:t>школьников</a:t>
            </a:r>
            <a:br>
              <a:rPr lang="ru-RU" sz="2600" dirty="0" smtClean="0">
                <a:latin typeface="Proxima Nova Rg"/>
              </a:rPr>
            </a:br>
            <a:r>
              <a:rPr lang="ru-RU" sz="2600" dirty="0" smtClean="0">
                <a:latin typeface="Proxima Nova Rg"/>
              </a:rPr>
              <a:t>о </a:t>
            </a:r>
            <a:r>
              <a:rPr lang="ru-RU" sz="2600" dirty="0">
                <a:latin typeface="Proxima Nova Rg"/>
              </a:rPr>
              <a:t>содержании образовательных программ высшего образования, трудности </a:t>
            </a:r>
            <a:r>
              <a:rPr lang="ru-RU" sz="2600" dirty="0" smtClean="0">
                <a:latin typeface="Proxima Nova Rg"/>
              </a:rPr>
              <a:t>изучения</a:t>
            </a:r>
            <a:br>
              <a:rPr lang="ru-RU" sz="2600" dirty="0" smtClean="0">
                <a:latin typeface="Proxima Nova Rg"/>
              </a:rPr>
            </a:br>
            <a:r>
              <a:rPr lang="ru-RU" sz="2600" dirty="0" smtClean="0">
                <a:latin typeface="Proxima Nova Rg"/>
              </a:rPr>
              <a:t> </a:t>
            </a:r>
            <a:r>
              <a:rPr lang="ru-RU" sz="2600" dirty="0">
                <a:latin typeface="Proxima Nova Rg"/>
              </a:rPr>
              <a:t>химии в вузах; </a:t>
            </a:r>
          </a:p>
          <a:p>
            <a:r>
              <a:rPr lang="ru-RU" sz="2600" dirty="0">
                <a:latin typeface="Proxima Nova Rg"/>
              </a:rPr>
              <a:t>поверхностное освоение интегрированного предмета «Естествознание».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МЕТОДИЧЕСКИЕ ПРОБЛЕМЫ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441680"/>
          </a:xfrm>
        </p:spPr>
        <p:txBody>
          <a:bodyPr>
            <a:normAutofit/>
          </a:bodyPr>
          <a:lstStyle/>
          <a:p>
            <a:pPr lvl="0"/>
            <a:r>
              <a:rPr lang="ru-RU" sz="2600" dirty="0">
                <a:latin typeface="Proxima Nova Rg" pitchFamily="50" charset="0"/>
              </a:rPr>
              <a:t>не обобщены и не систематизированы эффективные методы, методики и технологии обучения с учетом возраста </a:t>
            </a:r>
            <a:r>
              <a:rPr lang="ru-RU" sz="2600" dirty="0" smtClean="0">
                <a:latin typeface="Proxima Nova Rg" pitchFamily="50" charset="0"/>
              </a:rPr>
              <a:t>школьников</a:t>
            </a:r>
            <a:br>
              <a:rPr lang="ru-RU" sz="2600" dirty="0" smtClean="0">
                <a:latin typeface="Proxima Nova Rg" pitchFamily="50" charset="0"/>
              </a:rPr>
            </a:br>
            <a:r>
              <a:rPr lang="ru-RU" sz="2600" dirty="0" smtClean="0">
                <a:latin typeface="Proxima Nova Rg" pitchFamily="50" charset="0"/>
              </a:rPr>
              <a:t>и </a:t>
            </a:r>
            <a:r>
              <a:rPr lang="ru-RU" sz="2600" dirty="0">
                <a:latin typeface="Proxima Nova Rg" pitchFamily="50" charset="0"/>
              </a:rPr>
              <a:t>содержания обучения;</a:t>
            </a:r>
          </a:p>
          <a:p>
            <a:pPr lvl="0"/>
            <a:r>
              <a:rPr lang="ru-RU" sz="2600" dirty="0" smtClean="0">
                <a:latin typeface="Proxima Nova Rg" pitchFamily="50" charset="0"/>
              </a:rPr>
              <a:t>отсутствуют ли сформулированы неконкретно методические </a:t>
            </a:r>
            <a:r>
              <a:rPr lang="ru-RU" sz="2600" dirty="0">
                <a:latin typeface="Proxima Nova Rg" pitchFamily="50" charset="0"/>
              </a:rPr>
              <a:t>рекомендации </a:t>
            </a:r>
            <a:r>
              <a:rPr lang="ru-RU" sz="2600" dirty="0" smtClean="0">
                <a:latin typeface="Proxima Nova Rg" pitchFamily="50" charset="0"/>
              </a:rPr>
              <a:t>по реализации </a:t>
            </a:r>
            <a:r>
              <a:rPr lang="ru-RU" sz="2600" dirty="0">
                <a:latin typeface="Proxima Nova Rg" pitchFamily="50" charset="0"/>
              </a:rPr>
              <a:t>проектной деятельности;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не определены требования к методическим пособиям для учителей;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МЕТОДИЧЕСКИЕ ПРОБЛЕМЫ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441680"/>
          </a:xfrm>
        </p:spPr>
        <p:txBody>
          <a:bodyPr>
            <a:normAutofit/>
          </a:bodyPr>
          <a:lstStyle/>
          <a:p>
            <a:pPr lvl="0"/>
            <a:r>
              <a:rPr lang="ru-RU" sz="2600" dirty="0">
                <a:latin typeface="Proxima Nova Rg" pitchFamily="50" charset="0"/>
              </a:rPr>
              <a:t>нет рекомендаций по проведению демонстрационного эксперимента, опытов и практических работ с указанием требований к оборудованию, реактивам и т. д.;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не отражены возможности использования цифровых лабораторий в проведении эксперимента, </a:t>
            </a:r>
            <a:r>
              <a:rPr lang="ru-RU" sz="2600" dirty="0" smtClean="0">
                <a:latin typeface="Proxima Nova Rg" pitchFamily="50" charset="0"/>
              </a:rPr>
              <a:t>проектной </a:t>
            </a:r>
            <a:r>
              <a:rPr lang="ru-RU" sz="2600" dirty="0">
                <a:latin typeface="Proxima Nova Rg" pitchFamily="50" charset="0"/>
              </a:rPr>
              <a:t>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538871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9178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Proxima Nova Rg" pitchFamily="50" charset="0"/>
              </a:rPr>
              <a:t>МАТЕРИАЛЬНО-ТЕХНИЧЕСКИЕ ПРОБЛЕМЫ</a:t>
            </a:r>
            <a:endParaRPr lang="ru-RU" sz="3600" b="1" dirty="0">
              <a:latin typeface="Proxima Nova Rg" pitchFamily="50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88840"/>
            <a:ext cx="8496944" cy="4585696"/>
          </a:xfrm>
        </p:spPr>
        <p:txBody>
          <a:bodyPr>
            <a:noAutofit/>
          </a:bodyPr>
          <a:lstStyle/>
          <a:p>
            <a:pPr lvl="0"/>
            <a:r>
              <a:rPr lang="ru-RU" sz="2200" dirty="0">
                <a:latin typeface="Proxima Nova Rg" pitchFamily="50" charset="0"/>
              </a:rPr>
              <a:t>нет перечня реактивов, неполный перечень минимально необходимого оборудования для уроков химии в приказе </a:t>
            </a:r>
            <a:r>
              <a:rPr lang="ru-RU" sz="2200" dirty="0" err="1">
                <a:latin typeface="Proxima Nova Rg" pitchFamily="50" charset="0"/>
              </a:rPr>
              <a:t>Минобрнауки</a:t>
            </a:r>
            <a:r>
              <a:rPr lang="ru-RU" sz="2200" dirty="0">
                <a:latin typeface="Proxima Nova Rg" pitchFamily="50" charset="0"/>
              </a:rPr>
              <a:t> от 30.03.2016 № 336 «Об утверждении перечня средств обучения и воспитания &lt;…&gt;»;</a:t>
            </a:r>
          </a:p>
          <a:p>
            <a:pPr lvl="0"/>
            <a:r>
              <a:rPr lang="ru-RU" sz="2200" dirty="0">
                <a:latin typeface="Proxima Nova Rg" pitchFamily="50" charset="0"/>
              </a:rPr>
              <a:t>низкое качество электронных наглядных средств обучения;</a:t>
            </a:r>
          </a:p>
          <a:p>
            <a:pPr lvl="0"/>
            <a:r>
              <a:rPr lang="ru-RU" sz="2200" dirty="0">
                <a:latin typeface="Proxima Nova Rg" pitchFamily="50" charset="0"/>
              </a:rPr>
              <a:t>мало материалов, </a:t>
            </a:r>
            <a:r>
              <a:rPr lang="ru-RU" sz="2200" dirty="0" smtClean="0">
                <a:latin typeface="Proxima Nova Rg" pitchFamily="50" charset="0"/>
              </a:rPr>
              <a:t>которые рассказывают </a:t>
            </a:r>
            <a:r>
              <a:rPr lang="ru-RU" sz="2200" dirty="0">
                <a:latin typeface="Proxima Nova Rg" pitchFamily="50" charset="0"/>
              </a:rPr>
              <a:t>о современных химических производствах, лабораториях и т. п.;</a:t>
            </a:r>
          </a:p>
          <a:p>
            <a:pPr lvl="0"/>
            <a:r>
              <a:rPr lang="ru-RU" sz="2200" dirty="0">
                <a:latin typeface="Proxima Nova Rg" pitchFamily="50" charset="0"/>
              </a:rPr>
              <a:t>нет методики использования электронных наглядных средств на уроках;</a:t>
            </a:r>
          </a:p>
          <a:p>
            <a:pPr lvl="0"/>
            <a:r>
              <a:rPr lang="ru-RU" sz="2200" dirty="0">
                <a:latin typeface="Proxima Nova Rg" pitchFamily="50" charset="0"/>
              </a:rPr>
              <a:t>наглядные пособия в кабинетах химии не отвечают современному состоянию химической науки и содержанию предмета</a:t>
            </a:r>
            <a:r>
              <a:rPr lang="ru-RU" sz="2200" dirty="0" smtClean="0">
                <a:latin typeface="Proxima Nova Rg" pitchFamily="50" charset="0"/>
              </a:rPr>
              <a:t>.</a:t>
            </a:r>
          </a:p>
          <a:p>
            <a:endParaRPr lang="ru-RU" sz="2200" dirty="0">
              <a:latin typeface="Proxima Nova Rg" pitchFamily="50" charset="0"/>
            </a:endParaRPr>
          </a:p>
          <a:p>
            <a:pPr lvl="0"/>
            <a:endParaRPr lang="ru-RU" sz="2200" dirty="0">
              <a:latin typeface="Proxima Nova Rg" pitchFamily="50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91784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КАДРОВЫЕ ПРОБЛЕМЫ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348880"/>
            <a:ext cx="8496944" cy="4225656"/>
          </a:xfrm>
        </p:spPr>
        <p:txBody>
          <a:bodyPr>
            <a:noAutofit/>
          </a:bodyPr>
          <a:lstStyle/>
          <a:p>
            <a:pPr lvl="0"/>
            <a:r>
              <a:rPr lang="ru-RU" sz="2600" dirty="0">
                <a:latin typeface="Proxima Nova Rg" pitchFamily="50" charset="0"/>
              </a:rPr>
              <a:t>недостаточная подготовка учителей химии;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дефицит квалифицированных кадров;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высокие требования к профессии учителя химии;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плохо продуманные подходы аттестации педагогических кадров;</a:t>
            </a:r>
          </a:p>
          <a:p>
            <a:pPr lvl="0"/>
            <a:r>
              <a:rPr lang="ru-RU" sz="2600" dirty="0">
                <a:latin typeface="Proxima Nova Rg" pitchFamily="50" charset="0"/>
              </a:rPr>
              <a:t>необходимость учебно-вспомогательного персонала – лаборанта кабинета химии.</a:t>
            </a:r>
          </a:p>
        </p:txBody>
      </p:sp>
    </p:spTree>
    <p:extLst>
      <p:ext uri="{BB962C8B-B14F-4D97-AF65-F5344CB8AC3E}">
        <p14:creationId xmlns:p14="http://schemas.microsoft.com/office/powerpoint/2010/main" val="3681737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229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Proxima Nova Th" pitchFamily="50" charset="0"/>
              </a:rPr>
              <a:t>НАПРАВЛЕНИЯ РЕАЛИЗАЦИИ КОНЦЕПЦИИ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24"/>
            <a:ext cx="8507288" cy="4325112"/>
          </a:xfrm>
        </p:spPr>
        <p:txBody>
          <a:bodyPr>
            <a:noAutofit/>
          </a:bodyPr>
          <a:lstStyle/>
          <a:p>
            <a:pPr lvl="0"/>
            <a:r>
              <a:rPr lang="ru-RU" sz="2100" dirty="0">
                <a:latin typeface="Proxima Nova Rg" pitchFamily="50" charset="0"/>
              </a:rPr>
              <a:t>детализировать в ФГОС требования к предметным результатам;</a:t>
            </a:r>
          </a:p>
          <a:p>
            <a:pPr lvl="0"/>
            <a:r>
              <a:rPr lang="ru-RU" sz="2100" dirty="0">
                <a:latin typeface="Proxima Nova Rg" pitchFamily="50" charset="0"/>
              </a:rPr>
              <a:t>обновить содержание учебного предмета «Химия»;</a:t>
            </a:r>
          </a:p>
          <a:p>
            <a:pPr lvl="0"/>
            <a:r>
              <a:rPr lang="ru-RU" sz="2100" dirty="0">
                <a:latin typeface="Proxima Nova Rg" pitchFamily="50" charset="0"/>
              </a:rPr>
              <a:t>включить пропедевтический курс химии для учеников 7-х классов в часть ООП, формируемую участниками образовательных отношений;</a:t>
            </a:r>
          </a:p>
          <a:p>
            <a:pPr lvl="0"/>
            <a:r>
              <a:rPr lang="ru-RU" sz="2100" dirty="0">
                <a:latin typeface="Proxima Nova Rg" pitchFamily="50" charset="0"/>
              </a:rPr>
              <a:t>обеспечить соответствие содержания учебного предмета химия современным целям естественно-научного образования;</a:t>
            </a:r>
          </a:p>
          <a:p>
            <a:pPr lvl="0"/>
            <a:r>
              <a:rPr lang="ru-RU" sz="2100" dirty="0">
                <a:latin typeface="Proxima Nova Rg" pitchFamily="50" charset="0"/>
              </a:rPr>
              <a:t>модернизировать учебно-методические комплекты;</a:t>
            </a:r>
          </a:p>
          <a:p>
            <a:pPr lvl="0"/>
            <a:r>
              <a:rPr lang="ru-RU" sz="2100" dirty="0">
                <a:latin typeface="Proxima Nova Rg" pitchFamily="50" charset="0"/>
              </a:rPr>
              <a:t>совершенствовать методическое сопровождение уроков химии;</a:t>
            </a:r>
          </a:p>
          <a:p>
            <a:pPr lvl="0"/>
            <a:r>
              <a:rPr lang="ru-RU" sz="2100" dirty="0">
                <a:latin typeface="Proxima Nova Rg" pitchFamily="50" charset="0"/>
              </a:rPr>
              <a:t>модернизировать существующие и разработать новые средства обучения;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229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Proxima Nova Th" pitchFamily="50" charset="0"/>
              </a:rPr>
              <a:t>НАПРАВЛЕНИЯ РЕАЛИЗАЦИИ КОНЦЕПЦИИ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24"/>
            <a:ext cx="8507288" cy="4325112"/>
          </a:xfrm>
        </p:spPr>
        <p:txBody>
          <a:bodyPr>
            <a:noAutofit/>
          </a:bodyPr>
          <a:lstStyle/>
          <a:p>
            <a:pPr lvl="0"/>
            <a:r>
              <a:rPr lang="ru-RU" sz="2100" dirty="0">
                <a:latin typeface="Proxima Nova Rg" pitchFamily="50" charset="0"/>
              </a:rPr>
              <a:t>обновить материально-техническое оснащение;</a:t>
            </a:r>
          </a:p>
          <a:p>
            <a:pPr lvl="0"/>
            <a:r>
              <a:rPr lang="ru-RU" sz="2100" dirty="0">
                <a:latin typeface="Proxima Nova Rg" pitchFamily="50" charset="0"/>
              </a:rPr>
              <a:t>внести изменения в нормативные документы;</a:t>
            </a:r>
          </a:p>
          <a:p>
            <a:pPr lvl="0"/>
            <a:r>
              <a:rPr lang="ru-RU" sz="2100" dirty="0">
                <a:latin typeface="Proxima Nova Rg" pitchFamily="50" charset="0"/>
              </a:rPr>
              <a:t>повысить интерес школьников к изучению химии;</a:t>
            </a:r>
          </a:p>
          <a:p>
            <a:pPr lvl="0"/>
            <a:r>
              <a:rPr lang="ru-RU" sz="2100" dirty="0">
                <a:latin typeface="Proxima Nova Rg" pitchFamily="50" charset="0"/>
              </a:rPr>
              <a:t>ввести в штатные расписания должности учебно-вспомогательного персонала: лаборант и др.;</a:t>
            </a:r>
          </a:p>
          <a:p>
            <a:pPr lvl="0"/>
            <a:r>
              <a:rPr lang="ru-RU" sz="2100" dirty="0">
                <a:latin typeface="Proxima Nova Rg" pitchFamily="50" charset="0"/>
              </a:rPr>
              <a:t>разработать систему оценки качества работы учителей;</a:t>
            </a:r>
          </a:p>
          <a:p>
            <a:pPr lvl="0"/>
            <a:r>
              <a:rPr lang="ru-RU" sz="2100" dirty="0">
                <a:latin typeface="Proxima Nova Rg" pitchFamily="50" charset="0"/>
              </a:rPr>
              <a:t>разработать механизмы комплексного совершенствования профессиональных компетенций учителя химии;</a:t>
            </a:r>
          </a:p>
          <a:p>
            <a:pPr lvl="0"/>
            <a:r>
              <a:rPr lang="ru-RU" sz="2100" dirty="0">
                <a:latin typeface="Proxima Nova Rg" pitchFamily="50" charset="0"/>
              </a:rPr>
              <a:t>устранить избыточную отчетность учителя химии;</a:t>
            </a:r>
          </a:p>
          <a:p>
            <a:pPr lvl="0"/>
            <a:r>
              <a:rPr lang="ru-RU" sz="2100" dirty="0">
                <a:latin typeface="Proxima Nova Rg" pitchFamily="50" charset="0"/>
              </a:rPr>
              <a:t>проводить мероприятия просветительского и образовательного характера для повышения качества изучения и преподавания химии.</a:t>
            </a:r>
          </a:p>
        </p:txBody>
      </p:sp>
    </p:spTree>
    <p:extLst>
      <p:ext uri="{BB962C8B-B14F-4D97-AF65-F5344CB8AC3E}">
        <p14:creationId xmlns:p14="http://schemas.microsoft.com/office/powerpoint/2010/main" val="2482410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424936" cy="428249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Proxima Nova Rg" pitchFamily="50" charset="0"/>
              </a:rPr>
              <a:t>указать конкретные теории, законы, понятия, типы учебных задач, экспериментальные умения и другие элементы содержания;</a:t>
            </a:r>
          </a:p>
          <a:p>
            <a:r>
              <a:rPr lang="ru-RU" sz="2600" dirty="0">
                <a:latin typeface="Proxima Nova Rg" pitchFamily="50" charset="0"/>
              </a:rPr>
              <a:t>обеспечить единство образовательного пространства, разработки документации для проведения ГИА по химии;</a:t>
            </a:r>
          </a:p>
          <a:p>
            <a:r>
              <a:rPr lang="ru-RU" sz="2600" dirty="0">
                <a:latin typeface="Proxima Nova Rg" pitchFamily="50" charset="0"/>
              </a:rPr>
              <a:t>согласовать требования к предметным результатам освоения ООП по уровням образования.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УТОЧНЕНИЕ ТРЕБОВАНИЙ К ПРЕДМЕТНЫМ РЕЗУЛЬТАТАМ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466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424936" cy="428249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2600" dirty="0" smtClean="0">
                <a:latin typeface="Proxima Nova Rg" pitchFamily="50" charset="0"/>
              </a:rPr>
              <a:t>Включить следующее содержание:</a:t>
            </a:r>
          </a:p>
          <a:p>
            <a:r>
              <a:rPr lang="ru-RU" sz="2600" dirty="0">
                <a:latin typeface="Proxima Nova Rg" pitchFamily="50" charset="0"/>
              </a:rPr>
              <a:t>на уровне ООО – основные понятия химии, основы неорганической химии;</a:t>
            </a:r>
          </a:p>
          <a:p>
            <a:r>
              <a:rPr lang="ru-RU" sz="2600" dirty="0">
                <a:latin typeface="Proxima Nova Rg" pitchFamily="50" charset="0"/>
              </a:rPr>
              <a:t>на базовом уровне СОО – разделы «Органическая химия», «Теоретические основы химии» и «Химия и жизнь»;</a:t>
            </a:r>
          </a:p>
          <a:p>
            <a:r>
              <a:rPr lang="ru-RU" sz="2600" dirty="0">
                <a:latin typeface="Proxima Nova Rg" pitchFamily="50" charset="0"/>
              </a:rPr>
              <a:t>на углубленном уровне СОО – разделы «Органическая химия», «Неорганическая химия», «Теоретические основы химии» и «Химия и жизнь».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ОБНОВЛЕНИЕ СОДЕРЖАНИЯ УЧЕБНОГО ПРЕДМЕТА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0067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424936" cy="4282491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ru-RU" sz="2600" dirty="0" smtClean="0">
                <a:latin typeface="Proxima Nova Rg" pitchFamily="50" charset="0"/>
              </a:rPr>
              <a:t>Усилить элементы содержания, которые поспособствуют:</a:t>
            </a:r>
          </a:p>
          <a:p>
            <a:r>
              <a:rPr lang="ru-RU" sz="2600" dirty="0">
                <a:latin typeface="Proxima Nova Rg" pitchFamily="50" charset="0"/>
              </a:rPr>
              <a:t>пониманию роли и задач химии как науки;</a:t>
            </a:r>
          </a:p>
          <a:p>
            <a:r>
              <a:rPr lang="ru-RU" sz="2600" dirty="0">
                <a:latin typeface="Proxima Nova Rg" pitchFamily="50" charset="0"/>
              </a:rPr>
              <a:t>освоению научного метода познания, теорий и закономерностей химической науки;</a:t>
            </a:r>
          </a:p>
          <a:p>
            <a:r>
              <a:rPr lang="ru-RU" sz="2600" dirty="0">
                <a:latin typeface="Proxima Nova Rg" pitchFamily="50" charset="0"/>
              </a:rPr>
              <a:t>формированию представлений об использовании современных материалов в разных областях жизни человека, в быту;</a:t>
            </a:r>
          </a:p>
          <a:p>
            <a:r>
              <a:rPr lang="ru-RU" sz="2600" dirty="0">
                <a:latin typeface="Proxima Nova Rg" pitchFamily="50" charset="0"/>
              </a:rPr>
              <a:t>осознанию роли отечественной химической науки в экономическом развитии России ее вклада в мировую науку.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ОБЕСПЕЧЕНИЕ СООТВЕТСТВИЯ СОДЕРЖАНИЯ ПРЕДМЕТА СОВРЕМЕННЫМ ЦЕЛЯМ ЕСТЕСТВЕННОНАУЧНОГО ОБРАЗОВАНИЯ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75755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424936" cy="428249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2600" dirty="0" smtClean="0">
                <a:latin typeface="Proxima Nova Rg" pitchFamily="50" charset="0"/>
              </a:rPr>
              <a:t>УМК по химии должны:</a:t>
            </a:r>
          </a:p>
          <a:p>
            <a:r>
              <a:rPr lang="ru-RU" sz="2600" dirty="0">
                <a:latin typeface="Proxima Nova Rg" pitchFamily="50" charset="0"/>
              </a:rPr>
              <a:t>соответствовать требованиям ФГОС ООО и ФГОС СОО и другим нормативным правовым актам в сфере образования;</a:t>
            </a:r>
          </a:p>
          <a:p>
            <a:r>
              <a:rPr lang="ru-RU" sz="2600" dirty="0">
                <a:latin typeface="Proxima Nova Rg" pitchFamily="50" charset="0"/>
              </a:rPr>
              <a:t>соответствовать положениям, которые изложены в Концепции;</a:t>
            </a:r>
          </a:p>
          <a:p>
            <a:r>
              <a:rPr lang="ru-RU" sz="2600" dirty="0">
                <a:latin typeface="Proxima Nova Rg" pitchFamily="50" charset="0"/>
              </a:rPr>
              <a:t>способствовать организации практико-ориентированного обучения.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МОДЕРНИЗАЦИЯ УЧЕБНО-МЕТОДИЧЕСКИХ КОМПЛЕКТОВ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233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424936" cy="428249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Proxima Nova Rg" pitchFamily="50" charset="0"/>
              </a:rPr>
              <a:t>обобщить и систематизировать эффективные методы, методики и технологии, которые будут учитывать возраст, потребности и интересы учеников, </a:t>
            </a:r>
            <a:r>
              <a:rPr lang="ru-RU" sz="2600" dirty="0" smtClean="0">
                <a:latin typeface="Proxima Nova Rg" pitchFamily="50" charset="0"/>
              </a:rPr>
              <a:t>а </a:t>
            </a:r>
            <a:r>
              <a:rPr lang="ru-RU" sz="2600" dirty="0">
                <a:latin typeface="Proxima Nova Rg" pitchFamily="50" charset="0"/>
              </a:rPr>
              <a:t>также содержание учебного предмета;</a:t>
            </a:r>
          </a:p>
          <a:p>
            <a:r>
              <a:rPr lang="ru-RU" sz="2600" dirty="0">
                <a:latin typeface="Proxima Nova Rg" pitchFamily="50" charset="0"/>
              </a:rPr>
              <a:t>создать учебные и методические пособия, которые предполагают практико-ориентированное обучение;</a:t>
            </a:r>
          </a:p>
          <a:p>
            <a:r>
              <a:rPr lang="ru-RU" sz="2600" dirty="0">
                <a:latin typeface="Proxima Nova Rg" pitchFamily="50" charset="0"/>
              </a:rPr>
              <a:t>отобрать химический эксперимент, который иллюстрирует содержание химии, и распределить его между демонстрационным и ученическим;</a:t>
            </a:r>
          </a:p>
          <a:p>
            <a:endParaRPr lang="ru-RU" sz="2600" dirty="0" smtClean="0">
              <a:latin typeface="Proxima Nova Rg" pitchFamily="50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СОВЕРШЕНСТВОВАНИЕ МЕТОДИЧЕСКОГО СОПРОВОЖДЕНИЯ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99879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424936" cy="4282491"/>
          </a:xfrm>
        </p:spPr>
        <p:txBody>
          <a:bodyPr>
            <a:normAutofit fontScale="92500" lnSpcReduction="10000"/>
          </a:bodyPr>
          <a:lstStyle/>
          <a:p>
            <a:r>
              <a:rPr lang="ru-RU" sz="2600" dirty="0">
                <a:latin typeface="Proxima Nova Rg" pitchFamily="50" charset="0"/>
              </a:rPr>
              <a:t>сформулировать требования к методическим пособиям для учителей;</a:t>
            </a:r>
          </a:p>
          <a:p>
            <a:r>
              <a:rPr lang="ru-RU" sz="2600" dirty="0">
                <a:latin typeface="Proxima Nova Rg" pitchFamily="50" charset="0"/>
              </a:rPr>
              <a:t>разработать </a:t>
            </a:r>
            <a:r>
              <a:rPr lang="ru-RU" sz="2600" dirty="0" err="1">
                <a:latin typeface="Proxima Nova Rg" pitchFamily="50" charset="0"/>
              </a:rPr>
              <a:t>методрекомендации</a:t>
            </a:r>
            <a:r>
              <a:rPr lang="ru-RU" sz="2600" dirty="0">
                <a:latin typeface="Proxima Nova Rg" pitchFamily="50" charset="0"/>
              </a:rPr>
              <a:t> к реализации учебно-исследовательской и проектной деятельности;</a:t>
            </a:r>
          </a:p>
          <a:p>
            <a:r>
              <a:rPr lang="ru-RU" sz="2600" dirty="0">
                <a:latin typeface="Proxima Nova Rg" pitchFamily="50" charset="0"/>
              </a:rPr>
              <a:t>разработать </a:t>
            </a:r>
            <a:r>
              <a:rPr lang="ru-RU" sz="2600" dirty="0" err="1">
                <a:latin typeface="Proxima Nova Rg" pitchFamily="50" charset="0"/>
              </a:rPr>
              <a:t>методрекомендации</a:t>
            </a:r>
            <a:r>
              <a:rPr lang="ru-RU" sz="2600" dirty="0">
                <a:latin typeface="Proxima Nova Rg" pitchFamily="50" charset="0"/>
              </a:rPr>
              <a:t> для обучения химии детей с ОВЗ;</a:t>
            </a:r>
          </a:p>
          <a:p>
            <a:r>
              <a:rPr lang="ru-RU" sz="2600" dirty="0">
                <a:latin typeface="Proxima Nova Rg" pitchFamily="50" charset="0"/>
              </a:rPr>
              <a:t>совершенствовать КИМ для текущего контроля успеваемости, мониторинга и диагностики достижений школьников, проведения ГИА;</a:t>
            </a:r>
          </a:p>
          <a:p>
            <a:r>
              <a:rPr lang="ru-RU" sz="2600" dirty="0">
                <a:latin typeface="Proxima Nova Rg" pitchFamily="50" charset="0"/>
              </a:rPr>
              <a:t>привести КИМ в соответствие с требованиями ФГОС и переориентировать их на проверку умения оперировать предметными знаниями</a:t>
            </a:r>
            <a:r>
              <a:rPr lang="ru-RU" sz="2600" dirty="0" smtClean="0">
                <a:latin typeface="Proxima Nova Rg" pitchFamily="50" charset="0"/>
              </a:rPr>
              <a:t>.</a:t>
            </a:r>
            <a:endParaRPr lang="ru-RU" sz="2600" dirty="0">
              <a:latin typeface="Proxima Nova Rg" pitchFamily="50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СОВЕРШЕНСТВОВАНИЕ МЕТОДИЧЕСКОГО СОПРОВОЖДЕНИЯ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17791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424936" cy="428249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2600" dirty="0" smtClean="0">
                <a:latin typeface="Proxima Nova Rg" pitchFamily="50" charset="0"/>
              </a:rPr>
              <a:t>Совершенствовать следующие средства обучения:</a:t>
            </a:r>
          </a:p>
          <a:p>
            <a:r>
              <a:rPr lang="ru-RU" sz="2600" dirty="0">
                <a:latin typeface="Proxima Nova Rg" pitchFamily="50" charset="0"/>
              </a:rPr>
              <a:t>приборы и установки для всех видов эксперимента;</a:t>
            </a:r>
          </a:p>
          <a:p>
            <a:r>
              <a:rPr lang="ru-RU" sz="2600" dirty="0">
                <a:latin typeface="Proxima Nova Rg" pitchFamily="50" charset="0"/>
              </a:rPr>
              <a:t>цифровые лаборатории;</a:t>
            </a:r>
          </a:p>
          <a:p>
            <a:r>
              <a:rPr lang="ru-RU" sz="2600" dirty="0">
                <a:latin typeface="Proxima Nova Rg" pitchFamily="50" charset="0"/>
              </a:rPr>
              <a:t>технологи дополненной реальности;</a:t>
            </a:r>
          </a:p>
          <a:p>
            <a:r>
              <a:rPr lang="ru-RU" sz="2600" dirty="0">
                <a:latin typeface="Proxima Nova Rg" pitchFamily="50" charset="0"/>
              </a:rPr>
              <a:t>электронные образовательные ресурсы, демонстрационные аудиовизуальные средства, в том числе для одаренных детей и детей с ОВЗ;</a:t>
            </a:r>
          </a:p>
          <a:p>
            <a:r>
              <a:rPr lang="ru-RU" sz="2600" dirty="0">
                <a:latin typeface="Proxima Nova Rg" pitchFamily="50" charset="0"/>
              </a:rPr>
              <a:t>наглядные пособия.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МОДЕРНИЗАЦИЯ  СРЕДСТВ ОБУЧЕНИЯ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41908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424936" cy="4282491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ru-RU" sz="2600" dirty="0" smtClean="0">
                <a:latin typeface="Proxima Nova Rg" pitchFamily="50" charset="0"/>
              </a:rPr>
              <a:t>На уровне субъекта своевременно обеспечить школы следующим оснащением:</a:t>
            </a:r>
          </a:p>
          <a:p>
            <a:r>
              <a:rPr lang="ru-RU" sz="2600" dirty="0">
                <a:latin typeface="Proxima Nova Rg" pitchFamily="50" charset="0"/>
              </a:rPr>
              <a:t>учебниками, которые соответствуют ФГОС ООО и ФГОС СОО;</a:t>
            </a:r>
          </a:p>
          <a:p>
            <a:r>
              <a:rPr lang="ru-RU" sz="2600" dirty="0">
                <a:latin typeface="Proxima Nova Rg" pitchFamily="50" charset="0"/>
              </a:rPr>
              <a:t>наглядными пособиями;</a:t>
            </a:r>
          </a:p>
          <a:p>
            <a:r>
              <a:rPr lang="ru-RU" sz="2600" dirty="0">
                <a:latin typeface="Proxima Nova Rg" pitchFamily="50" charset="0"/>
              </a:rPr>
              <a:t>реактивами;</a:t>
            </a:r>
          </a:p>
          <a:p>
            <a:r>
              <a:rPr lang="ru-RU" sz="2600" dirty="0">
                <a:latin typeface="Proxima Nova Rg" pitchFamily="50" charset="0"/>
              </a:rPr>
              <a:t>лабораторным оборудованием, в том числе цифровым;</a:t>
            </a:r>
          </a:p>
          <a:p>
            <a:r>
              <a:rPr lang="ru-RU" sz="2600" dirty="0">
                <a:latin typeface="Proxima Nova Rg" pitchFamily="50" charset="0"/>
              </a:rPr>
              <a:t>мультимедийным и компьютерным оснащением;</a:t>
            </a:r>
          </a:p>
          <a:p>
            <a:r>
              <a:rPr lang="ru-RU" sz="2600" dirty="0">
                <a:latin typeface="Proxima Nova Rg" pitchFamily="50" charset="0"/>
              </a:rPr>
              <a:t>комплектом лабораторного оборудования и реактивами для проведения ОГЭ по химии</a:t>
            </a:r>
            <a:r>
              <a:rPr lang="ru-RU" sz="2600" dirty="0" smtClean="0">
                <a:latin typeface="Proxima Nova Rg" pitchFamily="50" charset="0"/>
              </a:rPr>
              <a:t>.</a:t>
            </a:r>
            <a:endParaRPr lang="ru-RU" sz="2600" dirty="0">
              <a:latin typeface="Proxima Nova Rg" pitchFamily="50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ОБНОВЛЕНИЕ МАТЕРИАЛЬНО-ТЕХНИЧЕСКОГО ОСНАЩЕНИЯ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020013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424936" cy="4282491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ru-RU" sz="2600" dirty="0" smtClean="0">
                <a:latin typeface="Proxima Nova Rg" pitchFamily="50" charset="0"/>
              </a:rPr>
              <a:t>Принять новые или внести изменения в действующие:</a:t>
            </a:r>
          </a:p>
          <a:p>
            <a:r>
              <a:rPr lang="ru-RU" sz="2600" dirty="0">
                <a:latin typeface="Proxima Nova Rg" pitchFamily="50" charset="0"/>
              </a:rPr>
              <a:t>нормативные правовые акты, которые устанавливают требования к оснащению кабинета химии, обеспечению его лабораторным оборудованием, химической посудой, реактивами и расходными материалами;</a:t>
            </a:r>
          </a:p>
          <a:p>
            <a:r>
              <a:rPr lang="ru-RU" sz="2600" dirty="0">
                <a:latin typeface="Proxima Nova Rg" pitchFamily="50" charset="0"/>
              </a:rPr>
              <a:t>нормативные правовые акты, которые определяют нормы охраны труда  и правила безопасной работы с веществами и оборудованием;</a:t>
            </a:r>
          </a:p>
          <a:p>
            <a:r>
              <a:rPr lang="ru-RU" sz="2600" dirty="0">
                <a:latin typeface="Proxima Nova Rg" pitchFamily="50" charset="0"/>
              </a:rPr>
              <a:t>строительные нормы, правила и санитарно-гигиенические требования к кабинету химии.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ИЗМЕНЕНИЕ НОРМАТИВНЫХ ДОКУМЕНТОВ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129578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424936" cy="428249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Proxima Nova Rg" pitchFamily="50" charset="0"/>
              </a:rPr>
              <a:t>развивать и модернизировать всероссийскую олимпиаду школьников по химии и всю систему химических олимпиад;</a:t>
            </a:r>
          </a:p>
          <a:p>
            <a:r>
              <a:rPr lang="ru-RU" sz="2600" dirty="0">
                <a:latin typeface="Proxima Nova Rg" pitchFamily="50" charset="0"/>
              </a:rPr>
              <a:t>создать всероссийскую систему конкурсов по химии.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ПОВЫШЕНИЕ ИНТЕРЕСА К ИЗУЧЕНИЮ ХИМИИ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637971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424936" cy="428249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2600" dirty="0" smtClean="0">
                <a:latin typeface="Proxima Nova Rg" pitchFamily="50" charset="0"/>
              </a:rPr>
              <a:t>Создать систему оценки с учетом:</a:t>
            </a:r>
          </a:p>
          <a:p>
            <a:r>
              <a:rPr lang="ru-RU" sz="2600" dirty="0" smtClean="0">
                <a:latin typeface="Proxima Nova Rg" pitchFamily="50" charset="0"/>
              </a:rPr>
              <a:t>уточнения требований к должности учителя химии;</a:t>
            </a:r>
          </a:p>
          <a:p>
            <a:r>
              <a:rPr lang="ru-RU" sz="2600" dirty="0" smtClean="0">
                <a:latin typeface="Proxima Nova Rg" pitchFamily="50" charset="0"/>
              </a:rPr>
              <a:t>профессиональной оценки работы учителей на рабочем месте;</a:t>
            </a:r>
          </a:p>
          <a:p>
            <a:r>
              <a:rPr lang="ru-RU" sz="2600" dirty="0" smtClean="0">
                <a:latin typeface="Proxima Nova Rg" pitchFamily="50" charset="0"/>
              </a:rPr>
              <a:t>участия в работе аттестационных комиссий представителей общественных организаций.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РАЗРАБОТКА СИСТЕМЫ ОЦЕНКИ КАЧЕСТВА РАБОТЫ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78810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Proxima Nova Th" pitchFamily="50" charset="0"/>
              </a:rPr>
              <a:t>ЧТО ПЛАНИРУЮТ ИЗМЕНИТЬ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2420888"/>
            <a:ext cx="8424936" cy="4282491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Proxima Nova Rg" pitchFamily="50" charset="0"/>
              </a:rPr>
              <a:t>модернизировать системы повышения квалификации учителей и методистов;</a:t>
            </a:r>
          </a:p>
          <a:p>
            <a:r>
              <a:rPr lang="ru-RU" sz="2600" dirty="0">
                <a:latin typeface="Proxima Nova Rg" pitchFamily="50" charset="0"/>
              </a:rPr>
              <a:t>осуществить поддержку самообразования учителей, в том числе их участие в семинарах, </a:t>
            </a:r>
            <a:r>
              <a:rPr lang="ru-RU" sz="2600" dirty="0" err="1">
                <a:latin typeface="Proxima Nova Rg" pitchFamily="50" charset="0"/>
              </a:rPr>
              <a:t>вебинарах</a:t>
            </a:r>
            <a:r>
              <a:rPr lang="ru-RU" sz="2600" dirty="0">
                <a:latin typeface="Proxima Nova Rg" pitchFamily="50" charset="0"/>
              </a:rPr>
              <a:t>, круглых столах и т. п.;</a:t>
            </a:r>
          </a:p>
          <a:p>
            <a:r>
              <a:rPr lang="ru-RU" sz="2600" dirty="0">
                <a:latin typeface="Proxima Nova Rg" pitchFamily="50" charset="0"/>
              </a:rPr>
              <a:t>обеспечить школьные библиотеки научно-теоретическими, методическими, научно-практическими и научно-популярными изданиями в области химии, психологии, педагогики и методики обучения химии.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7504" y="1772816"/>
            <a:ext cx="9036496" cy="360040"/>
          </a:xfrm>
        </p:spPr>
        <p:txBody>
          <a:bodyPr>
            <a:noAutofit/>
          </a:bodyPr>
          <a:lstStyle/>
          <a:p>
            <a:pPr marL="92075" indent="17463" algn="ctr">
              <a:spcBef>
                <a:spcPct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Proxima Nova Th" pitchFamily="50" charset="0"/>
                <a:ea typeface="+mj-ea"/>
                <a:cs typeface="+mj-cs"/>
              </a:rPr>
              <a:t>СОВЕРШЕНСТВОВАНИЕ ПРОФЕССИОНАЛЬНЫХ КОМПЕТЕНЦИЙ</a:t>
            </a:r>
            <a:endParaRPr lang="ru-RU" dirty="0">
              <a:solidFill>
                <a:schemeClr val="tx2"/>
              </a:solidFill>
              <a:latin typeface="Proxima Nova Th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188660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1375</TotalTime>
  <Words>1258</Words>
  <Application>Microsoft Office PowerPoint</Application>
  <PresentationFormat>Экран (4:3)</PresentationFormat>
  <Paragraphs>166</Paragraphs>
  <Slides>27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Городская</vt:lpstr>
      <vt:lpstr>КОНЦЕПЦИЯ ПРЕПОДАВАНИЯ  УЧЕБНОГО ПРЕДМЕТА «ХИМИЯ»</vt:lpstr>
      <vt:lpstr>ЦЕЛИ КОНЦЕПЦИИ</vt:lpstr>
      <vt:lpstr>ЗАДАЧИ КОНЦЕПЦИИ</vt:lpstr>
      <vt:lpstr>ЗАДАЧИ КОНЦЕПЦИИ</vt:lpstr>
      <vt:lpstr>ПРОБЛЕМЫ ПРЕПОДАВАНИЯ</vt:lpstr>
      <vt:lpstr>ПРИЧИНЫ СНИЖЕНИЯ МОТИВАЦИИ</vt:lpstr>
      <vt:lpstr>ПРИЧИНЫ СНИЖЕНИЯ МОТИВАЦИИ</vt:lpstr>
      <vt:lpstr>СОДЕРЖАТЕЛЬНЫЕ ПРОБЛЕМЫ</vt:lpstr>
      <vt:lpstr>СОДЕРЖАТЕЛЬНЫЕ ПРОБЛЕМЫ</vt:lpstr>
      <vt:lpstr>МЕТОДИЧЕСКИЕ ПРОБЛЕМЫ</vt:lpstr>
      <vt:lpstr>МЕТОДИЧЕСКИЕ ПРОБЛЕМЫ</vt:lpstr>
      <vt:lpstr>МАТЕРИАЛЬНО-ТЕХНИЧЕСКИЕ ПРОБЛЕМЫ</vt:lpstr>
      <vt:lpstr>КАДРОВЫЕ ПРОБЛЕМЫ</vt:lpstr>
      <vt:lpstr>НАПРАВЛЕНИЯ РЕАЛИЗАЦИИ КОНЦЕПЦИИ</vt:lpstr>
      <vt:lpstr>НАПРАВЛЕНИЯ РЕАЛИЗАЦИИ КОНЦЕПЦИИ</vt:lpstr>
      <vt:lpstr>ЧТО ПЛАНИРУЮТ ИЗМЕНИТЬ</vt:lpstr>
      <vt:lpstr>ЧТО ПЛАНИРУЮТ ИЗМЕНИТЬ</vt:lpstr>
      <vt:lpstr>ЧТО ПЛАНИРУЮТ ИЗМЕНИТЬ</vt:lpstr>
      <vt:lpstr>ЧТО ПЛАНИРУЮТ ИЗМЕНИТЬ</vt:lpstr>
      <vt:lpstr>ЧТО ПЛАНИРУЮТ ИЗМЕНИТЬ</vt:lpstr>
      <vt:lpstr>ЧТО ПЛАНИРУЮТ ИЗМЕНИТЬ</vt:lpstr>
      <vt:lpstr>ЧТО ПЛАНИРУЮТ ИЗМЕНИТЬ</vt:lpstr>
      <vt:lpstr>ЧТО ПЛАНИРУЮТ ИЗМЕНИТЬ</vt:lpstr>
      <vt:lpstr>ЧТО ПЛАНИРУЮТ ИЗМЕНИТЬ</vt:lpstr>
      <vt:lpstr>ЧТО ПЛАНИРУЮТ ИЗМЕНИТЬ</vt:lpstr>
      <vt:lpstr>ЧТО ПЛАНИРУЮТ ИЗМЕНИТЬ</vt:lpstr>
      <vt:lpstr>ЧТО ПЛАНИРУЮТ ИЗМЕНИТЬ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ПРЕПОДАВАНИЯ  УЧЕБНОГО ПРЕДМЕТА «ФИЗИЧЕСКАЯ КУЛЬТУРА»</dc:title>
  <dc:creator>romanova</dc:creator>
  <cp:lastModifiedBy>romanova</cp:lastModifiedBy>
  <cp:revision>126</cp:revision>
  <dcterms:created xsi:type="dcterms:W3CDTF">2019-07-30T11:25:58Z</dcterms:created>
  <dcterms:modified xsi:type="dcterms:W3CDTF">2020-08-04T15:39:51Z</dcterms:modified>
</cp:coreProperties>
</file>