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81" r:id="rId5"/>
    <p:sldId id="260" r:id="rId6"/>
    <p:sldId id="259" r:id="rId7"/>
    <p:sldId id="261" r:id="rId8"/>
    <p:sldId id="263" r:id="rId9"/>
    <p:sldId id="265" r:id="rId10"/>
    <p:sldId id="266" r:id="rId11"/>
    <p:sldId id="272" r:id="rId12"/>
    <p:sldId id="283" r:id="rId13"/>
    <p:sldId id="273" r:id="rId14"/>
    <p:sldId id="275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E0AF4-3E87-4F1C-A976-4C660325E3E0}" v="29" dt="2019-09-10T08:37:25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userId="f4c4b69874d8686d" providerId="Windows Live" clId="Web-{BF3E0AF4-3E87-4F1C-A976-4C660325E3E0}"/>
    <pc:docChg chg="modSld">
      <pc:chgData name="Гость" userId="f4c4b69874d8686d" providerId="Windows Live" clId="Web-{BF3E0AF4-3E87-4F1C-A976-4C660325E3E0}" dt="2019-09-10T08:37:25.195" v="20" actId="20577"/>
      <pc:docMkLst>
        <pc:docMk/>
      </pc:docMkLst>
      <pc:sldChg chg="modSp">
        <pc:chgData name="Гость" userId="f4c4b69874d8686d" providerId="Windows Live" clId="Web-{BF3E0AF4-3E87-4F1C-A976-4C660325E3E0}" dt="2019-09-10T08:36:49.647" v="0" actId="20577"/>
        <pc:sldMkLst>
          <pc:docMk/>
          <pc:sldMk cId="0" sldId="257"/>
        </pc:sldMkLst>
        <pc:spChg chg="mod">
          <ac:chgData name="Гость" userId="f4c4b69874d8686d" providerId="Windows Live" clId="Web-{BF3E0AF4-3E87-4F1C-A976-4C660325E3E0}" dt="2019-09-10T08:36:49.647" v="0" actId="20577"/>
          <ac:spMkLst>
            <pc:docMk/>
            <pc:sldMk cId="0" sldId="257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6:51.272" v="2" actId="20577"/>
        <pc:sldMkLst>
          <pc:docMk/>
          <pc:sldMk cId="0" sldId="258"/>
        </pc:sldMkLst>
        <pc:spChg chg="mod">
          <ac:chgData name="Гость" userId="f4c4b69874d8686d" providerId="Windows Live" clId="Web-{BF3E0AF4-3E87-4F1C-A976-4C660325E3E0}" dt="2019-09-10T08:36:51.272" v="2" actId="20577"/>
          <ac:spMkLst>
            <pc:docMk/>
            <pc:sldMk cId="0" sldId="258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6:58.335" v="8" actId="20577"/>
        <pc:sldMkLst>
          <pc:docMk/>
          <pc:sldMk cId="0" sldId="259"/>
        </pc:sldMkLst>
        <pc:spChg chg="mod">
          <ac:chgData name="Гость" userId="f4c4b69874d8686d" providerId="Windows Live" clId="Web-{BF3E0AF4-3E87-4F1C-A976-4C660325E3E0}" dt="2019-09-10T08:36:58.335" v="8" actId="20577"/>
          <ac:spMkLst>
            <pc:docMk/>
            <pc:sldMk cId="0" sldId="259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6:53.538" v="5" actId="20577"/>
        <pc:sldMkLst>
          <pc:docMk/>
          <pc:sldMk cId="0" sldId="260"/>
        </pc:sldMkLst>
        <pc:spChg chg="mod">
          <ac:chgData name="Гость" userId="f4c4b69874d8686d" providerId="Windows Live" clId="Web-{BF3E0AF4-3E87-4F1C-A976-4C660325E3E0}" dt="2019-09-10T08:36:53.538" v="5" actId="20577"/>
          <ac:spMkLst>
            <pc:docMk/>
            <pc:sldMk cId="0" sldId="260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01.194" v="9" actId="20577"/>
        <pc:sldMkLst>
          <pc:docMk/>
          <pc:sldMk cId="0" sldId="261"/>
        </pc:sldMkLst>
        <pc:spChg chg="mod">
          <ac:chgData name="Гость" userId="f4c4b69874d8686d" providerId="Windows Live" clId="Web-{BF3E0AF4-3E87-4F1C-A976-4C660325E3E0}" dt="2019-09-10T08:37:01.194" v="9" actId="20577"/>
          <ac:spMkLst>
            <pc:docMk/>
            <pc:sldMk cId="0" sldId="261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05.632" v="12" actId="20577"/>
        <pc:sldMkLst>
          <pc:docMk/>
          <pc:sldMk cId="0" sldId="262"/>
        </pc:sldMkLst>
        <pc:spChg chg="mod">
          <ac:chgData name="Гость" userId="f4c4b69874d8686d" providerId="Windows Live" clId="Web-{BF3E0AF4-3E87-4F1C-A976-4C660325E3E0}" dt="2019-09-10T08:37:05.632" v="12" actId="20577"/>
          <ac:spMkLst>
            <pc:docMk/>
            <pc:sldMk cId="0" sldId="262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14.882" v="15" actId="20577"/>
        <pc:sldMkLst>
          <pc:docMk/>
          <pc:sldMk cId="0" sldId="265"/>
        </pc:sldMkLst>
        <pc:spChg chg="mod">
          <ac:chgData name="Гость" userId="f4c4b69874d8686d" providerId="Windows Live" clId="Web-{BF3E0AF4-3E87-4F1C-A976-4C660325E3E0}" dt="2019-09-10T08:37:14.882" v="15" actId="20577"/>
          <ac:spMkLst>
            <pc:docMk/>
            <pc:sldMk cId="0" sldId="265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20.304" v="18" actId="20577"/>
        <pc:sldMkLst>
          <pc:docMk/>
          <pc:sldMk cId="0" sldId="266"/>
        </pc:sldMkLst>
        <pc:spChg chg="mod">
          <ac:chgData name="Гость" userId="f4c4b69874d8686d" providerId="Windows Live" clId="Web-{BF3E0AF4-3E87-4F1C-A976-4C660325E3E0}" dt="2019-09-10T08:37:20.304" v="18" actId="20577"/>
          <ac:spMkLst>
            <pc:docMk/>
            <pc:sldMk cId="0" sldId="266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DD9BA-93E0-4F23-89D4-92AD85074D79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7D41-AA2B-405C-8A91-1890F802FA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706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647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92774A5-32DA-460A-88AE-105847A5867F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836712"/>
            <a:ext cx="8820472" cy="2099096"/>
          </a:xfrm>
        </p:spPr>
        <p:txBody>
          <a:bodyPr>
            <a:noAutofit/>
          </a:bodyPr>
          <a:lstStyle/>
          <a:p>
            <a:r>
              <a:rPr lang="ru-RU" dirty="0">
                <a:latin typeface="Proxima Nova Th" pitchFamily="50" charset="0"/>
              </a:rPr>
              <a:t>КОНЦЕПЦИЯ ПРЕПОДАВАНИЯ </a:t>
            </a:r>
            <a:br>
              <a:rPr lang="ru-RU" dirty="0">
                <a:latin typeface="Proxima Nova Th" pitchFamily="50" charset="0"/>
              </a:rPr>
            </a:br>
            <a:r>
              <a:rPr lang="ru-RU" dirty="0">
                <a:latin typeface="Proxima Nova Th" pitchFamily="50" charset="0"/>
              </a:rPr>
              <a:t>УЧЕБНОГО ПРЕДМЕТА </a:t>
            </a:r>
            <a:r>
              <a:rPr lang="ru-RU" dirty="0" smtClean="0">
                <a:latin typeface="Proxima Nova Th" pitchFamily="50" charset="0"/>
              </a:rPr>
              <a:t>«АСТРОНОМИЯ»</a:t>
            </a:r>
            <a:endParaRPr lang="ru-RU" dirty="0">
              <a:latin typeface="Proxima Nova Th" pitchFamily="50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221088"/>
            <a:ext cx="7067128" cy="681190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chemeClr val="bg2">
                    <a:lumMod val="25000"/>
                  </a:schemeClr>
                </a:solidFill>
                <a:latin typeface="Proxima Nova Rg" pitchFamily="50" charset="0"/>
              </a:rPr>
              <a:t>Цели, задачи, проблемы, изменения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ЦЕЛИ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924944"/>
            <a:ext cx="8229600" cy="2331704"/>
          </a:xfrm>
        </p:spPr>
        <p:txBody>
          <a:bodyPr>
            <a:normAutofit fontScale="92500" lnSpcReduction="20000"/>
          </a:bodyPr>
          <a:lstStyle/>
          <a:p>
            <a:pPr marL="0" indent="457200"/>
            <a:r>
              <a:rPr lang="ru-RU" sz="2400" dirty="0">
                <a:latin typeface="Proxima Nova Rg" panose="02000506030000020004" pitchFamily="2" charset="0"/>
              </a:rPr>
              <a:t>вывести российское астрономическое образование в сфере общего образования на лидирующее положение в </a:t>
            </a:r>
            <a:r>
              <a:rPr lang="ru-RU" sz="2400" dirty="0" smtClean="0">
                <a:latin typeface="Proxima Nova Rg" panose="02000506030000020004" pitchFamily="2" charset="0"/>
              </a:rPr>
              <a:t>мире;</a:t>
            </a:r>
          </a:p>
          <a:p>
            <a:pPr marL="0" indent="457200"/>
            <a:r>
              <a:rPr lang="ru-RU" sz="2600" dirty="0">
                <a:latin typeface="Proxima Nova Rg" panose="02000506030000020004" pitchFamily="2" charset="0"/>
              </a:rPr>
              <a:t>усовершенствовать преподавание учебного предмета «Астрономия» в соответствии с социальными запросами общества и перспективными задачами развития Российской Федерации</a:t>
            </a:r>
            <a:endParaRPr lang="ru-RU" sz="2600" dirty="0">
              <a:latin typeface="Proxima Nova Rg" panose="0200050603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0182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ЗАДАЧИ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65770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10400" dirty="0" smtClean="0">
                <a:latin typeface="Proxima Nova Rg" pitchFamily="50" charset="0"/>
              </a:rPr>
              <a:t>модернизировать </a:t>
            </a:r>
            <a:r>
              <a:rPr lang="ru-RU" sz="10400" dirty="0">
                <a:latin typeface="Proxima Nova Rg" pitchFamily="50" charset="0"/>
              </a:rPr>
              <a:t>содержание учебного предмета «Астрономия»;</a:t>
            </a:r>
          </a:p>
          <a:p>
            <a:pPr>
              <a:lnSpc>
                <a:spcPct val="120000"/>
              </a:lnSpc>
            </a:pPr>
            <a:r>
              <a:rPr lang="ru-RU" sz="10400" dirty="0" smtClean="0">
                <a:latin typeface="Proxima Nova Rg" pitchFamily="50" charset="0"/>
              </a:rPr>
              <a:t>создать </a:t>
            </a:r>
            <a:r>
              <a:rPr lang="ru-RU" sz="10400" dirty="0">
                <a:latin typeface="Proxima Nova Rg" pitchFamily="50" charset="0"/>
              </a:rPr>
              <a:t>УМК, современные технологии и методики преподавания астрономии;</a:t>
            </a:r>
          </a:p>
          <a:p>
            <a:pPr>
              <a:lnSpc>
                <a:spcPct val="120000"/>
              </a:lnSpc>
            </a:pPr>
            <a:r>
              <a:rPr lang="ru-RU" sz="10400" dirty="0" smtClean="0">
                <a:latin typeface="Proxima Nova Rg" pitchFamily="50" charset="0"/>
              </a:rPr>
              <a:t>модернизировать </a:t>
            </a:r>
            <a:r>
              <a:rPr lang="ru-RU" sz="10400" dirty="0">
                <a:latin typeface="Proxima Nova Rg" pitchFamily="50" charset="0"/>
              </a:rPr>
              <a:t>материально-техническое обеспечение;</a:t>
            </a:r>
          </a:p>
          <a:p>
            <a:pPr>
              <a:lnSpc>
                <a:spcPct val="120000"/>
              </a:lnSpc>
            </a:pPr>
            <a:r>
              <a:rPr lang="ru-RU" sz="10400" dirty="0" smtClean="0">
                <a:latin typeface="Proxima Nova Rg" pitchFamily="50" charset="0"/>
              </a:rPr>
              <a:t>создание </a:t>
            </a:r>
            <a:r>
              <a:rPr lang="ru-RU" sz="10400" dirty="0">
                <a:latin typeface="Proxima Nova Rg" pitchFamily="50" charset="0"/>
              </a:rPr>
              <a:t>и мониторинг информационных систем высокого качества;</a:t>
            </a:r>
          </a:p>
          <a:p>
            <a:pPr>
              <a:lnSpc>
                <a:spcPct val="120000"/>
              </a:lnSpc>
            </a:pPr>
            <a:r>
              <a:rPr lang="ru-RU" sz="10400" dirty="0" smtClean="0">
                <a:latin typeface="Proxima Nova Rg" pitchFamily="50" charset="0"/>
              </a:rPr>
              <a:t>формирование </a:t>
            </a:r>
            <a:r>
              <a:rPr lang="ru-RU" sz="10400" dirty="0">
                <a:latin typeface="Proxima Nova Rg" pitchFamily="50" charset="0"/>
              </a:rPr>
              <a:t>образовательной среды астрономического просвещения;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Proxima Nova Th" pitchFamily="50" charset="0"/>
              </a:rPr>
              <a:t>ЗАДАЧИ КОНЦЕПЦИИ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sz="9600" dirty="0">
                <a:latin typeface="Proxima Nova Rg" pitchFamily="50" charset="0"/>
              </a:rPr>
              <a:t>разработать механизмы комплексного совершенствования профессиональных компетенций учителя химии;</a:t>
            </a:r>
          </a:p>
          <a:p>
            <a:pPr lvl="0">
              <a:lnSpc>
                <a:spcPct val="120000"/>
              </a:lnSpc>
            </a:pPr>
            <a:r>
              <a:rPr lang="ru-RU" sz="9600" dirty="0">
                <a:latin typeface="Proxima Nova Rg" pitchFamily="50" charset="0"/>
              </a:rPr>
              <a:t>создать систему регулярного обновления ФГОС СОО с учетом новых достижений астрономии и космонавтики;</a:t>
            </a:r>
          </a:p>
          <a:p>
            <a:pPr lvl="0">
              <a:lnSpc>
                <a:spcPct val="120000"/>
              </a:lnSpc>
            </a:pPr>
            <a:r>
              <a:rPr lang="ru-RU" sz="9600" dirty="0">
                <a:latin typeface="Proxima Nova Rg" pitchFamily="50" charset="0"/>
              </a:rPr>
              <a:t>обеспечить наличие углубленного изучения астрономии;</a:t>
            </a:r>
          </a:p>
          <a:p>
            <a:pPr lvl="0">
              <a:lnSpc>
                <a:spcPct val="120000"/>
              </a:lnSpc>
            </a:pPr>
            <a:r>
              <a:rPr lang="ru-RU" sz="9600" dirty="0">
                <a:latin typeface="Proxima Nova Rg" pitchFamily="50" charset="0"/>
              </a:rPr>
              <a:t>обеспечить качественную подготовку кадров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ПРОБЛЕМЫ ПРЕПОДАВАНИЯ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2448272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itchFamily="50" charset="0"/>
              </a:rPr>
              <a:t>проблемы мотивационного характера;</a:t>
            </a:r>
          </a:p>
          <a:p>
            <a:r>
              <a:rPr lang="ru-RU" sz="2600" dirty="0">
                <a:latin typeface="Proxima Nova Rg" pitchFamily="50" charset="0"/>
              </a:rPr>
              <a:t>проблемы содержательного характера;</a:t>
            </a:r>
          </a:p>
          <a:p>
            <a:r>
              <a:rPr lang="ru-RU" sz="2600" dirty="0">
                <a:latin typeface="Proxima Nova Rg" pitchFamily="50" charset="0"/>
              </a:rPr>
              <a:t>проблемы методического характера;</a:t>
            </a:r>
          </a:p>
          <a:p>
            <a:r>
              <a:rPr lang="ru-RU" sz="2600" dirty="0">
                <a:latin typeface="Proxima Nova Rg" pitchFamily="50" charset="0"/>
              </a:rPr>
              <a:t>кадровые проблемы.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43000"/>
            <a:ext cx="8640960" cy="106680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ПРИЧИНЫ СНИЖЕНИЯ МОТИВАЦИИ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204864"/>
            <a:ext cx="8507288" cy="4153648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itchFamily="50" charset="0"/>
              </a:rPr>
              <a:t>изучение предмета у школьников происходит в том возрасте, когда познавательный интерес учеников к изучению астрономии спадает;</a:t>
            </a:r>
          </a:p>
          <a:p>
            <a:r>
              <a:rPr lang="ru-RU" sz="2600" dirty="0">
                <a:latin typeface="Proxima Nova Rg" pitchFamily="50" charset="0"/>
              </a:rPr>
              <a:t>отсутствие личного опыта простейших визуальных наблюдений астрономических явлений; </a:t>
            </a:r>
          </a:p>
          <a:p>
            <a:r>
              <a:rPr lang="ru-RU" sz="2600" dirty="0">
                <a:latin typeface="Proxima Nova Rg" pitchFamily="50" charset="0"/>
              </a:rPr>
              <a:t>нацеливание учеников на приобретение прежде всего «нужных» знаний и компетенций в ущерб общекультурным дисциплинам.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СОДЕРЖАТЕЛЬНЫЕ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04864"/>
            <a:ext cx="8280920" cy="4392488"/>
          </a:xfrm>
        </p:spPr>
        <p:txBody>
          <a:bodyPr>
            <a:noAutofit/>
          </a:bodyPr>
          <a:lstStyle/>
          <a:p>
            <a:r>
              <a:rPr lang="ru-RU" sz="2300" dirty="0">
                <a:latin typeface="Proxima Nova Rg" pitchFamily="50" charset="0"/>
              </a:rPr>
              <a:t>быстрое увеличение объема актуальной астрономической информации, которое не учитывается в содержании предмета «Астрономия»;</a:t>
            </a:r>
          </a:p>
          <a:p>
            <a:r>
              <a:rPr lang="ru-RU" sz="2300" dirty="0">
                <a:latin typeface="Proxima Nova Rg" pitchFamily="50" charset="0"/>
              </a:rPr>
              <a:t>отсутствие связи астрономии с другими естественно-научными учебными предметами (физика, химия, биология) и физической географией;</a:t>
            </a:r>
          </a:p>
          <a:p>
            <a:r>
              <a:rPr lang="ru-RU" sz="2300" dirty="0">
                <a:latin typeface="Proxima Nova Rg" pitchFamily="50" charset="0"/>
              </a:rPr>
              <a:t>содержание учебного предмета «Астрономия» неактуально и не отвечает на вопросы современного общества; </a:t>
            </a:r>
          </a:p>
          <a:p>
            <a:r>
              <a:rPr lang="ru-RU" sz="2300" dirty="0">
                <a:latin typeface="Proxima Nova Rg" pitchFamily="50" charset="0"/>
              </a:rPr>
              <a:t>отсутствие методических пособий, которые адекватно описывают вклад российских ученых в мировую науку.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МЕТОДИЧЕСКИЕ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91264" cy="4945736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latin typeface="Proxima Nova Rg" pitchFamily="50" charset="0"/>
              </a:rPr>
              <a:t>отсутствие современных учебников по астрономии, которые соответствуют ФГОС СОО, и методических пособий по преподаванию предмета;</a:t>
            </a:r>
          </a:p>
          <a:p>
            <a:pPr lvl="0"/>
            <a:r>
              <a:rPr lang="ru-RU" sz="2400" dirty="0" err="1">
                <a:latin typeface="Proxima Nova Rg" pitchFamily="50" charset="0"/>
              </a:rPr>
              <a:t>неоснащенность</a:t>
            </a:r>
            <a:r>
              <a:rPr lang="ru-RU" sz="2400" dirty="0">
                <a:latin typeface="Proxima Nova Rg" pitchFamily="50" charset="0"/>
              </a:rPr>
              <a:t> кабинетов астрономии в школах;</a:t>
            </a:r>
          </a:p>
          <a:p>
            <a:pPr lvl="0"/>
            <a:r>
              <a:rPr lang="ru-RU" sz="2400" dirty="0">
                <a:latin typeface="Proxima Nova Rg" pitchFamily="50" charset="0"/>
              </a:rPr>
              <a:t>отсутствие наглядного материала, которое развивает навыки пространственного мышления и умения воспринимать стереоскопические материалы;</a:t>
            </a:r>
          </a:p>
          <a:p>
            <a:pPr lvl="0"/>
            <a:r>
              <a:rPr lang="ru-RU" sz="2400" dirty="0">
                <a:latin typeface="Proxima Nova Rg" pitchFamily="50" charset="0"/>
              </a:rPr>
              <a:t>недостаточное количество практических занятий;</a:t>
            </a:r>
          </a:p>
          <a:p>
            <a:pPr lvl="0"/>
            <a:r>
              <a:rPr lang="ru-RU" sz="2400" dirty="0">
                <a:latin typeface="Proxima Nova Rg" pitchFamily="50" charset="0"/>
              </a:rPr>
              <a:t>отсутствие методических пособий по теме астрономических наблюдений с учетом различных широт.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91784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КАДРОВЫЕ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496944" cy="458569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600" dirty="0" smtClean="0">
                <a:latin typeface="Proxima Nova Rg" pitchFamily="50" charset="0"/>
              </a:rPr>
              <a:t>Среди кадровых проблем эксперты выделяют: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нехватку педагогов астрономии в школах;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недостаточную подготовку и дополнительное профессиональное образование учителей астрономии;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недостаточный уровень практической подготовки педагогов.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229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Proxima Nova Th" pitchFamily="50" charset="0"/>
              </a:rPr>
              <a:t>НАПРАВЛЕНИЯ РЕАЛИЗАЦИИ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507288" cy="4325112"/>
          </a:xfrm>
        </p:spPr>
        <p:txBody>
          <a:bodyPr>
            <a:normAutofit/>
          </a:bodyPr>
          <a:lstStyle/>
          <a:p>
            <a:pPr lvl="0"/>
            <a:r>
              <a:rPr lang="ru-RU" sz="2600" dirty="0">
                <a:latin typeface="Proxima Nova Rg" pitchFamily="50" charset="0"/>
              </a:rPr>
              <a:t>общее образование;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астрономическое просвещение и популяризация астрономии, дополнительное образование;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профессиональное образование;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подготовка научно-педагогических работников образовательных организаций высшего образования.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</a:t>
            </a:r>
            <a:r>
              <a:rPr lang="ru-RU" sz="3600" dirty="0" smtClean="0">
                <a:latin typeface="Proxima Nova Th" pitchFamily="50" charset="0"/>
              </a:rPr>
              <a:t>СДЕЛАТЬ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latin typeface="Proxima Nova Rg" pitchFamily="50" charset="0"/>
              </a:rPr>
              <a:t>обеспечить в содержании учебного предмета «Астрономия» повторение на новом уровне материала, который школьники проходили в рамках предметов «Окружающий мир» на уровне НОО и предметов «Естествознание», «География», «Физика» на уровне ООО;</a:t>
            </a:r>
          </a:p>
          <a:p>
            <a:pPr lvl="0"/>
            <a:r>
              <a:rPr lang="ru-RU" dirty="0">
                <a:latin typeface="Proxima Nova Rg" pitchFamily="50" charset="0"/>
              </a:rPr>
              <a:t>создать современную учебно-методическую базу учебного предмета;</a:t>
            </a:r>
          </a:p>
          <a:p>
            <a:pPr lvl="0"/>
            <a:r>
              <a:rPr lang="ru-RU" dirty="0">
                <a:latin typeface="Proxima Nova Rg" pitchFamily="50" charset="0"/>
              </a:rPr>
              <a:t>издать учебники разной степени углубленности;</a:t>
            </a:r>
          </a:p>
          <a:p>
            <a:pPr lvl="0"/>
            <a:r>
              <a:rPr lang="ru-RU" dirty="0">
                <a:latin typeface="Proxima Nova Rg" pitchFamily="50" charset="0"/>
              </a:rPr>
              <a:t>организовать систему регулярного обновления УМК для учителей;</a:t>
            </a:r>
          </a:p>
          <a:p>
            <a:pPr lvl="0"/>
            <a:r>
              <a:rPr lang="ru-RU" dirty="0">
                <a:latin typeface="Proxima Nova Rg" pitchFamily="50" charset="0"/>
              </a:rPr>
              <a:t>создать доступные базы дополнительных материалов для информационно-образовательной среды учебного предмета;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ОБЩЕЕ ОБРАЗОВАНИЕ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</a:t>
            </a:r>
            <a:r>
              <a:rPr lang="ru-RU" sz="3600" dirty="0" smtClean="0">
                <a:latin typeface="Proxima Nova Th" pitchFamily="50" charset="0"/>
              </a:rPr>
              <a:t>СДЕЛАТЬ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latin typeface="Proxima Nova Rg" pitchFamily="50" charset="0"/>
              </a:rPr>
              <a:t>включить астрономию в планы существующей системы проведения практических конференций и олимпиад для учеников;</a:t>
            </a:r>
          </a:p>
          <a:p>
            <a:pPr lvl="0"/>
            <a:r>
              <a:rPr lang="ru-RU" dirty="0">
                <a:latin typeface="Proxima Nova Rg" pitchFamily="50" charset="0"/>
              </a:rPr>
              <a:t>подготовить и обновлять пособия для преподавателей по проектной и исследовательской деятельности учеников, организации наблюдений с учетом локации проживания;</a:t>
            </a:r>
          </a:p>
          <a:p>
            <a:pPr lvl="0"/>
            <a:r>
              <a:rPr lang="ru-RU" dirty="0">
                <a:latin typeface="Proxima Nova Rg" pitchFamily="50" charset="0"/>
              </a:rPr>
              <a:t>включить вопросы по астрономии, которые пересекаются с предметами «География» и «Физика», в КИМ по этим предметам;</a:t>
            </a:r>
          </a:p>
          <a:p>
            <a:pPr lvl="0"/>
            <a:r>
              <a:rPr lang="ru-RU" dirty="0">
                <a:latin typeface="Proxima Nova Rg" pitchFamily="50" charset="0"/>
              </a:rPr>
              <a:t>обеспечить возможность углубленного изучения астрономии для мотивированных учеников;</a:t>
            </a:r>
          </a:p>
          <a:p>
            <a:pPr lvl="0"/>
            <a:r>
              <a:rPr lang="ru-RU" dirty="0">
                <a:latin typeface="Proxima Nova Rg" pitchFamily="50" charset="0"/>
              </a:rPr>
              <a:t>организовать сетевой обмен позитивным опытом педагогов.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ОБЩЕЕ ОБРАЗОВАНИЕ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</a:t>
            </a:r>
            <a:r>
              <a:rPr lang="ru-RU" sz="3600" dirty="0" smtClean="0">
                <a:latin typeface="Proxima Nova Th" pitchFamily="50" charset="0"/>
              </a:rPr>
              <a:t>СДЕЛАТЬ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95536" y="2503501"/>
            <a:ext cx="8568952" cy="4354499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Proxima Nova Rg" pitchFamily="50" charset="0"/>
              </a:rPr>
              <a:t>обеспечить государственную поддержку по развертыванию всероссийской сети планетариев, подготовке специалистов, созданию контента для планетариев и систем визуальной реальности, созданию учебных, научно-популярных и художественных фильмов по астрономии и космонавтике, которые отражают отечественный вклад в мировую науку;</a:t>
            </a:r>
          </a:p>
          <a:p>
            <a:r>
              <a:rPr lang="ru-RU" dirty="0">
                <a:latin typeface="Proxima Nova Rg" pitchFamily="50" charset="0"/>
              </a:rPr>
              <a:t>проводить массовые мероприятия среди школьников с астрономической составляющей;</a:t>
            </a:r>
          </a:p>
          <a:p>
            <a:r>
              <a:rPr lang="ru-RU" dirty="0">
                <a:latin typeface="Proxima Nova Rg" pitchFamily="50" charset="0"/>
              </a:rPr>
              <a:t>организовать кружки и клубы с поддержкой телескопостроения, </a:t>
            </a:r>
            <a:r>
              <a:rPr lang="ru-RU" dirty="0" err="1">
                <a:latin typeface="Proxima Nova Rg" pitchFamily="50" charset="0"/>
              </a:rPr>
              <a:t>астрографии</a:t>
            </a:r>
            <a:r>
              <a:rPr lang="ru-RU" dirty="0">
                <a:latin typeface="Proxima Nova Rg" pitchFamily="50" charset="0"/>
              </a:rPr>
              <a:t>, любительских наблюдений метеоров, массовые лектории;</a:t>
            </a:r>
          </a:p>
          <a:p>
            <a:r>
              <a:rPr lang="ru-RU" dirty="0">
                <a:latin typeface="Proxima Nova Rg" pitchFamily="50" charset="0"/>
              </a:rPr>
              <a:t>организовать сотрудничество с «</a:t>
            </a:r>
            <a:r>
              <a:rPr lang="ru-RU" dirty="0" err="1">
                <a:latin typeface="Proxima Nova Rg" pitchFamily="50" charset="0"/>
              </a:rPr>
              <a:t>Роскосмосом</a:t>
            </a:r>
            <a:r>
              <a:rPr lang="ru-RU" dirty="0">
                <a:latin typeface="Proxima Nova Rg" pitchFamily="50" charset="0"/>
              </a:rPr>
              <a:t>», учреждениями РАН, обсерваториями для встреч учеников с космонавтами и учеными;</a:t>
            </a:r>
          </a:p>
          <a:p>
            <a:r>
              <a:rPr lang="ru-RU" dirty="0">
                <a:latin typeface="Proxima Nova Rg" pitchFamily="50" charset="0"/>
              </a:rPr>
              <a:t>организовать специальную подготовку преподавателей дополнительного образования.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АСТРОНОМИЧЕСКОЕ ПРОСВЕЩЕНИЕ И ПОПУЛЯРИЗАЦИЯ АСТРОНОМИИ, ДОПОЛНИТЕЛЬНОЕ ОБРАЗОВАНИЕ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280920" cy="42824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Proxima Nova Rg" pitchFamily="50" charset="0"/>
              </a:rPr>
              <a:t>В направлении профессионального образования разработчики планируют:</a:t>
            </a:r>
          </a:p>
          <a:p>
            <a:pPr lvl="0"/>
            <a:r>
              <a:rPr lang="ru-RU" sz="2800" dirty="0">
                <a:latin typeface="Proxima Nova Rg" pitchFamily="50" charset="0"/>
              </a:rPr>
              <a:t>организовать углубленную подготовку будущих астрономов и работников космической отрасли;</a:t>
            </a:r>
          </a:p>
          <a:p>
            <a:pPr lvl="0"/>
            <a:r>
              <a:rPr lang="ru-RU" sz="2800" dirty="0">
                <a:latin typeface="Proxima Nova Rg" pitchFamily="50" charset="0"/>
              </a:rPr>
              <a:t>разработать дополнительные общеразвивающие программы для углубленного изучения астрономии.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00808"/>
            <a:ext cx="8856984" cy="432048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ПРОФЕССИОНАЛЬНОЕ ОБРАЗОВАНИЕ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1988840"/>
            <a:ext cx="8712968" cy="4714539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 indent="0">
              <a:buNone/>
            </a:pPr>
            <a:r>
              <a:rPr lang="ru-RU" sz="2600" dirty="0">
                <a:latin typeface="Proxima Nova Rg" pitchFamily="50" charset="0"/>
              </a:rPr>
              <a:t>Чтобы решить кадровые проблемы среди научно-педагогических работников ОО высшего образования, разработчики предлагают создать систему подготовки таких работников. Для этого в ОО высшего образования должны функционировать оснащенные кабинеты астрономии. Также должны быть разработаны специальные программы по обучению и повышению квалификации преподавателей астрономии.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8856984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КАДРОВОЕ ОБЕСПЕЧЕНИЕ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1166</TotalTime>
  <Words>700</Words>
  <Application>Microsoft Office PowerPoint</Application>
  <PresentationFormat>Экран (4:3)</PresentationFormat>
  <Paragraphs>77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Calibri</vt:lpstr>
      <vt:lpstr>Georgia</vt:lpstr>
      <vt:lpstr>Proxima Nova Rg</vt:lpstr>
      <vt:lpstr>Proxima Nova Th</vt:lpstr>
      <vt:lpstr>Trebuchet MS</vt:lpstr>
      <vt:lpstr>Wingdings 2</vt:lpstr>
      <vt:lpstr>Городская</vt:lpstr>
      <vt:lpstr>КОНЦЕПЦИЯ ПРЕПОДАВАНИЯ  УЧЕБНОГО ПРЕДМЕТА «АСТРОНОМИЯ»</vt:lpstr>
      <vt:lpstr>ЦЕЛИ КОНЦЕПЦИИ</vt:lpstr>
      <vt:lpstr>ЗАДАЧИ КОНЦЕПЦИИ</vt:lpstr>
      <vt:lpstr>ЗАДАЧИ КОНЦЕПЦИИ</vt:lpstr>
      <vt:lpstr>ПРОБЛЕМЫ ПРЕПОДАВАНИЯ</vt:lpstr>
      <vt:lpstr>ПРИЧИНЫ СНИЖЕНИЯ МОТИВАЦИИ</vt:lpstr>
      <vt:lpstr>СОДЕРЖАТЕЛЬНЫЕ ПРОБЛЕМЫ</vt:lpstr>
      <vt:lpstr>МЕТОДИЧЕСКИЕ ПРОБЛЕМЫ</vt:lpstr>
      <vt:lpstr>КАДРОВЫЕ ПРОБЛЕМЫ</vt:lpstr>
      <vt:lpstr>НАПРАВЛЕНИЯ РЕАЛИЗАЦИИ КОНЦЕПЦИИ</vt:lpstr>
      <vt:lpstr>ЧТО ПЛАНИРУЮТ СДЕЛАТЬ</vt:lpstr>
      <vt:lpstr>ЧТО ПЛАНИРУЮТ СДЕЛАТЬ</vt:lpstr>
      <vt:lpstr>ЧТО ПЛАНИРУЮТ СДЕЛАТЬ</vt:lpstr>
      <vt:lpstr>ЧТО ПЛАНИРУЮТ ИЗМЕНИТЬ</vt:lpstr>
      <vt:lpstr>ЧТО ПЛАНИРУЮТ ИЗМЕНИТЬ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ПРЕПОДАВАНИЯ  УЧЕБНОГО ПРЕДМЕТА «ФИЗИЧЕСКАЯ КУЛЬТУРА»</dc:title>
  <dc:creator>romanova</dc:creator>
  <cp:lastModifiedBy>Дмириевна Настя</cp:lastModifiedBy>
  <cp:revision>123</cp:revision>
  <dcterms:created xsi:type="dcterms:W3CDTF">2019-07-30T11:25:58Z</dcterms:created>
  <dcterms:modified xsi:type="dcterms:W3CDTF">2020-08-03T08:18:16Z</dcterms:modified>
</cp:coreProperties>
</file>