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5" r:id="rId9"/>
    <p:sldId id="266" r:id="rId10"/>
    <p:sldId id="273" r:id="rId11"/>
    <p:sldId id="274" r:id="rId12"/>
    <p:sldId id="281" r:id="rId13"/>
    <p:sldId id="277" r:id="rId14"/>
    <p:sldId id="284" r:id="rId15"/>
    <p:sldId id="283" r:id="rId16"/>
    <p:sldId id="285" r:id="rId17"/>
    <p:sldId id="27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E0AF4-3E87-4F1C-A976-4C660325E3E0}" v="29" dt="2019-09-10T08:37:25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f4c4b69874d8686d" providerId="Windows Live" clId="Web-{BF3E0AF4-3E87-4F1C-A976-4C660325E3E0}"/>
    <pc:docChg chg="modSld">
      <pc:chgData name="Гость" userId="f4c4b69874d8686d" providerId="Windows Live" clId="Web-{BF3E0AF4-3E87-4F1C-A976-4C660325E3E0}" dt="2019-09-10T08:37:25.195" v="20" actId="20577"/>
      <pc:docMkLst>
        <pc:docMk/>
      </pc:docMkLst>
      <pc:sldChg chg="modSp">
        <pc:chgData name="Гость" userId="f4c4b69874d8686d" providerId="Windows Live" clId="Web-{BF3E0AF4-3E87-4F1C-A976-4C660325E3E0}" dt="2019-09-10T08:36:49.647" v="0" actId="20577"/>
        <pc:sldMkLst>
          <pc:docMk/>
          <pc:sldMk cId="0" sldId="257"/>
        </pc:sldMkLst>
        <pc:spChg chg="mod">
          <ac:chgData name="Гость" userId="f4c4b69874d8686d" providerId="Windows Live" clId="Web-{BF3E0AF4-3E87-4F1C-A976-4C660325E3E0}" dt="2019-09-10T08:36:49.647" v="0" actId="20577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1.272" v="2" actId="20577"/>
        <pc:sldMkLst>
          <pc:docMk/>
          <pc:sldMk cId="0" sldId="258"/>
        </pc:sldMkLst>
        <pc:spChg chg="mod">
          <ac:chgData name="Гость" userId="f4c4b69874d8686d" providerId="Windows Live" clId="Web-{BF3E0AF4-3E87-4F1C-A976-4C660325E3E0}" dt="2019-09-10T08:36:51.272" v="2" actId="20577"/>
          <ac:spMkLst>
            <pc:docMk/>
            <pc:sldMk cId="0" sldId="258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8.335" v="8" actId="20577"/>
        <pc:sldMkLst>
          <pc:docMk/>
          <pc:sldMk cId="0" sldId="259"/>
        </pc:sldMkLst>
        <pc:spChg chg="mod">
          <ac:chgData name="Гость" userId="f4c4b69874d8686d" providerId="Windows Live" clId="Web-{BF3E0AF4-3E87-4F1C-A976-4C660325E3E0}" dt="2019-09-10T08:36:58.335" v="8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3.538" v="5" actId="20577"/>
        <pc:sldMkLst>
          <pc:docMk/>
          <pc:sldMk cId="0" sldId="260"/>
        </pc:sldMkLst>
        <pc:spChg chg="mod">
          <ac:chgData name="Гость" userId="f4c4b69874d8686d" providerId="Windows Live" clId="Web-{BF3E0AF4-3E87-4F1C-A976-4C660325E3E0}" dt="2019-09-10T08:36:53.538" v="5" actId="20577"/>
          <ac:spMkLst>
            <pc:docMk/>
            <pc:sldMk cId="0" sldId="260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01.194" v="9" actId="20577"/>
        <pc:sldMkLst>
          <pc:docMk/>
          <pc:sldMk cId="0" sldId="261"/>
        </pc:sldMkLst>
        <pc:spChg chg="mod">
          <ac:chgData name="Гость" userId="f4c4b69874d8686d" providerId="Windows Live" clId="Web-{BF3E0AF4-3E87-4F1C-A976-4C660325E3E0}" dt="2019-09-10T08:37:01.194" v="9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05.632" v="12" actId="20577"/>
        <pc:sldMkLst>
          <pc:docMk/>
          <pc:sldMk cId="0" sldId="262"/>
        </pc:sldMkLst>
        <pc:spChg chg="mod">
          <ac:chgData name="Гость" userId="f4c4b69874d8686d" providerId="Windows Live" clId="Web-{BF3E0AF4-3E87-4F1C-A976-4C660325E3E0}" dt="2019-09-10T08:37:05.632" v="12" actId="20577"/>
          <ac:spMkLst>
            <pc:docMk/>
            <pc:sldMk cId="0" sldId="262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14.882" v="15" actId="20577"/>
        <pc:sldMkLst>
          <pc:docMk/>
          <pc:sldMk cId="0" sldId="265"/>
        </pc:sldMkLst>
        <pc:spChg chg="mod">
          <ac:chgData name="Гость" userId="f4c4b69874d8686d" providerId="Windows Live" clId="Web-{BF3E0AF4-3E87-4F1C-A976-4C660325E3E0}" dt="2019-09-10T08:37:14.882" v="15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20.304" v="18" actId="20577"/>
        <pc:sldMkLst>
          <pc:docMk/>
          <pc:sldMk cId="0" sldId="266"/>
        </pc:sldMkLst>
        <pc:spChg chg="mod">
          <ac:chgData name="Гость" userId="f4c4b69874d8686d" providerId="Windows Live" clId="Web-{BF3E0AF4-3E87-4F1C-A976-4C660325E3E0}" dt="2019-09-10T08:37:20.304" v="18" actId="20577"/>
          <ac:spMkLst>
            <pc:docMk/>
            <pc:sldMk cId="0" sldId="26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DD9BA-93E0-4F23-89D4-92AD85074D79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7D41-AA2B-405C-8A91-1890F802FA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7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8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836712"/>
            <a:ext cx="8820472" cy="2099096"/>
          </a:xfrm>
        </p:spPr>
        <p:txBody>
          <a:bodyPr>
            <a:noAutofit/>
          </a:bodyPr>
          <a:lstStyle/>
          <a:p>
            <a:r>
              <a:rPr lang="ru-RU" dirty="0">
                <a:latin typeface="Proxima Nova Th" pitchFamily="50" charset="0"/>
              </a:rPr>
              <a:t>КОНЦЕПЦИЯ ПРЕПОДАВАНИЯ </a:t>
            </a:r>
            <a:br>
              <a:rPr lang="ru-RU" dirty="0">
                <a:latin typeface="Proxima Nova Th" pitchFamily="50" charset="0"/>
              </a:rPr>
            </a:br>
            <a:r>
              <a:rPr lang="ru-RU" dirty="0">
                <a:latin typeface="Proxima Nova Th" pitchFamily="50" charset="0"/>
              </a:rPr>
              <a:t>УЧЕБНОГО ПРЕДМЕТА </a:t>
            </a:r>
            <a:r>
              <a:rPr lang="ru-RU" dirty="0" smtClean="0">
                <a:latin typeface="Proxima Nova Th" pitchFamily="50" charset="0"/>
              </a:rPr>
              <a:t>«ФИЗИКА»</a:t>
            </a:r>
            <a:endParaRPr lang="ru-RU" dirty="0">
              <a:latin typeface="Proxima Nova Th" pitchFamily="50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21088"/>
            <a:ext cx="7067128" cy="681190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bg2">
                    <a:lumMod val="25000"/>
                  </a:schemeClr>
                </a:solidFill>
                <a:latin typeface="Proxima Nova Rg" pitchFamily="50" charset="0"/>
              </a:rPr>
              <a:t>Цели, задачи, проблемы, изменения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Proxima Nova Th" pitchFamily="50" charset="0"/>
              </a:rPr>
              <a:t>ЦЕЛЬ </a:t>
            </a:r>
            <a:r>
              <a:rPr lang="ru-RU" sz="3600" dirty="0">
                <a:latin typeface="Proxima Nova Th" pitchFamily="50" charset="0"/>
              </a:rPr>
              <a:t>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2331704"/>
          </a:xfrm>
        </p:spPr>
        <p:txBody>
          <a:bodyPr>
            <a:normAutofit/>
          </a:bodyPr>
          <a:lstStyle/>
          <a:p>
            <a:pPr marL="365125" indent="-273050"/>
            <a:r>
              <a:rPr lang="ru-RU" sz="2600" dirty="0">
                <a:latin typeface="Proxima Nova Rg" pitchFamily="50" charset="0"/>
              </a:rPr>
              <a:t>повысить качество преподавания предмета «Физика</a:t>
            </a:r>
            <a:r>
              <a:rPr lang="ru-RU" sz="2600" dirty="0" smtClean="0">
                <a:latin typeface="Proxima Nova Rg" pitchFamily="50" charset="0"/>
              </a:rPr>
              <a:t>».</a:t>
            </a:r>
            <a:endParaRPr lang="ru-RU" sz="2600" dirty="0">
              <a:latin typeface="Proxima Nova Rg" pitchFamily="5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0182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ЗАДАЧИ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657704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модернизировать содержание предмета;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повысить мотивацию учеников к изучению предмета;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совершенствовать материально-техническое оснащение и учебно-методическое обеспечение;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совершенствовать систему оценки учебных достижений учеников; 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развить кадровый потенциал.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ПРОБЛЕМЫ ПРЕПОДАВАНИЯ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2448272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проблемы мотивационного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проблемы содержательного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проблемы методического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кадровые проблемы.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43000"/>
            <a:ext cx="8640960" cy="10668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ПРИЧИНЫ СНИЖЕНИЯ МОТИВАЦИИ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6712" y="2704352"/>
            <a:ext cx="7247656" cy="3388944"/>
          </a:xfrm>
        </p:spPr>
        <p:txBody>
          <a:bodyPr>
            <a:normAutofit/>
          </a:bodyPr>
          <a:lstStyle/>
          <a:p>
            <a:r>
              <a:rPr lang="ru-RU" dirty="0">
                <a:latin typeface="Proxima Nova Rg" pitchFamily="50" charset="0"/>
              </a:rPr>
              <a:t>теоретическая составляющая преобладает над </a:t>
            </a:r>
            <a:r>
              <a:rPr lang="ru-RU" dirty="0" smtClean="0">
                <a:latin typeface="Proxima Nova Rg" pitchFamily="50" charset="0"/>
              </a:rPr>
              <a:t>экспериментальной.</a:t>
            </a:r>
            <a:endParaRPr lang="ru-RU" dirty="0">
              <a:latin typeface="Proxima Nova Rg" pitchFamily="50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СОДЕРЖАТЕЛЬНЫЕ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8280920" cy="4392488"/>
          </a:xfrm>
        </p:spPr>
        <p:txBody>
          <a:bodyPr>
            <a:noAutofit/>
          </a:bodyPr>
          <a:lstStyle/>
          <a:p>
            <a:r>
              <a:rPr lang="ru-RU" sz="2600" dirty="0">
                <a:latin typeface="Proxima Nova Rg" pitchFamily="50" charset="0"/>
              </a:rPr>
              <a:t>нет преемственности и взаимосвязи уровней образования; </a:t>
            </a:r>
          </a:p>
          <a:p>
            <a:r>
              <a:rPr lang="ru-RU" sz="2600" dirty="0">
                <a:latin typeface="Proxima Nova Rg" pitchFamily="50" charset="0"/>
              </a:rPr>
              <a:t>дисбаланс различных разделов учебного предмета на уровне среднего общего образования;</a:t>
            </a:r>
          </a:p>
          <a:p>
            <a:r>
              <a:rPr lang="ru-RU" sz="2600" dirty="0">
                <a:latin typeface="Proxima Nova Rg" pitchFamily="50" charset="0"/>
              </a:rPr>
              <a:t>содержание предмета предоставляет недостаточное количество практико-ориентированных знаний.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МЕТОДИЧЕСКИЕ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91264" cy="4945736"/>
          </a:xfrm>
        </p:spPr>
        <p:txBody>
          <a:bodyPr>
            <a:noAutofit/>
          </a:bodyPr>
          <a:lstStyle/>
          <a:p>
            <a:r>
              <a:rPr lang="ru-RU" sz="2600" dirty="0">
                <a:latin typeface="Proxima Nova Rg" pitchFamily="50" charset="0"/>
              </a:rPr>
              <a:t>уделяется недостаточно внимания развитию </a:t>
            </a:r>
            <a:r>
              <a:rPr lang="ru-RU" sz="2600" dirty="0" err="1">
                <a:latin typeface="Proxima Nova Rg" pitchFamily="50" charset="0"/>
              </a:rPr>
              <a:t>метапредметных</a:t>
            </a:r>
            <a:r>
              <a:rPr lang="ru-RU" sz="2600" dirty="0">
                <a:latin typeface="Proxima Nova Rg" pitchFamily="50" charset="0"/>
              </a:rPr>
              <a:t> навыков и формированию естественно-научной грамотности обучающихся;</a:t>
            </a:r>
          </a:p>
          <a:p>
            <a:r>
              <a:rPr lang="ru-RU" sz="2600" dirty="0">
                <a:latin typeface="Proxima Nova Rg" pitchFamily="50" charset="0"/>
              </a:rPr>
              <a:t>нехватка заданий в аппарате УМК, которые направлены на самостоятельные исследования;</a:t>
            </a:r>
          </a:p>
          <a:p>
            <a:r>
              <a:rPr lang="ru-RU" sz="2600" dirty="0">
                <a:latin typeface="Proxima Nova Rg" pitchFamily="50" charset="0"/>
              </a:rPr>
              <a:t>несовершенство методики обучения способам решения задач;</a:t>
            </a:r>
          </a:p>
          <a:p>
            <a:r>
              <a:rPr lang="ru-RU" sz="2600" dirty="0">
                <a:latin typeface="Proxima Nova Rg" pitchFamily="50" charset="0"/>
              </a:rPr>
              <a:t>недостаточное материально-техническое оснащение кабинетов;</a:t>
            </a:r>
          </a:p>
          <a:p>
            <a:r>
              <a:rPr lang="ru-RU" sz="2600" dirty="0">
                <a:latin typeface="Proxima Nova Rg" pitchFamily="50" charset="0"/>
              </a:rPr>
              <a:t>пренебрежительное отношение педагогов к учебному эксперименту.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1784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КАДРОВЫЕ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496944" cy="4585696"/>
          </a:xfrm>
        </p:spPr>
        <p:txBody>
          <a:bodyPr>
            <a:noAutofit/>
          </a:bodyPr>
          <a:lstStyle/>
          <a:p>
            <a:pPr lvl="0"/>
            <a:r>
              <a:rPr lang="ru-RU" sz="2600" dirty="0">
                <a:latin typeface="Proxima Nova Rg" pitchFamily="50" charset="0"/>
              </a:rPr>
              <a:t>низкий престиж профессии;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недостаточное количество учителей физики в школах;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затруднения обновления педагогических кадров в области изучения предмета;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недостаточная подготовка учителей физики.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29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Proxima Nova Th" pitchFamily="50" charset="0"/>
              </a:rPr>
              <a:t>НАПРАВЛЕНИЯ РЕАЛИЗАЦИИ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507288" cy="4325112"/>
          </a:xfrm>
        </p:spPr>
        <p:txBody>
          <a:bodyPr>
            <a:normAutofit/>
          </a:bodyPr>
          <a:lstStyle/>
          <a:p>
            <a:pPr lvl="0"/>
            <a:r>
              <a:rPr lang="ru-RU" sz="2600" dirty="0">
                <a:latin typeface="Proxima Nova Rg" pitchFamily="50" charset="0"/>
              </a:rPr>
              <a:t>обновление содержания учебного предмета; 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доработка документов, регламентирующих содержание физического образования;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модернизация материально-технического и учебно-методического обеспечения; 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совершенствование инструментария для оценки учебных достижений по физике;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подготовка педагогов.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8568952" cy="435449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anose="02000506030000020004" pitchFamily="2" charset="0"/>
              </a:rPr>
              <a:t>Приоритетные направления обновления:</a:t>
            </a:r>
          </a:p>
          <a:p>
            <a:r>
              <a:rPr lang="ru-RU" sz="2600" dirty="0">
                <a:latin typeface="Proxima Nova Rg" panose="02000506030000020004" pitchFamily="2" charset="0"/>
              </a:rPr>
              <a:t>усиление прикладного характера учебного материала; </a:t>
            </a:r>
          </a:p>
          <a:p>
            <a:r>
              <a:rPr lang="ru-RU" sz="2600" dirty="0">
                <a:latin typeface="Proxima Nova Rg" panose="02000506030000020004" pitchFamily="2" charset="0"/>
              </a:rPr>
              <a:t>расширение доли ученического эксперимента; </a:t>
            </a:r>
          </a:p>
          <a:p>
            <a:r>
              <a:rPr lang="ru-RU" sz="2600" dirty="0">
                <a:latin typeface="Proxima Nova Rg" panose="02000506030000020004" pitchFamily="2" charset="0"/>
              </a:rPr>
              <a:t>переориентации учебного процесса на применение знаний в контексте жизненных ситуаций;</a:t>
            </a:r>
          </a:p>
          <a:p>
            <a:r>
              <a:rPr lang="ru-RU" sz="2600" dirty="0" smtClean="0">
                <a:latin typeface="Proxima Nova Rg" panose="02000506030000020004" pitchFamily="2" charset="0"/>
              </a:rPr>
              <a:t>увеличения </a:t>
            </a:r>
            <a:r>
              <a:rPr lang="ru-RU" sz="2600" dirty="0">
                <a:latin typeface="Proxima Nova Rg" panose="02000506030000020004" pitchFamily="2" charset="0"/>
              </a:rPr>
              <a:t>доли заданий на объяснение и доказательства в аппарате усвоения </a:t>
            </a:r>
            <a:r>
              <a:rPr lang="ru-RU" sz="2600" dirty="0" smtClean="0">
                <a:latin typeface="Proxima Nova Rg" panose="02000506030000020004" pitchFamily="2" charset="0"/>
              </a:rPr>
              <a:t>УМК.</a:t>
            </a:r>
            <a:endParaRPr lang="ru-RU" sz="2600" dirty="0">
              <a:latin typeface="Proxima Nova Rg" panose="02000506030000020004" pitchFamily="2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>
                <a:solidFill>
                  <a:schemeClr val="tx2"/>
                </a:solidFill>
                <a:latin typeface="Proxima Nova Th" pitchFamily="50" charset="0"/>
              </a:rPr>
              <a:t>ОБНОВЛЕНИЕ СОДЕРЖАНИЯ ОБРАЗОВАНИЯ</a:t>
            </a:r>
          </a:p>
          <a:p>
            <a:pPr marL="92075" indent="17463" algn="ctr">
              <a:spcBef>
                <a:spcPct val="0"/>
              </a:spcBef>
              <a:buNone/>
            </a:pP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276872"/>
            <a:ext cx="8208912" cy="4426507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anose="02000506030000020004" pitchFamily="2" charset="0"/>
              </a:rPr>
              <a:t>во ФГОС ООО внести требования к предметным результатам по предмету «Естествознание» в 5–6-х классах, включающие содержательные элементы физики, биологии, географии, астрономии, химии; </a:t>
            </a:r>
          </a:p>
          <a:p>
            <a:r>
              <a:rPr lang="ru-RU" sz="2600" dirty="0">
                <a:latin typeface="Proxima Nova Rg" panose="02000506030000020004" pitchFamily="2" charset="0"/>
              </a:rPr>
              <a:t>в ПООП ООО и СОО необходимо усовершенствовать планируемыми результатами освоения содержания программы по физике.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0" y="1628800"/>
            <a:ext cx="9252519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sz="1900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ДОРАБОТКА ДОКУМЕНТОВ, РЕГЛАМЕНТИРУЮЩИХ СОДЕРЖАНИЕ ФИЗИЧЕСКОГО ОБРАЗОВАНИЯ</a:t>
            </a:r>
            <a:endParaRPr lang="ru-RU" sz="1900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 lnSpcReduction="10000"/>
          </a:bodyPr>
          <a:lstStyle/>
          <a:p>
            <a:r>
              <a:rPr lang="ru-RU" sz="2600" dirty="0">
                <a:latin typeface="Proxima Nova Rg" pitchFamily="50" charset="0"/>
              </a:rPr>
              <a:t>совершенствовать программ и учебных методических комплектов по предмету «Окружающий мир»; </a:t>
            </a:r>
          </a:p>
          <a:p>
            <a:r>
              <a:rPr lang="ru-RU" sz="2600" dirty="0">
                <a:latin typeface="Proxima Nova Rg" pitchFamily="50" charset="0"/>
              </a:rPr>
              <a:t>разработать содержания, программ и учебных методических комплектов предмета «Естествознание» для 5–6-х классов; </a:t>
            </a:r>
          </a:p>
          <a:p>
            <a:r>
              <a:rPr lang="ru-RU" sz="2600" dirty="0">
                <a:latin typeface="Proxima Nova Rg" pitchFamily="50" charset="0"/>
              </a:rPr>
              <a:t>разработать отдельной  программы расширенного изучения физики в 8–9-х классах для образовательных организаций, реализующих программы повышенного образовательного уровня по математике.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</a:rPr>
              <a:t>МОДЕРНИЗАЦИЯ УЧЕБНО-МЕТОДИЧЕСКОГО ОБЕСПЕЧЕНИЯ</a:t>
            </a:r>
            <a:endParaRPr lang="ru-RU" dirty="0">
              <a:solidFill>
                <a:schemeClr val="tx2"/>
              </a:solidFill>
              <a:latin typeface="Proxima Nova Th" pitchFamily="50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</a:t>
            </a:r>
            <a:r>
              <a:rPr lang="ru-RU" sz="3600" dirty="0" smtClean="0">
                <a:latin typeface="Proxima Nova Th" pitchFamily="50" charset="0"/>
              </a:rPr>
              <a:t>СДЕЛАТЬ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23528" y="2215469"/>
            <a:ext cx="8496944" cy="4642531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>
                <a:latin typeface="Proxima Nova Rg" panose="02000506030000020004" pitchFamily="2" charset="0"/>
              </a:rPr>
              <a:t>Внедрить технологии: </a:t>
            </a:r>
          </a:p>
          <a:p>
            <a:pPr marL="685800" indent="-342900" algn="just">
              <a:lnSpc>
                <a:spcPct val="115000"/>
              </a:lnSpc>
            </a:pPr>
            <a:r>
              <a:rPr lang="ru-RU" dirty="0">
                <a:latin typeface="Proxima Nova Rg" panose="02000506030000020004" pitchFamily="2" charset="0"/>
                <a:ea typeface="Calibri"/>
                <a:cs typeface="Times New Roman"/>
              </a:rPr>
              <a:t>использования компьютерного моделирования в процессе исследовательского обучения;</a:t>
            </a:r>
          </a:p>
          <a:p>
            <a:pPr marL="685800" indent="-342900" algn="just">
              <a:lnSpc>
                <a:spcPct val="115000"/>
              </a:lnSpc>
            </a:pPr>
            <a:r>
              <a:rPr lang="ru-RU" dirty="0">
                <a:latin typeface="Proxima Nova Rg" panose="02000506030000020004" pitchFamily="2" charset="0"/>
                <a:ea typeface="Calibri"/>
                <a:cs typeface="Times New Roman"/>
              </a:rPr>
              <a:t>основанные на использовании планшетных компьютеров и мобильных телефонов;</a:t>
            </a:r>
          </a:p>
          <a:p>
            <a:pPr marL="685800" indent="-342900" algn="just">
              <a:lnSpc>
                <a:spcPct val="115000"/>
              </a:lnSpc>
            </a:pPr>
            <a:r>
              <a:rPr lang="ru-RU" dirty="0">
                <a:latin typeface="Proxima Nova Rg" panose="02000506030000020004" pitchFamily="2" charset="0"/>
                <a:ea typeface="Calibri"/>
                <a:cs typeface="Times New Roman"/>
              </a:rPr>
              <a:t>сотрудничества в обучении (работа в малых группах сотрудничества); </a:t>
            </a:r>
          </a:p>
          <a:p>
            <a:pPr marL="685800" indent="-342900" algn="just">
              <a:lnSpc>
                <a:spcPct val="115000"/>
              </a:lnSpc>
            </a:pPr>
            <a:r>
              <a:rPr lang="ru-RU" dirty="0">
                <a:latin typeface="Proxima Nova Rg" panose="02000506030000020004" pitchFamily="2" charset="0"/>
                <a:ea typeface="Calibri"/>
                <a:cs typeface="Times New Roman"/>
              </a:rPr>
              <a:t>«перевернутого» обучения (самостоятельное изучение нового материала до проведения урока);</a:t>
            </a:r>
          </a:p>
          <a:p>
            <a:pPr marL="685800" indent="-342900" algn="just">
              <a:lnSpc>
                <a:spcPct val="115000"/>
              </a:lnSpc>
            </a:pPr>
            <a:r>
              <a:rPr lang="ru-RU" dirty="0">
                <a:latin typeface="Proxima Nova Rg" panose="02000506030000020004" pitchFamily="2" charset="0"/>
                <a:ea typeface="Calibri"/>
                <a:cs typeface="Times New Roman"/>
              </a:rPr>
              <a:t>дополненной реальности (виртуальные объекты и информация дополняют сведения о физических объектах и окружающей среде при проведении учебных исследований); </a:t>
            </a:r>
          </a:p>
          <a:p>
            <a:pPr marL="685800" indent="-342900" algn="just">
              <a:lnSpc>
                <a:spcPct val="115000"/>
              </a:lnSpc>
            </a:pPr>
            <a:r>
              <a:rPr lang="ru-RU" dirty="0">
                <a:latin typeface="Proxima Nova Rg" panose="02000506030000020004" pitchFamily="2" charset="0"/>
                <a:ea typeface="Calibri"/>
                <a:cs typeface="Times New Roman"/>
              </a:rPr>
              <a:t>формирования экспериментальных умений учащихся</a:t>
            </a:r>
            <a:r>
              <a:rPr lang="ru-RU" dirty="0" smtClean="0">
                <a:latin typeface="Proxima Nova Rg" panose="02000506030000020004" pitchFamily="2" charset="0"/>
                <a:ea typeface="Calibri"/>
                <a:cs typeface="Times New Roman"/>
              </a:rPr>
              <a:t>.</a:t>
            </a:r>
            <a:endParaRPr lang="ru-RU" dirty="0">
              <a:latin typeface="Proxima Nova Rg" panose="02000506030000020004" pitchFamily="2" charset="0"/>
              <a:ea typeface="Calibri"/>
              <a:cs typeface="Times New Roman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00808"/>
            <a:ext cx="8856984" cy="432048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</a:rPr>
              <a:t>МОДЕРНИЗАЦИЯ УЧЕБНО-МЕТОДИЧЕСКОГО ОБЕСПЕЧЕНИЯ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2143461"/>
            <a:ext cx="8712968" cy="4714539"/>
          </a:xfrm>
        </p:spPr>
        <p:txBody>
          <a:bodyPr>
            <a:normAutofit fontScale="92500"/>
          </a:bodyPr>
          <a:lstStyle/>
          <a:p>
            <a:r>
              <a:rPr lang="ru-RU" sz="2600" dirty="0">
                <a:latin typeface="Proxima Nova Rg" pitchFamily="50" charset="0"/>
              </a:rPr>
              <a:t>оснащение кабинета физики необходимым оборудованием;</a:t>
            </a:r>
          </a:p>
          <a:p>
            <a:r>
              <a:rPr lang="ru-RU" sz="2600" dirty="0">
                <a:latin typeface="Proxima Nova Rg" pitchFamily="50" charset="0"/>
              </a:rPr>
              <a:t>оснащение специальной лаборатории для занятий проектной и учебно-исследовательской деятельностью (единого для всех предметов естественно-научного цикла).</a:t>
            </a:r>
          </a:p>
          <a:p>
            <a:pPr marL="109728" indent="0">
              <a:buNone/>
            </a:pPr>
            <a:r>
              <a:rPr lang="ru-RU" sz="2600" dirty="0">
                <a:latin typeface="Proxima Nova Rg" pitchFamily="50" charset="0"/>
              </a:rPr>
              <a:t>Отбор оборудования будет проводиться:</a:t>
            </a:r>
          </a:p>
          <a:p>
            <a:r>
              <a:rPr lang="ru-RU" sz="2600" dirty="0">
                <a:latin typeface="Proxima Nova Rg" pitchFamily="50" charset="0"/>
              </a:rPr>
              <a:t>на основе принципов полноты, преемственности и оптимального сочетания классических и современных (компьютерных) средств измерений;</a:t>
            </a:r>
          </a:p>
          <a:p>
            <a:r>
              <a:rPr lang="ru-RU" sz="2600" dirty="0">
                <a:latin typeface="Proxima Nova Rg" pitchFamily="50" charset="0"/>
              </a:rPr>
              <a:t>приоритет – лабораторное оборудование для фронтального эксперимента (тематические комплекты).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8856984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</a:rPr>
              <a:t>МОДЕРНИЗАЦИЯ МАТЕРИАЛЬНО-ТЕХНИЧЕСКОГО ОБЕСПЕЧЕНИЯ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280920" cy="4282491"/>
          </a:xfrm>
        </p:spPr>
        <p:txBody>
          <a:bodyPr>
            <a:noAutofit/>
          </a:bodyPr>
          <a:lstStyle/>
          <a:p>
            <a:r>
              <a:rPr lang="ru-RU" sz="2600" dirty="0">
                <a:latin typeface="Proxima Nova Rg" pitchFamily="50" charset="0"/>
              </a:rPr>
              <a:t>переработать инструментарий для учительского оценивания; </a:t>
            </a:r>
          </a:p>
          <a:p>
            <a:r>
              <a:rPr lang="ru-RU" sz="2600" dirty="0">
                <a:latin typeface="Proxima Nova Rg" pitchFamily="50" charset="0"/>
              </a:rPr>
              <a:t>усовершенствовать инструментарий внешней оценки на уровне образовательной организации, муниципальных и региональных систем оценки качества образования; </a:t>
            </a:r>
          </a:p>
          <a:p>
            <a:r>
              <a:rPr lang="ru-RU" sz="2600" dirty="0">
                <a:latin typeface="Proxima Nova Rg" pitchFamily="50" charset="0"/>
              </a:rPr>
              <a:t>обновить контрольные измерительные материалы для проведения ЕГЭ, ОГЭ, ВПР и других оценочных процедур.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00808"/>
            <a:ext cx="8856984" cy="432048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СОВЕРШЕНСТВОВАНИЕ ИНСТРУМЕНТАРИЯ ДЛЯ ОЦЕНКИ УЧЕБНЫХ ДОСТИЖЕНИЙ ПО ФИЗИКЕ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31493"/>
            <a:ext cx="8280920" cy="442650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latin typeface="Proxima Nova Rg" pitchFamily="50" charset="0"/>
              </a:rPr>
              <a:t>Основные направления модернизации:</a:t>
            </a:r>
          </a:p>
          <a:p>
            <a:r>
              <a:rPr lang="ru-RU" dirty="0" smtClean="0">
                <a:latin typeface="Proxima Nova Rg" pitchFamily="50" charset="0"/>
              </a:rPr>
              <a:t>переориентация </a:t>
            </a:r>
            <a:r>
              <a:rPr lang="ru-RU" dirty="0">
                <a:latin typeface="Proxima Nova Rg" pitchFamily="50" charset="0"/>
              </a:rPr>
              <a:t>на проверку планируемых результатов обучения (</a:t>
            </a:r>
            <a:r>
              <a:rPr lang="ru-RU" dirty="0" err="1">
                <a:latin typeface="Proxima Nova Rg" pitchFamily="50" charset="0"/>
              </a:rPr>
              <a:t>деятельностный</a:t>
            </a:r>
            <a:r>
              <a:rPr lang="ru-RU" dirty="0">
                <a:latin typeface="Proxima Nova Rg" pitchFamily="50" charset="0"/>
              </a:rPr>
              <a:t> подход); </a:t>
            </a:r>
          </a:p>
          <a:p>
            <a:r>
              <a:rPr lang="ru-RU" dirty="0" smtClean="0">
                <a:latin typeface="Proxima Nova Rg" pitchFamily="50" charset="0"/>
              </a:rPr>
              <a:t>усиление </a:t>
            </a:r>
            <a:r>
              <a:rPr lang="ru-RU" dirty="0">
                <a:latin typeface="Proxima Nova Rg" pitchFamily="50" charset="0"/>
              </a:rPr>
              <a:t>роли качественных задач; </a:t>
            </a:r>
          </a:p>
          <a:p>
            <a:r>
              <a:rPr lang="ru-RU" dirty="0" smtClean="0">
                <a:latin typeface="Proxima Nova Rg" pitchFamily="50" charset="0"/>
              </a:rPr>
              <a:t>увеличение </a:t>
            </a:r>
            <a:r>
              <a:rPr lang="ru-RU" dirty="0">
                <a:latin typeface="Proxima Nova Rg" pitchFamily="50" charset="0"/>
              </a:rPr>
              <a:t>доли заданий практико-ориентированного характера, </a:t>
            </a:r>
          </a:p>
          <a:p>
            <a:r>
              <a:rPr lang="ru-RU" dirty="0" smtClean="0">
                <a:latin typeface="Proxima Nova Rg" pitchFamily="50" charset="0"/>
              </a:rPr>
              <a:t>расширение </a:t>
            </a:r>
            <a:r>
              <a:rPr lang="ru-RU" dirty="0">
                <a:latin typeface="Proxima Nova Rg" pitchFamily="50" charset="0"/>
              </a:rPr>
              <a:t>спектра заданий на проверку методологической составляющей курса, введение экспериментальных заданий в КИМ ЕГЭ по физике.</a:t>
            </a:r>
          </a:p>
          <a:p>
            <a:pPr marL="109728" indent="0">
              <a:buNone/>
            </a:pPr>
            <a:endParaRPr lang="ru-RU" dirty="0" smtClean="0">
              <a:latin typeface="Proxima Nova Rg" pitchFamily="50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00808"/>
            <a:ext cx="8856984" cy="432048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</a:rPr>
              <a:t>СОВЕРШЕНСТВОВАНИЕ ИНСТРУМЕНТАРИЯ ДЛЯ ОЦЕНКИ УЧЕБНЫХ ДОСТИЖЕНИЙ ПО ФИЗИКЕ</a:t>
            </a:r>
            <a:endParaRPr lang="ru-RU" dirty="0">
              <a:solidFill>
                <a:schemeClr val="tx2"/>
              </a:solidFill>
              <a:latin typeface="Proxima Nova Th" pitchFamily="50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1988840"/>
            <a:ext cx="8712968" cy="471453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dirty="0"/>
          </a:p>
          <a:p>
            <a:pPr marL="109728" indent="0">
              <a:buNone/>
            </a:pPr>
            <a:r>
              <a:rPr lang="ru-RU" sz="2800" dirty="0" smtClean="0">
                <a:latin typeface="Proxima Nova Rg" pitchFamily="50" charset="0"/>
              </a:rPr>
              <a:t>1. Подготовить учителей:</a:t>
            </a:r>
          </a:p>
          <a:p>
            <a:r>
              <a:rPr lang="ru-RU" sz="2800" dirty="0" smtClean="0">
                <a:latin typeface="Proxima Nova Rg" pitchFamily="50" charset="0"/>
              </a:rPr>
              <a:t>начальной </a:t>
            </a:r>
            <a:r>
              <a:rPr lang="ru-RU" sz="2800" dirty="0">
                <a:latin typeface="Proxima Nova Rg" pitchFamily="50" charset="0"/>
              </a:rPr>
              <a:t>школы к преподаванию предмета «Окружающий мир», включающего новые дидактические единицы, относящиеся к области физики;</a:t>
            </a:r>
          </a:p>
          <a:p>
            <a:r>
              <a:rPr lang="ru-RU" sz="2800" dirty="0">
                <a:latin typeface="Proxima Nova Rg" pitchFamily="50" charset="0"/>
              </a:rPr>
              <a:t>предметов естественнонаучного цикла к преподаванию интегрированного курса «Естествознание» в 5-6 классах;</a:t>
            </a:r>
          </a:p>
          <a:p>
            <a:r>
              <a:rPr lang="ru-RU" sz="2800" dirty="0">
                <a:latin typeface="Proxima Nova Rg" pitchFamily="50" charset="0"/>
              </a:rPr>
              <a:t>физики, включая освоение оборудования для компьютеризированного эксперимента и освоение эффективных педагогических практик формирования естественнонаучной </a:t>
            </a:r>
            <a:r>
              <a:rPr lang="ru-RU" sz="2800">
                <a:latin typeface="Proxima Nova Rg" pitchFamily="50" charset="0"/>
              </a:rPr>
              <a:t>грамотности </a:t>
            </a:r>
            <a:r>
              <a:rPr lang="ru-RU" sz="2800" smtClean="0">
                <a:latin typeface="Proxima Nova Rg" pitchFamily="50" charset="0"/>
              </a:rPr>
              <a:t>обучающихся.</a:t>
            </a:r>
            <a:endParaRPr lang="ru-RU" sz="2800" dirty="0">
              <a:latin typeface="Proxima Nova Rg" pitchFamily="50" charset="0"/>
            </a:endParaRPr>
          </a:p>
          <a:p>
            <a:pPr marL="109728" indent="0">
              <a:buNone/>
            </a:pPr>
            <a:r>
              <a:rPr lang="ru-RU" sz="2800" dirty="0" smtClean="0">
                <a:latin typeface="Proxima Nova Rg" pitchFamily="50" charset="0"/>
              </a:rPr>
              <a:t>2. </a:t>
            </a:r>
            <a:r>
              <a:rPr lang="ru-RU" sz="2800" dirty="0">
                <a:latin typeface="Proxima Nova Rg" pitchFamily="50" charset="0"/>
              </a:rPr>
              <a:t>С</a:t>
            </a:r>
            <a:r>
              <a:rPr lang="ru-RU" sz="2800" dirty="0" smtClean="0">
                <a:latin typeface="Proxima Nova Rg" pitchFamily="50" charset="0"/>
              </a:rPr>
              <a:t>овершенствовать </a:t>
            </a:r>
            <a:r>
              <a:rPr lang="ru-RU" sz="2800" dirty="0">
                <a:latin typeface="Proxima Nova Rg" pitchFamily="50" charset="0"/>
              </a:rPr>
              <a:t>систему оценки качества работы;</a:t>
            </a:r>
          </a:p>
          <a:p>
            <a:pPr marL="109728" indent="0">
              <a:buNone/>
            </a:pPr>
            <a:r>
              <a:rPr lang="ru-RU" sz="2800" dirty="0" smtClean="0">
                <a:latin typeface="Proxima Nova Rg" pitchFamily="50" charset="0"/>
              </a:rPr>
              <a:t>3. Уточнить </a:t>
            </a:r>
            <a:r>
              <a:rPr lang="ru-RU" sz="2800" dirty="0">
                <a:latin typeface="Proxima Nova Rg" pitchFamily="50" charset="0"/>
              </a:rPr>
              <a:t>требования </a:t>
            </a:r>
            <a:r>
              <a:rPr lang="ru-RU" sz="2800" dirty="0" err="1">
                <a:latin typeface="Proxima Nova Rg" pitchFamily="50" charset="0"/>
              </a:rPr>
              <a:t>профстандарта</a:t>
            </a:r>
            <a:r>
              <a:rPr lang="ru-RU" sz="3000" dirty="0">
                <a:latin typeface="Proxima Nova Rg" pitchFamily="50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8856984" cy="504056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ПОДГОТОВКА ПЕДАГОГОВ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1423</TotalTime>
  <Words>680</Words>
  <Application>Microsoft Office PowerPoint</Application>
  <PresentationFormat>Экран (4:3)</PresentationFormat>
  <Paragraphs>92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Calibri</vt:lpstr>
      <vt:lpstr>Georgia</vt:lpstr>
      <vt:lpstr>Proxima Nova Rg</vt:lpstr>
      <vt:lpstr>Proxima Nova Th</vt:lpstr>
      <vt:lpstr>Times New Roman</vt:lpstr>
      <vt:lpstr>Trebuchet MS</vt:lpstr>
      <vt:lpstr>Wingdings 2</vt:lpstr>
      <vt:lpstr>Городская</vt:lpstr>
      <vt:lpstr>КОНЦЕПЦИЯ ПРЕПОДАВАНИЯ  УЧЕБНОГО ПРЕДМЕТА «ФИЗИКА»</vt:lpstr>
      <vt:lpstr>ЦЕЛЬ КОНЦЕПЦИИ</vt:lpstr>
      <vt:lpstr>ЗАДАЧИ КОНЦЕПЦИИ</vt:lpstr>
      <vt:lpstr>ПРОБЛЕМЫ ПРЕПОДАВАНИЯ</vt:lpstr>
      <vt:lpstr>ПРИЧИНЫ СНИЖЕНИЯ МОТИВАЦИИ</vt:lpstr>
      <vt:lpstr>СОДЕРЖАТЕЛЬНЫЕ ПРОБЛЕМЫ</vt:lpstr>
      <vt:lpstr>МЕТОДИЧЕСКИЕ ПРОБЛЕМЫ</vt:lpstr>
      <vt:lpstr>КАДРОВЫЕ ПРОБЛЕМЫ</vt:lpstr>
      <vt:lpstr>НАПРАВЛЕНИЯ РЕАЛИЗАЦИИ КОНЦЕПЦИИ</vt:lpstr>
      <vt:lpstr>ЧТО ПЛАНИРУЮТ ИЗМЕНИТЬ</vt:lpstr>
      <vt:lpstr>ЧТО ПЛАНИРУЮТ ИЗМЕНИТЬ</vt:lpstr>
      <vt:lpstr>ЧТО ПЛАНИРУЮТ ИЗМЕНИТЬ</vt:lpstr>
      <vt:lpstr>ЧТО ПЛАНИРУЮТ СДЕЛАТЬ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ПРЕПОДАВАНИЯ  УЧЕБНОГО ПРЕДМЕТА «ФИЗИЧЕСКАЯ КУЛЬТУРА»</dc:title>
  <dc:creator>romanova</dc:creator>
  <cp:lastModifiedBy>Дмириевна Настя</cp:lastModifiedBy>
  <cp:revision>134</cp:revision>
  <dcterms:created xsi:type="dcterms:W3CDTF">2019-07-30T11:25:58Z</dcterms:created>
  <dcterms:modified xsi:type="dcterms:W3CDTF">2020-08-03T09:48:34Z</dcterms:modified>
</cp:coreProperties>
</file>