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11"/>
  </p:notesMasterIdLst>
  <p:sldIdLst>
    <p:sldId id="272" r:id="rId2"/>
    <p:sldId id="295" r:id="rId3"/>
    <p:sldId id="297" r:id="rId4"/>
    <p:sldId id="296" r:id="rId5"/>
    <p:sldId id="287" r:id="rId6"/>
    <p:sldId id="298" r:id="rId7"/>
    <p:sldId id="300" r:id="rId8"/>
    <p:sldId id="301" r:id="rId9"/>
    <p:sldId id="278" r:id="rId10"/>
  </p:sldIdLst>
  <p:sldSz cx="9144000" cy="6858000" type="screen4x3"/>
  <p:notesSz cx="6681788" cy="9812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7" autoAdjust="0"/>
  </p:normalViewPr>
  <p:slideViewPr>
    <p:cSldViewPr snapToGrid="0">
      <p:cViewPr varScale="1">
        <p:scale>
          <a:sx n="107" d="100"/>
          <a:sy n="107" d="100"/>
        </p:scale>
        <p:origin x="-1073" y="-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07785D-4A4D-4538-950E-6888124ED00B}" type="doc">
      <dgm:prSet loTypeId="urn:microsoft.com/office/officeart/2008/layout/VerticalCurvedList" loCatId="list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E735697-FDCF-4C8F-A3FC-6FE55D2FD61C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Нормы выдачи СИЗ</a:t>
          </a:r>
        </a:p>
      </dgm:t>
    </dgm:pt>
    <dgm:pt modelId="{5E60F0F0-02F5-4D2F-8591-1FB491C35E81}" type="parTrans" cxnId="{74A6A7D1-C4A1-4716-A043-189CB3086E0E}">
      <dgm:prSet/>
      <dgm:spPr/>
      <dgm:t>
        <a:bodyPr/>
        <a:lstStyle/>
        <a:p>
          <a:endParaRPr lang="ru-RU"/>
        </a:p>
      </dgm:t>
    </dgm:pt>
    <dgm:pt modelId="{3C3C32F0-59F5-45E8-B2F9-3AD3DE633E68}" type="sibTrans" cxnId="{74A6A7D1-C4A1-4716-A043-189CB3086E0E}">
      <dgm:prSet/>
      <dgm:spPr/>
      <dgm:t>
        <a:bodyPr/>
        <a:lstStyle/>
        <a:p>
          <a:endParaRPr lang="ru-RU"/>
        </a:p>
      </dgm:t>
    </dgm:pt>
    <dgm:pt modelId="{DCC76689-208E-42DC-BEE4-7052FE3E1357}">
      <dgm:prSet phldrT="[Текст]" custT="1"/>
      <dgm:spPr>
        <a:solidFill>
          <a:srgbClr val="2E5369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spcFirstLastPara="0" vert="horz" wrap="square" lIns="501952" tIns="50800" rIns="50800" bIns="5080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Порядок обеспечения СИЗ</a:t>
          </a:r>
        </a:p>
      </dgm:t>
    </dgm:pt>
    <dgm:pt modelId="{6D37300D-0874-4FAC-8FD7-CC59F4A5DC12}" type="parTrans" cxnId="{B4C5AB8A-1DE1-44FF-AC28-BA07BD134F46}">
      <dgm:prSet/>
      <dgm:spPr/>
      <dgm:t>
        <a:bodyPr/>
        <a:lstStyle/>
        <a:p>
          <a:endParaRPr lang="ru-RU"/>
        </a:p>
      </dgm:t>
    </dgm:pt>
    <dgm:pt modelId="{522B9AA6-CF22-432B-8FFB-26E6A210B321}" type="sibTrans" cxnId="{B4C5AB8A-1DE1-44FF-AC28-BA07BD134F46}">
      <dgm:prSet/>
      <dgm:spPr/>
      <dgm:t>
        <a:bodyPr/>
        <a:lstStyle/>
        <a:p>
          <a:endParaRPr lang="ru-RU"/>
        </a:p>
      </dgm:t>
    </dgm:pt>
    <dgm:pt modelId="{E8167F72-2B20-4358-97F8-F76BE30265BF}">
      <dgm:prSet phldrT="[Текст]" custT="1"/>
      <dgm:spPr/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Перечень СИЗ, подлежащих испытаниям или проверке, и которые остаются у работников в нерабочее время</a:t>
          </a:r>
        </a:p>
      </dgm:t>
    </dgm:pt>
    <dgm:pt modelId="{77271605-D407-45BC-AB9D-3B2DE5E5C3E9}" type="parTrans" cxnId="{CC9DECFF-7DAF-48A7-807F-05C2514E14C9}">
      <dgm:prSet/>
      <dgm:spPr/>
      <dgm:t>
        <a:bodyPr/>
        <a:lstStyle/>
        <a:p>
          <a:endParaRPr lang="ru-RU"/>
        </a:p>
      </dgm:t>
    </dgm:pt>
    <dgm:pt modelId="{697F2390-5D65-4986-9DB3-982A7FC1C4AB}" type="sibTrans" cxnId="{CC9DECFF-7DAF-48A7-807F-05C2514E14C9}">
      <dgm:prSet/>
      <dgm:spPr/>
      <dgm:t>
        <a:bodyPr/>
        <a:lstStyle/>
        <a:p>
          <a:endParaRPr lang="ru-RU"/>
        </a:p>
      </dgm:t>
    </dgm:pt>
    <dgm:pt modelId="{7081DB52-BD73-4F93-93C2-78E3FB024B0E}">
      <dgm:prSet phldrT="[Текст]" custT="1"/>
      <dgm:spPr/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Личная карточка учета выдачи СИЗ</a:t>
          </a:r>
        </a:p>
      </dgm:t>
    </dgm:pt>
    <dgm:pt modelId="{FED2C898-D23D-48C2-BFB9-D2375BF6D8AC}" type="parTrans" cxnId="{760655BB-4083-44D8-83A2-A57F9A0FDA42}">
      <dgm:prSet/>
      <dgm:spPr/>
      <dgm:t>
        <a:bodyPr/>
        <a:lstStyle/>
        <a:p>
          <a:endParaRPr lang="ru-RU"/>
        </a:p>
      </dgm:t>
    </dgm:pt>
    <dgm:pt modelId="{596433AB-6BC8-441F-A815-A9699A5B3008}" type="sibTrans" cxnId="{760655BB-4083-44D8-83A2-A57F9A0FDA42}">
      <dgm:prSet/>
      <dgm:spPr/>
      <dgm:t>
        <a:bodyPr/>
        <a:lstStyle/>
        <a:p>
          <a:endParaRPr lang="ru-RU"/>
        </a:p>
      </dgm:t>
    </dgm:pt>
    <dgm:pt modelId="{589B12FF-CDEF-41AD-84AF-161D40A5FC0E}">
      <dgm:prSet phldrT="[Текст]" custT="1"/>
      <dgm:spPr/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Информированность работников об изменениях</a:t>
          </a:r>
        </a:p>
      </dgm:t>
    </dgm:pt>
    <dgm:pt modelId="{EE0CCC4A-B197-494B-A136-9B21A198B5AA}" type="parTrans" cxnId="{A0C5D96E-4149-4641-AE87-0697BAE09EBA}">
      <dgm:prSet/>
      <dgm:spPr/>
      <dgm:t>
        <a:bodyPr/>
        <a:lstStyle/>
        <a:p>
          <a:endParaRPr lang="ru-RU"/>
        </a:p>
      </dgm:t>
    </dgm:pt>
    <dgm:pt modelId="{F0AFD247-E2A9-40A3-B247-98822FF3D4B5}" type="sibTrans" cxnId="{A0C5D96E-4149-4641-AE87-0697BAE09EBA}">
      <dgm:prSet/>
      <dgm:spPr/>
      <dgm:t>
        <a:bodyPr/>
        <a:lstStyle/>
        <a:p>
          <a:endParaRPr lang="ru-RU"/>
        </a:p>
      </dgm:t>
    </dgm:pt>
    <dgm:pt modelId="{5BBB5522-05DE-4E49-99AE-65A49C87282C}" type="pres">
      <dgm:prSet presAssocID="{DF07785D-4A4D-4538-950E-6888124ED0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56B7FE3-789A-4220-ADF5-C1BC141CCB8A}" type="pres">
      <dgm:prSet presAssocID="{DF07785D-4A4D-4538-950E-6888124ED00B}" presName="Name1" presStyleCnt="0"/>
      <dgm:spPr/>
    </dgm:pt>
    <dgm:pt modelId="{24827F91-2415-4339-95F6-858330BC1531}" type="pres">
      <dgm:prSet presAssocID="{DF07785D-4A4D-4538-950E-6888124ED00B}" presName="cycle" presStyleCnt="0"/>
      <dgm:spPr/>
    </dgm:pt>
    <dgm:pt modelId="{74DBEDC3-D990-40D9-971C-68557A1E5ABD}" type="pres">
      <dgm:prSet presAssocID="{DF07785D-4A4D-4538-950E-6888124ED00B}" presName="srcNode" presStyleLbl="node1" presStyleIdx="0" presStyleCnt="5"/>
      <dgm:spPr/>
    </dgm:pt>
    <dgm:pt modelId="{488D0456-05BE-4292-998B-BE357086EC46}" type="pres">
      <dgm:prSet presAssocID="{DF07785D-4A4D-4538-950E-6888124ED00B}" presName="conn" presStyleLbl="parChTrans1D2" presStyleIdx="0" presStyleCnt="1"/>
      <dgm:spPr/>
      <dgm:t>
        <a:bodyPr/>
        <a:lstStyle/>
        <a:p>
          <a:endParaRPr lang="ru-RU"/>
        </a:p>
      </dgm:t>
    </dgm:pt>
    <dgm:pt modelId="{32ACF7D1-56D8-42C6-9F47-7737BC34BD3C}" type="pres">
      <dgm:prSet presAssocID="{DF07785D-4A4D-4538-950E-6888124ED00B}" presName="extraNode" presStyleLbl="node1" presStyleIdx="0" presStyleCnt="5"/>
      <dgm:spPr/>
    </dgm:pt>
    <dgm:pt modelId="{E56B411A-FD62-4F5C-9759-22C073629CAD}" type="pres">
      <dgm:prSet presAssocID="{DF07785D-4A4D-4538-950E-6888124ED00B}" presName="dstNode" presStyleLbl="node1" presStyleIdx="0" presStyleCnt="5"/>
      <dgm:spPr/>
    </dgm:pt>
    <dgm:pt modelId="{64BAB8B2-029D-495A-A9DD-5268FF625C86}" type="pres">
      <dgm:prSet presAssocID="{9E735697-FDCF-4C8F-A3FC-6FE55D2FD61C}" presName="text_1" presStyleLbl="node1" presStyleIdx="0" presStyleCnt="5" custLinFactNeighborX="1759" custLinFactNeighborY="17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DACFA-8FC5-4313-B418-C53C9196557B}" type="pres">
      <dgm:prSet presAssocID="{9E735697-FDCF-4C8F-A3FC-6FE55D2FD61C}" presName="accent_1" presStyleCnt="0"/>
      <dgm:spPr/>
    </dgm:pt>
    <dgm:pt modelId="{7150FB81-C828-4290-A314-C64305DFB6DA}" type="pres">
      <dgm:prSet presAssocID="{9E735697-FDCF-4C8F-A3FC-6FE55D2FD61C}" presName="accentRepeatNode" presStyleLbl="solidFgAcc1" presStyleIdx="0" presStyleCnt="5"/>
      <dgm:spPr/>
    </dgm:pt>
    <dgm:pt modelId="{DB660A33-6AFD-4AF7-9661-9ADF97B05E2A}" type="pres">
      <dgm:prSet presAssocID="{DCC76689-208E-42DC-BEE4-7052FE3E1357}" presName="text_2" presStyleLbl="node1" presStyleIdx="1" presStyleCnt="5" custLinFactNeighborX="1119" custLinFactNeighborY="-1785">
        <dgm:presLayoutVars>
          <dgm:bulletEnabled val="1"/>
        </dgm:presLayoutVars>
      </dgm:prSet>
      <dgm:spPr>
        <a:xfrm>
          <a:off x="929481" y="1264254"/>
          <a:ext cx="6608352" cy="63238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65CA3EEC-029C-4F2C-9E67-7BDAA1114751}" type="pres">
      <dgm:prSet presAssocID="{DCC76689-208E-42DC-BEE4-7052FE3E1357}" presName="accent_2" presStyleCnt="0"/>
      <dgm:spPr/>
    </dgm:pt>
    <dgm:pt modelId="{A44FB8AB-BE60-489C-AEC2-5AEE8DE13DCE}" type="pres">
      <dgm:prSet presAssocID="{DCC76689-208E-42DC-BEE4-7052FE3E1357}" presName="accentRepeatNode" presStyleLbl="solidFgAcc1" presStyleIdx="1" presStyleCnt="5"/>
      <dgm:spPr/>
    </dgm:pt>
    <dgm:pt modelId="{380D4890-B777-4222-BBD6-600751BFB025}" type="pres">
      <dgm:prSet presAssocID="{7081DB52-BD73-4F93-93C2-78E3FB024B0E}" presName="text_3" presStyleLbl="node1" presStyleIdx="2" presStyleCnt="5" custScaleX="98192" custLinFactNeighborX="2117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94FAC3-29FD-4FE4-806B-99FFB64D9F14}" type="pres">
      <dgm:prSet presAssocID="{7081DB52-BD73-4F93-93C2-78E3FB024B0E}" presName="accent_3" presStyleCnt="0"/>
      <dgm:spPr/>
    </dgm:pt>
    <dgm:pt modelId="{CF52091E-FC95-40AC-8AC8-C456273C3586}" type="pres">
      <dgm:prSet presAssocID="{7081DB52-BD73-4F93-93C2-78E3FB024B0E}" presName="accentRepeatNode" presStyleLbl="solidFgAcc1" presStyleIdx="2" presStyleCnt="5"/>
      <dgm:spPr/>
    </dgm:pt>
    <dgm:pt modelId="{D3A6EA24-9605-498A-B3D1-98D8325627E9}" type="pres">
      <dgm:prSet presAssocID="{E8167F72-2B20-4358-97F8-F76BE30265BF}" presName="text_4" presStyleLbl="node1" presStyleIdx="3" presStyleCnt="5" custScaleX="101551" custLinFactNeighborX="1322" custLinFactNeighborY="2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39657-DE76-4E9B-98D1-D411D53FEA64}" type="pres">
      <dgm:prSet presAssocID="{E8167F72-2B20-4358-97F8-F76BE30265BF}" presName="accent_4" presStyleCnt="0"/>
      <dgm:spPr/>
    </dgm:pt>
    <dgm:pt modelId="{DAC9BB0E-1E99-49D9-8B25-A8AF8EFBE076}" type="pres">
      <dgm:prSet presAssocID="{E8167F72-2B20-4358-97F8-F76BE30265BF}" presName="accentRepeatNode" presStyleLbl="solidFgAcc1" presStyleIdx="3" presStyleCnt="5"/>
      <dgm:spPr/>
    </dgm:pt>
    <dgm:pt modelId="{6568305B-9443-401D-8831-DBB22680FC5B}" type="pres">
      <dgm:prSet presAssocID="{589B12FF-CDEF-41AD-84AF-161D40A5FC0E}" presName="text_5" presStyleLbl="node1" presStyleIdx="4" presStyleCnt="5" custScaleX="85382" custLinFactNeighborX="-6395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7BC929-CFF8-4EAD-A301-6F196FE2384D}" type="pres">
      <dgm:prSet presAssocID="{589B12FF-CDEF-41AD-84AF-161D40A5FC0E}" presName="accent_5" presStyleCnt="0"/>
      <dgm:spPr/>
    </dgm:pt>
    <dgm:pt modelId="{022C523B-CBD2-4BC9-BBE1-14B700C986BD}" type="pres">
      <dgm:prSet presAssocID="{589B12FF-CDEF-41AD-84AF-161D40A5FC0E}" presName="accentRepeatNode" presStyleLbl="solidFgAcc1" presStyleIdx="4" presStyleCnt="5"/>
      <dgm:spPr/>
    </dgm:pt>
  </dgm:ptLst>
  <dgm:cxnLst>
    <dgm:cxn modelId="{760655BB-4083-44D8-83A2-A57F9A0FDA42}" srcId="{DF07785D-4A4D-4538-950E-6888124ED00B}" destId="{7081DB52-BD73-4F93-93C2-78E3FB024B0E}" srcOrd="2" destOrd="0" parTransId="{FED2C898-D23D-48C2-BFB9-D2375BF6D8AC}" sibTransId="{596433AB-6BC8-441F-A815-A9699A5B3008}"/>
    <dgm:cxn modelId="{A0C5D96E-4149-4641-AE87-0697BAE09EBA}" srcId="{DF07785D-4A4D-4538-950E-6888124ED00B}" destId="{589B12FF-CDEF-41AD-84AF-161D40A5FC0E}" srcOrd="4" destOrd="0" parTransId="{EE0CCC4A-B197-494B-A136-9B21A198B5AA}" sibTransId="{F0AFD247-E2A9-40A3-B247-98822FF3D4B5}"/>
    <dgm:cxn modelId="{B4C5AB8A-1DE1-44FF-AC28-BA07BD134F46}" srcId="{DF07785D-4A4D-4538-950E-6888124ED00B}" destId="{DCC76689-208E-42DC-BEE4-7052FE3E1357}" srcOrd="1" destOrd="0" parTransId="{6D37300D-0874-4FAC-8FD7-CC59F4A5DC12}" sibTransId="{522B9AA6-CF22-432B-8FFB-26E6A210B321}"/>
    <dgm:cxn modelId="{37078986-291C-4D4C-B377-FED48D687E06}" type="presOf" srcId="{DF07785D-4A4D-4538-950E-6888124ED00B}" destId="{5BBB5522-05DE-4E49-99AE-65A49C87282C}" srcOrd="0" destOrd="0" presId="urn:microsoft.com/office/officeart/2008/layout/VerticalCurvedList"/>
    <dgm:cxn modelId="{B99DB773-D0C5-4D86-9F27-ECB02EC32AB9}" type="presOf" srcId="{7081DB52-BD73-4F93-93C2-78E3FB024B0E}" destId="{380D4890-B777-4222-BBD6-600751BFB025}" srcOrd="0" destOrd="0" presId="urn:microsoft.com/office/officeart/2008/layout/VerticalCurvedList"/>
    <dgm:cxn modelId="{AEEC1FE0-B0A8-4565-BF6D-A94CDFC84A62}" type="presOf" srcId="{E8167F72-2B20-4358-97F8-F76BE30265BF}" destId="{D3A6EA24-9605-498A-B3D1-98D8325627E9}" srcOrd="0" destOrd="0" presId="urn:microsoft.com/office/officeart/2008/layout/VerticalCurvedList"/>
    <dgm:cxn modelId="{625DDC34-35A8-4C5B-A15F-9C60DD6F6AB4}" type="presOf" srcId="{3C3C32F0-59F5-45E8-B2F9-3AD3DE633E68}" destId="{488D0456-05BE-4292-998B-BE357086EC46}" srcOrd="0" destOrd="0" presId="urn:microsoft.com/office/officeart/2008/layout/VerticalCurvedList"/>
    <dgm:cxn modelId="{88E624B3-755F-4C5A-8FD2-C9AAA8DC7B01}" type="presOf" srcId="{DCC76689-208E-42DC-BEE4-7052FE3E1357}" destId="{DB660A33-6AFD-4AF7-9661-9ADF97B05E2A}" srcOrd="0" destOrd="0" presId="urn:microsoft.com/office/officeart/2008/layout/VerticalCurvedList"/>
    <dgm:cxn modelId="{CC9DECFF-7DAF-48A7-807F-05C2514E14C9}" srcId="{DF07785D-4A4D-4538-950E-6888124ED00B}" destId="{E8167F72-2B20-4358-97F8-F76BE30265BF}" srcOrd="3" destOrd="0" parTransId="{77271605-D407-45BC-AB9D-3B2DE5E5C3E9}" sibTransId="{697F2390-5D65-4986-9DB3-982A7FC1C4AB}"/>
    <dgm:cxn modelId="{59B3D7ED-AD9A-4F89-85BE-C0F24ED937F6}" type="presOf" srcId="{589B12FF-CDEF-41AD-84AF-161D40A5FC0E}" destId="{6568305B-9443-401D-8831-DBB22680FC5B}" srcOrd="0" destOrd="0" presId="urn:microsoft.com/office/officeart/2008/layout/VerticalCurvedList"/>
    <dgm:cxn modelId="{7236B15D-042C-4EBB-9C94-AE7365AA742A}" type="presOf" srcId="{9E735697-FDCF-4C8F-A3FC-6FE55D2FD61C}" destId="{64BAB8B2-029D-495A-A9DD-5268FF625C86}" srcOrd="0" destOrd="0" presId="urn:microsoft.com/office/officeart/2008/layout/VerticalCurvedList"/>
    <dgm:cxn modelId="{74A6A7D1-C4A1-4716-A043-189CB3086E0E}" srcId="{DF07785D-4A4D-4538-950E-6888124ED00B}" destId="{9E735697-FDCF-4C8F-A3FC-6FE55D2FD61C}" srcOrd="0" destOrd="0" parTransId="{5E60F0F0-02F5-4D2F-8591-1FB491C35E81}" sibTransId="{3C3C32F0-59F5-45E8-B2F9-3AD3DE633E68}"/>
    <dgm:cxn modelId="{73569872-86C9-47A6-AB84-F7A0612C1BB7}" type="presParOf" srcId="{5BBB5522-05DE-4E49-99AE-65A49C87282C}" destId="{256B7FE3-789A-4220-ADF5-C1BC141CCB8A}" srcOrd="0" destOrd="0" presId="urn:microsoft.com/office/officeart/2008/layout/VerticalCurvedList"/>
    <dgm:cxn modelId="{5664C3B3-D373-4596-8E50-B6975C0F5F6D}" type="presParOf" srcId="{256B7FE3-789A-4220-ADF5-C1BC141CCB8A}" destId="{24827F91-2415-4339-95F6-858330BC1531}" srcOrd="0" destOrd="0" presId="urn:microsoft.com/office/officeart/2008/layout/VerticalCurvedList"/>
    <dgm:cxn modelId="{F840FDC4-2B9A-4A78-940A-6608255C4F2A}" type="presParOf" srcId="{24827F91-2415-4339-95F6-858330BC1531}" destId="{74DBEDC3-D990-40D9-971C-68557A1E5ABD}" srcOrd="0" destOrd="0" presId="urn:microsoft.com/office/officeart/2008/layout/VerticalCurvedList"/>
    <dgm:cxn modelId="{C7ABCEB3-A7F9-4DB5-B0C3-2E617748F591}" type="presParOf" srcId="{24827F91-2415-4339-95F6-858330BC1531}" destId="{488D0456-05BE-4292-998B-BE357086EC46}" srcOrd="1" destOrd="0" presId="urn:microsoft.com/office/officeart/2008/layout/VerticalCurvedList"/>
    <dgm:cxn modelId="{4ED85542-5E26-4ADF-84C6-056E5CCB431D}" type="presParOf" srcId="{24827F91-2415-4339-95F6-858330BC1531}" destId="{32ACF7D1-56D8-42C6-9F47-7737BC34BD3C}" srcOrd="2" destOrd="0" presId="urn:microsoft.com/office/officeart/2008/layout/VerticalCurvedList"/>
    <dgm:cxn modelId="{E83DE490-E273-4204-8C36-76A15A4A177F}" type="presParOf" srcId="{24827F91-2415-4339-95F6-858330BC1531}" destId="{E56B411A-FD62-4F5C-9759-22C073629CAD}" srcOrd="3" destOrd="0" presId="urn:microsoft.com/office/officeart/2008/layout/VerticalCurvedList"/>
    <dgm:cxn modelId="{9DECFD03-37FD-4F1C-8C0D-59962D12FCDD}" type="presParOf" srcId="{256B7FE3-789A-4220-ADF5-C1BC141CCB8A}" destId="{64BAB8B2-029D-495A-A9DD-5268FF625C86}" srcOrd="1" destOrd="0" presId="urn:microsoft.com/office/officeart/2008/layout/VerticalCurvedList"/>
    <dgm:cxn modelId="{DA69F982-6CBF-4D10-8ED0-FE8108343B7D}" type="presParOf" srcId="{256B7FE3-789A-4220-ADF5-C1BC141CCB8A}" destId="{136DACFA-8FC5-4313-B418-C53C9196557B}" srcOrd="2" destOrd="0" presId="urn:microsoft.com/office/officeart/2008/layout/VerticalCurvedList"/>
    <dgm:cxn modelId="{5B1E2EB8-84C9-428A-B96E-E490C5FBC862}" type="presParOf" srcId="{136DACFA-8FC5-4313-B418-C53C9196557B}" destId="{7150FB81-C828-4290-A314-C64305DFB6DA}" srcOrd="0" destOrd="0" presId="urn:microsoft.com/office/officeart/2008/layout/VerticalCurvedList"/>
    <dgm:cxn modelId="{F808CEF6-B3EF-4480-AF97-FC163593AC3A}" type="presParOf" srcId="{256B7FE3-789A-4220-ADF5-C1BC141CCB8A}" destId="{DB660A33-6AFD-4AF7-9661-9ADF97B05E2A}" srcOrd="3" destOrd="0" presId="urn:microsoft.com/office/officeart/2008/layout/VerticalCurvedList"/>
    <dgm:cxn modelId="{EDF2A036-2A77-4D01-8CF7-AF0F227539A7}" type="presParOf" srcId="{256B7FE3-789A-4220-ADF5-C1BC141CCB8A}" destId="{65CA3EEC-029C-4F2C-9E67-7BDAA1114751}" srcOrd="4" destOrd="0" presId="urn:microsoft.com/office/officeart/2008/layout/VerticalCurvedList"/>
    <dgm:cxn modelId="{EAE27981-2B1D-4B1B-9F71-382BE5D3E653}" type="presParOf" srcId="{65CA3EEC-029C-4F2C-9E67-7BDAA1114751}" destId="{A44FB8AB-BE60-489C-AEC2-5AEE8DE13DCE}" srcOrd="0" destOrd="0" presId="urn:microsoft.com/office/officeart/2008/layout/VerticalCurvedList"/>
    <dgm:cxn modelId="{69CDD1DA-04F2-40E7-97EC-63938D3B36A0}" type="presParOf" srcId="{256B7FE3-789A-4220-ADF5-C1BC141CCB8A}" destId="{380D4890-B777-4222-BBD6-600751BFB025}" srcOrd="5" destOrd="0" presId="urn:microsoft.com/office/officeart/2008/layout/VerticalCurvedList"/>
    <dgm:cxn modelId="{CCF6A368-BEED-48FB-A75D-5B95F03F5CD5}" type="presParOf" srcId="{256B7FE3-789A-4220-ADF5-C1BC141CCB8A}" destId="{0894FAC3-29FD-4FE4-806B-99FFB64D9F14}" srcOrd="6" destOrd="0" presId="urn:microsoft.com/office/officeart/2008/layout/VerticalCurvedList"/>
    <dgm:cxn modelId="{6D522DD0-6F7F-4D70-8055-48EC57BC652D}" type="presParOf" srcId="{0894FAC3-29FD-4FE4-806B-99FFB64D9F14}" destId="{CF52091E-FC95-40AC-8AC8-C456273C3586}" srcOrd="0" destOrd="0" presId="urn:microsoft.com/office/officeart/2008/layout/VerticalCurvedList"/>
    <dgm:cxn modelId="{511C13DD-AB6D-40FD-AD7B-F1447294BB44}" type="presParOf" srcId="{256B7FE3-789A-4220-ADF5-C1BC141CCB8A}" destId="{D3A6EA24-9605-498A-B3D1-98D8325627E9}" srcOrd="7" destOrd="0" presId="urn:microsoft.com/office/officeart/2008/layout/VerticalCurvedList"/>
    <dgm:cxn modelId="{53DB8CAA-5C44-4044-BAD1-EC8EF487E5B8}" type="presParOf" srcId="{256B7FE3-789A-4220-ADF5-C1BC141CCB8A}" destId="{F2539657-DE76-4E9B-98D1-D411D53FEA64}" srcOrd="8" destOrd="0" presId="urn:microsoft.com/office/officeart/2008/layout/VerticalCurvedList"/>
    <dgm:cxn modelId="{0017F611-BA0C-485B-BDA2-D4610CDBC38E}" type="presParOf" srcId="{F2539657-DE76-4E9B-98D1-D411D53FEA64}" destId="{DAC9BB0E-1E99-49D9-8B25-A8AF8EFBE076}" srcOrd="0" destOrd="0" presId="urn:microsoft.com/office/officeart/2008/layout/VerticalCurvedList"/>
    <dgm:cxn modelId="{3354B9AC-505A-4419-A193-C1CA4BD92B57}" type="presParOf" srcId="{256B7FE3-789A-4220-ADF5-C1BC141CCB8A}" destId="{6568305B-9443-401D-8831-DBB22680FC5B}" srcOrd="9" destOrd="0" presId="urn:microsoft.com/office/officeart/2008/layout/VerticalCurvedList"/>
    <dgm:cxn modelId="{03B2B533-2AB0-4859-8A31-329EC0455183}" type="presParOf" srcId="{256B7FE3-789A-4220-ADF5-C1BC141CCB8A}" destId="{647BC929-CFF8-4EAD-A301-6F196FE2384D}" srcOrd="10" destOrd="0" presId="urn:microsoft.com/office/officeart/2008/layout/VerticalCurvedList"/>
    <dgm:cxn modelId="{5B8AEF90-CE82-4955-9538-80F9EC127240}" type="presParOf" srcId="{647BC929-CFF8-4EAD-A301-6F196FE2384D}" destId="{022C523B-CBD2-4BC9-BBE1-14B700C986B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8D0456-05BE-4292-998B-BE357086EC46}">
      <dsp:nvSpPr>
        <dsp:cNvPr id="0" name=""/>
        <dsp:cNvSpPr/>
      </dsp:nvSpPr>
      <dsp:spPr>
        <a:xfrm>
          <a:off x="-5743899" y="-875276"/>
          <a:ext cx="6807975" cy="6807975"/>
        </a:xfrm>
        <a:prstGeom prst="blockArc">
          <a:avLst>
            <a:gd name="adj1" fmla="val 18900000"/>
            <a:gd name="adj2" fmla="val 2700000"/>
            <a:gd name="adj3" fmla="val 317"/>
          </a:avLst>
        </a:prstGeom>
        <a:noFill/>
        <a:ln w="400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AB8B2-029D-495A-A9DD-5268FF625C86}">
      <dsp:nvSpPr>
        <dsp:cNvPr id="0" name=""/>
        <dsp:cNvSpPr/>
      </dsp:nvSpPr>
      <dsp:spPr>
        <a:xfrm>
          <a:off x="547213" y="327275"/>
          <a:ext cx="7061497" cy="6323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Нормы выдачи СИЗ</a:t>
          </a:r>
        </a:p>
      </dsp:txBody>
      <dsp:txXfrm>
        <a:off x="547213" y="327275"/>
        <a:ext cx="7061497" cy="632380"/>
      </dsp:txXfrm>
    </dsp:sp>
    <dsp:sp modelId="{7150FB81-C828-4290-A314-C64305DFB6DA}">
      <dsp:nvSpPr>
        <dsp:cNvPr id="0" name=""/>
        <dsp:cNvSpPr/>
      </dsp:nvSpPr>
      <dsp:spPr>
        <a:xfrm>
          <a:off x="55475" y="236940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60A33-6AFD-4AF7-9661-9ADF97B05E2A}">
      <dsp:nvSpPr>
        <dsp:cNvPr id="0" name=""/>
        <dsp:cNvSpPr/>
      </dsp:nvSpPr>
      <dsp:spPr>
        <a:xfrm>
          <a:off x="977805" y="1252966"/>
          <a:ext cx="6608352" cy="632380"/>
        </a:xfrm>
        <a:prstGeom prst="rect">
          <a:avLst/>
        </a:prstGeom>
        <a:solidFill>
          <a:srgbClr val="2E5369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Порядок обеспечения СИЗ</a:t>
          </a:r>
        </a:p>
      </dsp:txBody>
      <dsp:txXfrm>
        <a:off x="977805" y="1252966"/>
        <a:ext cx="6608352" cy="632380"/>
      </dsp:txXfrm>
    </dsp:sp>
    <dsp:sp modelId="{A44FB8AB-BE60-489C-AEC2-5AEE8DE13DCE}">
      <dsp:nvSpPr>
        <dsp:cNvPr id="0" name=""/>
        <dsp:cNvSpPr/>
      </dsp:nvSpPr>
      <dsp:spPr>
        <a:xfrm>
          <a:off x="508620" y="1185206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0D4890-B777-4222-BBD6-600751BFB025}">
      <dsp:nvSpPr>
        <dsp:cNvPr id="0" name=""/>
        <dsp:cNvSpPr/>
      </dsp:nvSpPr>
      <dsp:spPr>
        <a:xfrm>
          <a:off x="1238373" y="2212520"/>
          <a:ext cx="6352309" cy="6323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Личная карточка учета выдачи СИЗ</a:t>
          </a:r>
        </a:p>
      </dsp:txBody>
      <dsp:txXfrm>
        <a:off x="1238373" y="2212520"/>
        <a:ext cx="6352309" cy="632380"/>
      </dsp:txXfrm>
    </dsp:sp>
    <dsp:sp modelId="{CF52091E-FC95-40AC-8AC8-C456273C3586}">
      <dsp:nvSpPr>
        <dsp:cNvPr id="0" name=""/>
        <dsp:cNvSpPr/>
      </dsp:nvSpPr>
      <dsp:spPr>
        <a:xfrm>
          <a:off x="647699" y="2133473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6EA24-9605-498A-B3D1-98D8325627E9}">
      <dsp:nvSpPr>
        <dsp:cNvPr id="0" name=""/>
        <dsp:cNvSpPr/>
      </dsp:nvSpPr>
      <dsp:spPr>
        <a:xfrm>
          <a:off x="897862" y="3174914"/>
          <a:ext cx="6710848" cy="6323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Перечень СИЗ, подлежащих испытаниям или проверке, и которые остаются у работников в нерабочее время</a:t>
          </a:r>
        </a:p>
      </dsp:txBody>
      <dsp:txXfrm>
        <a:off x="897862" y="3174914"/>
        <a:ext cx="6710848" cy="632380"/>
      </dsp:txXfrm>
    </dsp:sp>
    <dsp:sp modelId="{DAC9BB0E-1E99-49D9-8B25-A8AF8EFBE076}">
      <dsp:nvSpPr>
        <dsp:cNvPr id="0" name=""/>
        <dsp:cNvSpPr/>
      </dsp:nvSpPr>
      <dsp:spPr>
        <a:xfrm>
          <a:off x="508620" y="3081740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8305B-9443-401D-8831-DBB22680FC5B}">
      <dsp:nvSpPr>
        <dsp:cNvPr id="0" name=""/>
        <dsp:cNvSpPr/>
      </dsp:nvSpPr>
      <dsp:spPr>
        <a:xfrm>
          <a:off x="515254" y="4109054"/>
          <a:ext cx="6029248" cy="6323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Информированность работников об изменениях</a:t>
          </a:r>
        </a:p>
      </dsp:txBody>
      <dsp:txXfrm>
        <a:off x="515254" y="4109054"/>
        <a:ext cx="6029248" cy="632380"/>
      </dsp:txXfrm>
    </dsp:sp>
    <dsp:sp modelId="{022C523B-CBD2-4BC9-BBE1-14B700C986BD}">
      <dsp:nvSpPr>
        <dsp:cNvPr id="0" name=""/>
        <dsp:cNvSpPr/>
      </dsp:nvSpPr>
      <dsp:spPr>
        <a:xfrm>
          <a:off x="55475" y="4030006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84600" y="0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1AD18-05FA-4F66-BC24-53A7E059D74A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1227138"/>
            <a:ext cx="4414838" cy="3311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8338" y="4722813"/>
            <a:ext cx="5345112" cy="38623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20213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84600" y="9320213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CF43F-F2A5-4F25-8747-2E2497AAC9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838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5CF43F-F2A5-4F25-8747-2E2497AAC9A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706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6A7A294-335A-46A4-B1EB-BA49295A48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F47C59-666B-4AF3-99F6-A9F0A4501C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71E675B-F1EA-4001-935D-0D7603C5063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B89611-3219-4D2D-B73E-9144FCF7B2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169650E-2363-43E5-B48E-37FF0E1BF28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1601AF12-06A6-4E83-99D7-75F0CD17FC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53C081F-A72F-4EAA-A3EA-D2043663445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055A36C-C851-4DBF-8912-FA88052A06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74BF93E-580E-4017-B0DF-99C1330A81C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5890340-3AFF-4745-BE49-A386536700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D264911-F098-49D1-9239-952D90FC31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100E49F-840B-4B44-B114-0B1ECA425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7999177-B6C5-45C5-862D-25F4AB22895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F7EB29E-30D0-4301-B5D8-FF5B76B9BB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E23168A-FDC6-46FE-8E82-1E7AAD1A658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140AC5B-7E64-49A0-BC22-2D6516299D9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85C04F1-DDCA-4C45-B677-BDCDE99EB5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48DEC25-616D-4244-8213-E68F6AC651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8D70F41-7E8D-4B0F-B905-46E7161813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51912A0-C3EC-4C25-AB53-C7ABD590EB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3D610113-0C9A-41BB-B51B-9BB597EAC6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DB38B05-4397-444C-990C-624768BB28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30.05.2024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p:transition>
    <p:zoom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898" y="973242"/>
            <a:ext cx="6934524" cy="293233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обеспечении работников СИЗ выявляет ГИТ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C6B3AAF-5ACF-4251-9D20-0F3BF6009F00}"/>
              </a:ext>
            </a:extLst>
          </p:cNvPr>
          <p:cNvSpPr txBox="1"/>
          <p:nvPr/>
        </p:nvSpPr>
        <p:spPr>
          <a:xfrm>
            <a:off x="1019032" y="4877403"/>
            <a:ext cx="4667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заместитель руководителя государственной инспекции труда в Воронежской области</a:t>
            </a: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Бородихин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Иванович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76" y="158857"/>
            <a:ext cx="1460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6295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457097" y="965487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38289" y="1003662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1</a:t>
            </a:r>
            <a:endParaRPr lang="ru-RU" b="1" dirty="0">
              <a:solidFill>
                <a:schemeClr val="bg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497442"/>
            <a:ext cx="76056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от 29.10.2021 № 766Н «Об утверждении Правил обеспечения работников средствами индивидуальной защиты и смывающими средствами»</a:t>
            </a: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xmlns="" id="{FEF5A2F2-1EBB-4CDB-B7C7-30E6D7912D98}"/>
              </a:ext>
            </a:extLst>
          </p:cNvPr>
          <p:cNvSpPr/>
          <p:nvPr/>
        </p:nvSpPr>
        <p:spPr>
          <a:xfrm>
            <a:off x="360614" y="1565543"/>
            <a:ext cx="4800223" cy="46400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п. 4 в период до 31 декабря 2024 года работодатель вправе осуществлять обеспечение СИЗ и смывающими средствами в соответствии с Правилами, на основании типовых норм бесплатной выдачи специальной одежды, специальной обуви и других средств индивидуальной защиты (далее - типовые нормы) с учетом результатов СОУТ, результатов ОПР, мнения выборного органа первичной профсоюзной организации или иного уполномоченного представительного органа работников (при наличии)</a:t>
            </a:r>
          </a:p>
        </p:txBody>
      </p:sp>
      <p:sp>
        <p:nvSpPr>
          <p:cNvPr id="12" name="Скругленный прямоугольник 5">
            <a:extLst>
              <a:ext uri="{FF2B5EF4-FFF2-40B4-BE49-F238E27FC236}">
                <a16:creationId xmlns:a16="http://schemas.microsoft.com/office/drawing/2014/main" xmlns="" id="{F1CEA241-A3C2-4ECD-9916-31811A441E15}"/>
              </a:ext>
            </a:extLst>
          </p:cNvPr>
          <p:cNvSpPr/>
          <p:nvPr/>
        </p:nvSpPr>
        <p:spPr>
          <a:xfrm>
            <a:off x="5320192" y="1565543"/>
            <a:ext cx="3695374" cy="31042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п. 4 решение о применении в период с 1 сентября 2023 года до 31 декабря 2024 года Единых типовых норм или типовых норм принимается работодателем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74" y="158857"/>
            <a:ext cx="1460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863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540828" y="103066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40828" y="1068843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2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3790298B-E82B-48C5-B7B2-D0C4793D9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839809"/>
              </p:ext>
            </p:extLst>
          </p:nvPr>
        </p:nvGraphicFramePr>
        <p:xfrm>
          <a:off x="564444" y="1320800"/>
          <a:ext cx="7608711" cy="5057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24">
            <a:extLst>
              <a:ext uri="{FF2B5EF4-FFF2-40B4-BE49-F238E27FC236}">
                <a16:creationId xmlns:a16="http://schemas.microsoft.com/office/drawing/2014/main" xmlns="" id="{76DBC394-461A-4507-A774-8DABB8DAC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71" y="592554"/>
            <a:ext cx="7884400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Документы запрашиваемые при проверке и расследовании несчастного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случая</a:t>
            </a:r>
          </a:p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соответствии с Приказом Минтруда от 29.10.2021 № 766Н 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71" y="151108"/>
            <a:ext cx="1460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8608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B6B65F8-E3E8-4ACF-92F8-6D5F749AF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699" y="3544914"/>
            <a:ext cx="287579" cy="3238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DF9041B-F763-40FF-B3EF-B470FA910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721" y="3559089"/>
            <a:ext cx="287579" cy="301895"/>
          </a:xfrm>
          <a:prstGeom prst="rect">
            <a:avLst/>
          </a:prstGeom>
        </p:spPr>
      </p:pic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xmlns="" id="{524555AD-F28D-4D3D-BEC1-F070B3454EDF}"/>
              </a:ext>
            </a:extLst>
          </p:cNvPr>
          <p:cNvSpPr/>
          <p:nvPr/>
        </p:nvSpPr>
        <p:spPr>
          <a:xfrm rot="5400000">
            <a:off x="4492459" y="2433597"/>
            <a:ext cx="350993" cy="2315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Выноска 1 2"/>
          <p:cNvSpPr/>
          <p:nvPr/>
        </p:nvSpPr>
        <p:spPr>
          <a:xfrm>
            <a:off x="8465465" y="729223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65465" y="759128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3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14581"/>
            <a:ext cx="7752665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Нормы выдачи СИЗ</a:t>
            </a:r>
          </a:p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(гл. </a:t>
            </a:r>
            <a:r>
              <a:rPr lang="en-US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IV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Приказа Минтруда от 29.10.2021 № 766Н) </a:t>
            </a:r>
          </a:p>
        </p:txBody>
      </p:sp>
      <p:sp>
        <p:nvSpPr>
          <p:cNvPr id="8" name="Скругленный прямоугольник 5">
            <a:extLst>
              <a:ext uri="{FF2B5EF4-FFF2-40B4-BE49-F238E27FC236}">
                <a16:creationId xmlns:a16="http://schemas.microsoft.com/office/drawing/2014/main" xmlns="" id="{FF69ED1E-1266-4532-8D88-2039C283FE5D}"/>
              </a:ext>
            </a:extLst>
          </p:cNvPr>
          <p:cNvSpPr/>
          <p:nvPr/>
        </p:nvSpPr>
        <p:spPr>
          <a:xfrm>
            <a:off x="482573" y="1238757"/>
            <a:ext cx="8178853" cy="12407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5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Рекомендуемую форму Норм выдачи СИЗ утвердили в приложении 1 к Правилам обеспечения средствами индивидуальной защиты и смывающими средствами (утв. приказом Минтруда от 29.10.2021 № 766н). В ней установили обязательный минимум данных, которые должны быть в Нормах выдачи СИЗ. Из рекомендуемой формы нельзя удалять данные, но для удобства ее можно дополнить по своему усмотрению</a:t>
            </a: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xmlns="" id="{7FE4A07A-36EC-41FD-8194-476A56910B72}"/>
              </a:ext>
            </a:extLst>
          </p:cNvPr>
          <p:cNvSpPr/>
          <p:nvPr/>
        </p:nvSpPr>
        <p:spPr>
          <a:xfrm>
            <a:off x="526896" y="2758993"/>
            <a:ext cx="8178853" cy="8000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должны содержать конкретную информацию о классе(ах) защиты, эксплуатационных уровнях защиты (если это предусмотрено для данного типа СИЗ), особенностях конструкции, комплектности, планируемых к выдаче СИЗ (п. 17 Правил № 766н)</a:t>
            </a:r>
          </a:p>
        </p:txBody>
      </p:sp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xmlns="" id="{9636D5BB-9BE6-4966-8879-6069B3584D70}"/>
              </a:ext>
            </a:extLst>
          </p:cNvPr>
          <p:cNvSpPr/>
          <p:nvPr/>
        </p:nvSpPr>
        <p:spPr>
          <a:xfrm>
            <a:off x="4783721" y="3868766"/>
            <a:ext cx="3877705" cy="21322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выдачи СИЗ, выдаваемых работникам в зависимости от профессии (должности), определен в Единых типовых нормах выдачи СИЗ работникам по профессиям (должностям)</a:t>
            </a:r>
          </a:p>
        </p:txBody>
      </p:sp>
      <p:sp>
        <p:nvSpPr>
          <p:cNvPr id="14" name="Скругленный прямоугольник 5">
            <a:extLst>
              <a:ext uri="{FF2B5EF4-FFF2-40B4-BE49-F238E27FC236}">
                <a16:creationId xmlns:a16="http://schemas.microsoft.com/office/drawing/2014/main" xmlns="" id="{5259CBB4-8B90-433C-9326-063D0C22F7AC}"/>
              </a:ext>
            </a:extLst>
          </p:cNvPr>
          <p:cNvSpPr/>
          <p:nvPr/>
        </p:nvSpPr>
        <p:spPr>
          <a:xfrm>
            <a:off x="482573" y="3868765"/>
            <a:ext cx="4133877" cy="21322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5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определении работодателем объема выдачи СИЗ, выдаваемых работникам на основании проведенных СОУТ и ОПР, работодатель использует Единые типовые нормы выдачи СИЗ в зависимости от идентифицированных опасностей, Единые типовые нормы выдачи дерматологических СИЗ и смывающих средств</a:t>
            </a:r>
            <a:endParaRPr lang="ru-RU" sz="1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76" y="158857"/>
            <a:ext cx="1460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361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484537" y="710265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65729" y="748440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4</a:t>
            </a:r>
            <a:endParaRPr lang="ru-RU" b="1" dirty="0">
              <a:solidFill>
                <a:schemeClr val="bg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xmlns="" id="{C1AE3A58-0A90-476D-8BDE-3152FC0662EC}"/>
              </a:ext>
            </a:extLst>
          </p:cNvPr>
          <p:cNvSpPr/>
          <p:nvPr/>
        </p:nvSpPr>
        <p:spPr>
          <a:xfrm>
            <a:off x="303559" y="2510228"/>
            <a:ext cx="8262170" cy="13054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обеспечения работников СИЗ должен включать в себя порядок выявления потребности работников в СИЗ, предупредительно-плановый характер закупки (аренды, аутсорсинга) СИЗ, порядок выдачи, эксплуатации (использования), входного контроля, хранения, ухода (обслуживания), вывода из эксплуатации и утилизации СИЗ, а также порядок информирования работников по вопросам обеспечения СИЗ</a:t>
            </a: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xmlns="" id="{E5462E94-2DD2-450C-B950-C11567227B48}"/>
              </a:ext>
            </a:extLst>
          </p:cNvPr>
          <p:cNvSpPr/>
          <p:nvPr/>
        </p:nvSpPr>
        <p:spPr>
          <a:xfrm>
            <a:off x="329634" y="1392967"/>
            <a:ext cx="8236095" cy="88024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организации работы по обеспечению работников СИЗ работодателю (кроме организаций, относящихся к субъектам малого предпринимательства) необходимо разработать локальный нормативный акт, устанавливающий порядок обеспечения работников СИЗ</a:t>
            </a: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xmlns="" id="{751F7ECD-0467-4717-B0CC-0913E1A2D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38" y="308319"/>
            <a:ext cx="7586157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Порядок обеспечения СИЗ</a:t>
            </a:r>
            <a:r>
              <a:rPr lang="en-US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                                                                                                                         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(гл. </a:t>
            </a:r>
            <a:r>
              <a:rPr lang="en-US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XVI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Приказа Минтруда от 29.10.2021 № 766Н) </a:t>
            </a:r>
          </a:p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endParaRPr lang="ru-RU" sz="1600" b="1" dirty="0">
              <a:solidFill>
                <a:srgbClr val="86000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5">
            <a:extLst>
              <a:ext uri="{FF2B5EF4-FFF2-40B4-BE49-F238E27FC236}">
                <a16:creationId xmlns:a16="http://schemas.microsoft.com/office/drawing/2014/main" xmlns="" id="{FC35620E-4AB7-42C8-852C-E4E0CC12A243}"/>
              </a:ext>
            </a:extLst>
          </p:cNvPr>
          <p:cNvSpPr/>
          <p:nvPr/>
        </p:nvSpPr>
        <p:spPr>
          <a:xfrm>
            <a:off x="285600" y="4052663"/>
            <a:ext cx="6393310" cy="22020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обеспечения работников СИЗ должен содержать требования по организации отдельных этапов процесса обеспечения работников СИЗ:</a:t>
            </a:r>
          </a:p>
          <a:p>
            <a:pPr marL="0" marR="0" lvl="0" indent="0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потребности в СИЗ, включая подбор СИЗ;</a:t>
            </a:r>
          </a:p>
          <a:p>
            <a:pPr marL="0" marR="0" lvl="0" indent="0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работников СИЗ (выдача, эксплуатация, хранение, уход (обслуживание), вывод из эксплуатации);</a:t>
            </a:r>
          </a:p>
          <a:p>
            <a:pPr marL="0" marR="0" lvl="0" indent="0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обеспеченностью работников СИЗ и их применением, а также анализ результатов контроля</a:t>
            </a: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76" y="158857"/>
            <a:ext cx="1460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38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465914" y="70745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65914" y="723550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5</a:t>
            </a:r>
            <a:endParaRPr lang="ru-RU" b="1" dirty="0">
              <a:solidFill>
                <a:schemeClr val="bg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15" y="216338"/>
            <a:ext cx="874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Личная карточка учета выдачи СИЗ</a:t>
            </a:r>
            <a:r>
              <a:rPr lang="en-US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                                                                                                   (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гл. </a:t>
            </a:r>
            <a:r>
              <a:rPr lang="en-US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VI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, гл. </a:t>
            </a:r>
            <a:r>
              <a:rPr lang="en-US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VII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Приказа Минтруда от 29.10.2021 № 766Н</a:t>
            </a:r>
            <a:r>
              <a:rPr lang="en-US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) </a:t>
            </a:r>
            <a:endParaRPr lang="ru-RU" sz="1600" b="1" dirty="0">
              <a:solidFill>
                <a:srgbClr val="86000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5">
            <a:extLst>
              <a:ext uri="{FF2B5EF4-FFF2-40B4-BE49-F238E27FC236}">
                <a16:creationId xmlns:a16="http://schemas.microsoft.com/office/drawing/2014/main" xmlns="" id="{556A2FA5-0CCB-44D6-9AE7-F90F8DEB33B7}"/>
              </a:ext>
            </a:extLst>
          </p:cNvPr>
          <p:cNvSpPr/>
          <p:nvPr/>
        </p:nvSpPr>
        <p:spPr>
          <a:xfrm>
            <a:off x="678086" y="1392967"/>
            <a:ext cx="3666633" cy="25920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Изменилась форма личной карточки учета выдачи СИЗ (приложение 1 к Правилам № 766н). Хоть форма и рекомендуемая, оставить старую не получится, ведь теперь в карточке нужно указывать также выдачу дерматологических СИЗ. Поэтому до сентября разработайте и утвердите новую форму карточки</a:t>
            </a:r>
          </a:p>
        </p:txBody>
      </p:sp>
      <p:sp>
        <p:nvSpPr>
          <p:cNvPr id="21" name="Скругленный прямоугольник 5">
            <a:extLst>
              <a:ext uri="{FF2B5EF4-FFF2-40B4-BE49-F238E27FC236}">
                <a16:creationId xmlns:a16="http://schemas.microsoft.com/office/drawing/2014/main" xmlns="" id="{E021A3E5-936D-46C2-B591-83C800BBDEDC}"/>
              </a:ext>
            </a:extLst>
          </p:cNvPr>
          <p:cNvSpPr/>
          <p:nvPr/>
        </p:nvSpPr>
        <p:spPr>
          <a:xfrm>
            <a:off x="4799281" y="1392967"/>
            <a:ext cx="3666633" cy="25920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Учет выдачи дежурных СИЗ теперь нужно фиксировать в отдельной карточке. Ее заполняют не на человека, а на рабочее место, за которым закрепили дежурные СИЗ. Заполняет карточку работник, который выдает средства защиты. На лицевой стороне указывают рабочее место, нормы выдачи и ответственного за дежурные СИЗ на этом участке</a:t>
            </a: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xmlns="" id="{88FEA45A-D546-4110-8D2C-6B7730F5044B}"/>
              </a:ext>
            </a:extLst>
          </p:cNvPr>
          <p:cNvSpPr/>
          <p:nvPr/>
        </p:nvSpPr>
        <p:spPr>
          <a:xfrm>
            <a:off x="678086" y="4224805"/>
            <a:ext cx="4966358" cy="197279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Оба вида карточек учета выдачи СИЗ можно вести в электронном виде. Если выбрали электронную форму, дублировать документы на бумаге не нужно (п. 27 Правил № 766н)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76" y="158857"/>
            <a:ext cx="1460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039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502959" y="752256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08602" y="790431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6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94" y="271085"/>
            <a:ext cx="6865749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Перечень СИЗ, подлежащих испытаниям или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проверке,</a:t>
            </a:r>
          </a:p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и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которые остаются у работников в нерабочее время</a:t>
            </a:r>
            <a:r>
              <a:rPr lang="en-US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86000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xmlns="" id="{4273F1B9-34E9-4881-981B-7787A4C2FCFA}"/>
              </a:ext>
            </a:extLst>
          </p:cNvPr>
          <p:cNvSpPr txBox="1">
            <a:spLocks/>
          </p:cNvSpPr>
          <p:nvPr/>
        </p:nvSpPr>
        <p:spPr>
          <a:xfrm>
            <a:off x="400755" y="1340555"/>
            <a:ext cx="7425889" cy="4176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Перечень СИЗ, подлежащих испытаниям или проверке разработайте по информации из документации на изделия. Если производитель указал в документах сроки испытаний или проверок исправности, включайте СИЗ в перечень. Документ поможет ответственным не пропускать установленные сроки, а вам контролировать своевременную замену СИЗ и их частей, у которых ухудшились защитные свойства (п. 59 Правил № 766н). Когда на предприятии есть профсоюз, утвердить перечень СИЗ для испытаний и проверки нужно с учетом его мнения.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Перечень СИЗ, которые остаются у работников в нерабочее время, составьте, если по условиям работы персонал оставляет их у себя после трудового дня. В локальном акте, которым утвердите перечень, укажите должности и профессии таких работников. Закрепите за ними ответственность за целостность и комплектность СИЗ (п. 61 Правил № 766н).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76" y="158857"/>
            <a:ext cx="1460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754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465465" y="740269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67481" y="778444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7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89" y="586308"/>
            <a:ext cx="75884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4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Информированность работников об изменениях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E3A034C7-97E8-470A-BAF3-B2483591A385}"/>
              </a:ext>
            </a:extLst>
          </p:cNvPr>
          <p:cNvSpPr txBox="1">
            <a:spLocks/>
          </p:cNvSpPr>
          <p:nvPr/>
        </p:nvSpPr>
        <p:spPr>
          <a:xfrm>
            <a:off x="531304" y="1131586"/>
            <a:ext cx="7334085" cy="3672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Организуйте внеплановый инструктаж для всех работников, которые используют СИЗ или отвечают за обеспечение ими. Разработайте приказ о проведении внепланового инструктажа, укажите в нем ответственных и сроки. Для удобства подготовьте программу инструктажа, чтобы непосредственные руководители ничего не упустили.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На инструктажах работникам следует рассказать об их обязанностях. Работники должны не только правильно применять выданные им СИЗ, но и проводить их осмотр перед началом работы, информировать работодателя о порче, неисправности, утрате или пропаже СИЗ. Испорченные и негодные изделия обяжите возвращать работодателю.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Укажите в инструкциях по ОТ еще одну новую обязанность работников — информировать работодателя о любых изменениях своих антропометрических данных. Знать актуальный рост, вес и объемы работника важно, чтобы правильно подобрать размер каски, спецодежды, спецобуви и других СИЗ (п. 12 Правил № 766н).</a:t>
            </a:r>
            <a:endParaRPr lang="ru-RU" sz="1600" dirty="0"/>
          </a:p>
        </p:txBody>
      </p:sp>
      <p:sp>
        <p:nvSpPr>
          <p:cNvPr id="7" name="Скругленный прямоугольник 5">
            <a:extLst>
              <a:ext uri="{FF2B5EF4-FFF2-40B4-BE49-F238E27FC236}">
                <a16:creationId xmlns:a16="http://schemas.microsoft.com/office/drawing/2014/main" xmlns="" id="{A0D64371-98A2-4206-B5C2-E55F81A61C97}"/>
              </a:ext>
            </a:extLst>
          </p:cNvPr>
          <p:cNvSpPr/>
          <p:nvPr/>
        </p:nvSpPr>
        <p:spPr>
          <a:xfrm>
            <a:off x="3839739" y="5205995"/>
            <a:ext cx="4203881" cy="156720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fontAlgn="base"/>
            <a:r>
              <a:rPr lang="ru-RU" sz="1600" b="1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Организация и проведение обучения по использованию (применению) средств индивидуальной защиты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 (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гл. 5 Постановления Правительства от 24.12.2021 № 2464)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76" y="158857"/>
            <a:ext cx="1460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367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35" y="2688771"/>
            <a:ext cx="6366129" cy="2142699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br>
              <a:rPr lang="ru-RU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76" y="158857"/>
            <a:ext cx="1460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3945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2332</TotalTime>
  <Words>984</Words>
  <Application>Microsoft Office PowerPoint</Application>
  <PresentationFormat>Экран (4:3)</PresentationFormat>
  <Paragraphs>49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Какие нарушения при обеспечении работников СИЗ выявляет ГИТ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Тишанинова Нина Вадимова</dc:creator>
  <cp:lastModifiedBy>Ekaterina R. Islamova</cp:lastModifiedBy>
  <cp:revision>179</cp:revision>
  <cp:lastPrinted>2020-01-28T08:12:00Z</cp:lastPrinted>
  <dcterms:created xsi:type="dcterms:W3CDTF">2020-01-28T07:47:42Z</dcterms:created>
  <dcterms:modified xsi:type="dcterms:W3CDTF">2024-05-30T08:37:23Z</dcterms:modified>
</cp:coreProperties>
</file>