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64" r:id="rId3"/>
    <p:sldId id="263" r:id="rId4"/>
    <p:sldId id="261" r:id="rId5"/>
    <p:sldId id="265" r:id="rId6"/>
    <p:sldId id="267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69"/>
    <a:srgbClr val="B8EEDD"/>
    <a:srgbClr val="332319"/>
    <a:srgbClr val="173A8D"/>
    <a:srgbClr val="003374"/>
    <a:srgbClr val="C9A093"/>
    <a:srgbClr val="F1F1F1"/>
    <a:srgbClr val="385592"/>
    <a:srgbClr val="3A5896"/>
    <a:srgbClr val="1D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8" name="Rectangle 3"/>
          <p:cNvSpPr/>
          <p:nvPr/>
        </p:nvSpPr>
        <p:spPr>
          <a:xfrm>
            <a:off x="3429183" y="1075831"/>
            <a:ext cx="4891826" cy="2353169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4"/>
          <p:cNvSpPr/>
          <p:nvPr/>
        </p:nvSpPr>
        <p:spPr>
          <a:xfrm>
            <a:off x="3247650" y="942730"/>
            <a:ext cx="5254893" cy="2619375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538610" y="2304933"/>
            <a:ext cx="4831307" cy="68726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Тульские купцы</a:t>
            </a:r>
            <a:endParaRPr lang="en-US" sz="5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—Pngtree—blue border book border cartoon_38287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9252" y="-461508"/>
            <a:ext cx="4336822" cy="4336822"/>
          </a:xfrm>
        </p:spPr>
      </p:pic>
      <p:pic>
        <p:nvPicPr>
          <p:cNvPr id="5" name="Содержимое 3" descr="—Pngtree—blue border book border cartoon_38287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93167" y="-461508"/>
            <a:ext cx="4336822" cy="4336822"/>
          </a:xfrm>
          <a:prstGeom prst="rect">
            <a:avLst/>
          </a:prstGeom>
        </p:spPr>
      </p:pic>
      <p:pic>
        <p:nvPicPr>
          <p:cNvPr id="6" name="Содержимое 3" descr="—Pngtree—blue border book border cartoon_38287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6" y="2847748"/>
            <a:ext cx="4336822" cy="4336822"/>
          </a:xfrm>
          <a:prstGeom prst="rect">
            <a:avLst/>
          </a:prstGeom>
        </p:spPr>
      </p:pic>
      <p:pic>
        <p:nvPicPr>
          <p:cNvPr id="7" name="Содержимое 3" descr="—Pngtree—blue border book border cartoon_38287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5489" y="2857646"/>
            <a:ext cx="4336822" cy="433682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59375" y="1223158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Прохоровы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071259" y="1304306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Гречихины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4686794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Васильковы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122693" y="4698666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Сериковы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20094" y="1103536"/>
            <a:ext cx="52963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Василий Иванович</a:t>
            </a:r>
          </a:p>
          <a:p>
            <a:r>
              <a:rPr lang="ru-RU" sz="2400" dirty="0" smtClean="0"/>
              <a:t>основатель ситцевой фабрики,</a:t>
            </a:r>
            <a:br>
              <a:rPr lang="ru-RU" sz="2400" dirty="0" smtClean="0"/>
            </a:br>
            <a:r>
              <a:rPr lang="ru-RU" sz="2400" dirty="0" smtClean="0"/>
              <a:t>русский </a:t>
            </a:r>
            <a:r>
              <a:rPr lang="ru-RU" sz="2400" dirty="0" smtClean="0"/>
              <a:t>купец 3-й гильдии, </a:t>
            </a:r>
            <a:r>
              <a:rPr lang="ru-RU" sz="2400" dirty="0" smtClean="0"/>
              <a:t>руководитель </a:t>
            </a:r>
            <a:r>
              <a:rPr lang="ru-RU" sz="2400" dirty="0" smtClean="0"/>
              <a:t>предприятия в 1799—1815 </a:t>
            </a:r>
            <a:r>
              <a:rPr lang="ru-RU" sz="2400" dirty="0" smtClean="0"/>
              <a:t>годах</a:t>
            </a:r>
            <a:endParaRPr lang="ru-RU" sz="2400" dirty="0"/>
          </a:p>
        </p:txBody>
      </p:sp>
      <p:pic>
        <p:nvPicPr>
          <p:cNvPr id="5" name="Рисунок 4" descr="274px-Prohorov.V.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4504" y="612135"/>
            <a:ext cx="2609850" cy="368617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899276" y="17452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Прохоровы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0" b="6171"/>
          <a:stretch/>
        </p:blipFill>
        <p:spPr>
          <a:xfrm>
            <a:off x="5547473" y="3165639"/>
            <a:ext cx="3138353" cy="36932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079" y="4547692"/>
            <a:ext cx="52963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Николай Иванович</a:t>
            </a:r>
          </a:p>
          <a:p>
            <a:r>
              <a:rPr lang="ru-RU" sz="2400" dirty="0" smtClean="0"/>
              <a:t>Член совета Московского купеческого банка</a:t>
            </a:r>
            <a:br>
              <a:rPr lang="ru-RU" sz="2400" dirty="0" smtClean="0"/>
            </a:br>
            <a:r>
              <a:rPr lang="ru-RU" sz="2400" dirty="0" smtClean="0"/>
              <a:t>Глава ситцевой и бумажной фабрик </a:t>
            </a:r>
          </a:p>
          <a:p>
            <a:r>
              <a:rPr lang="ru-RU" sz="2400" dirty="0" smtClean="0"/>
              <a:t>Потомственный дворянин с 1912 года.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04647" y="1228299"/>
            <a:ext cx="7772400" cy="4824159"/>
          </a:xfrm>
          <a:prstGeom prst="roundRect">
            <a:avLst/>
          </a:prstGeom>
          <a:solidFill>
            <a:srgbClr val="FFDB69"/>
          </a:solidFill>
          <a:ln>
            <a:solidFill>
              <a:srgbClr val="B8E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Содержимое 5" descr="—Pngtree—cartoon school uniform female student_407164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1258" t="11950" r="46353"/>
          <a:stretch>
            <a:fillRect/>
          </a:stretch>
        </p:blipFill>
        <p:spPr>
          <a:xfrm>
            <a:off x="6632813" y="-89944"/>
            <a:ext cx="2511187" cy="402715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115403" y="34968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Васильковы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4738" y="1514741"/>
            <a:ext cx="6271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C00000"/>
                </a:solidFill>
              </a:rPr>
              <a:t>П</a:t>
            </a:r>
            <a:r>
              <a:rPr lang="ru-RU" sz="2400" dirty="0" smtClean="0">
                <a:solidFill>
                  <a:srgbClr val="C00000"/>
                </a:solidFill>
              </a:rPr>
              <a:t>рогрессивные </a:t>
            </a:r>
            <a:r>
              <a:rPr lang="ru-RU" sz="2400" dirty="0">
                <a:solidFill>
                  <a:srgbClr val="C00000"/>
                </a:solidFill>
              </a:rPr>
              <a:t>фабриканты </a:t>
            </a:r>
            <a:r>
              <a:rPr lang="ru-RU" sz="2400" dirty="0" smtClean="0">
                <a:solidFill>
                  <a:srgbClr val="C00000"/>
                </a:solidFill>
              </a:rPr>
              <a:t>и </a:t>
            </a:r>
            <a:r>
              <a:rPr lang="ru-RU" sz="2400" dirty="0">
                <a:solidFill>
                  <a:srgbClr val="C00000"/>
                </a:solidFill>
              </a:rPr>
              <a:t>книжные </a:t>
            </a:r>
            <a:r>
              <a:rPr lang="ru-RU" sz="2400" dirty="0" smtClean="0">
                <a:solidFill>
                  <a:srgbClr val="C00000"/>
                </a:solidFill>
              </a:rPr>
              <a:t>меценаты;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4738" y="2385724"/>
            <a:ext cx="769230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C00000"/>
                </a:solidFill>
              </a:rPr>
              <a:t>Михаил Яковлевич стал основателем семейного кожевенного дела. Первый кожевенный завод открыт в </a:t>
            </a:r>
            <a:r>
              <a:rPr lang="ru-RU" sz="2400" dirty="0" smtClean="0">
                <a:solidFill>
                  <a:srgbClr val="C00000"/>
                </a:solidFill>
              </a:rPr>
              <a:t>1807. </a:t>
            </a:r>
            <a:r>
              <a:rPr lang="ru-RU" sz="2400" dirty="0">
                <a:solidFill>
                  <a:srgbClr val="C00000"/>
                </a:solidFill>
              </a:rPr>
              <a:t>Старейшие </a:t>
            </a:r>
            <a:r>
              <a:rPr lang="ru-RU" sz="2400" dirty="0" smtClean="0">
                <a:solidFill>
                  <a:srgbClr val="C00000"/>
                </a:solidFill>
              </a:rPr>
              <a:t>заводы Сорокиных </a:t>
            </a:r>
            <a:r>
              <a:rPr lang="ru-RU" sz="2400" dirty="0">
                <a:solidFill>
                  <a:srgbClr val="C00000"/>
                </a:solidFill>
              </a:rPr>
              <a:t>и </a:t>
            </a:r>
            <a:r>
              <a:rPr lang="ru-RU" sz="2400" dirty="0" err="1" smtClean="0">
                <a:solidFill>
                  <a:srgbClr val="C00000"/>
                </a:solidFill>
              </a:rPr>
              <a:t>Шельдяевых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прекратили существование, не выдержав </a:t>
            </a:r>
            <a:r>
              <a:rPr lang="ru-RU" sz="2400" dirty="0" smtClean="0">
                <a:solidFill>
                  <a:srgbClr val="C00000"/>
                </a:solidFill>
              </a:rPr>
              <a:t>конкуренции;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C00000"/>
                </a:solidFill>
              </a:rPr>
              <a:t>Его сыновья </a:t>
            </a:r>
            <a:r>
              <a:rPr lang="ru-RU" sz="2400" dirty="0">
                <a:solidFill>
                  <a:srgbClr val="C00000"/>
                </a:solidFill>
              </a:rPr>
              <a:t>Иван и Пётр </a:t>
            </a:r>
            <a:r>
              <a:rPr lang="ru-RU" sz="2400" dirty="0" smtClean="0">
                <a:solidFill>
                  <a:srgbClr val="C00000"/>
                </a:solidFill>
              </a:rPr>
              <a:t>открыли свою фирму. 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Ее деятельность: </a:t>
            </a:r>
            <a:r>
              <a:rPr lang="ru-RU" sz="2400" dirty="0">
                <a:solidFill>
                  <a:srgbClr val="C00000"/>
                </a:solidFill>
              </a:rPr>
              <a:t>создание пожарной команды, постройка моста через р. </a:t>
            </a:r>
            <a:r>
              <a:rPr lang="ru-RU" sz="2400" dirty="0" err="1">
                <a:solidFill>
                  <a:srgbClr val="C00000"/>
                </a:solidFill>
              </a:rPr>
              <a:t>Упу</a:t>
            </a:r>
            <a:r>
              <a:rPr lang="ru-RU" sz="2400" dirty="0">
                <a:solidFill>
                  <a:srgbClr val="C00000"/>
                </a:solidFill>
              </a:rPr>
              <a:t>, участие в строительстве и обустройстве </a:t>
            </a:r>
            <a:r>
              <a:rPr lang="ru-RU" sz="2400" dirty="0" smtClean="0">
                <a:solidFill>
                  <a:srgbClr val="C00000"/>
                </a:solidFill>
              </a:rPr>
              <a:t>церквей в Тульской области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2693" y="1118527"/>
            <a:ext cx="467858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Василий Романович </a:t>
            </a:r>
            <a:r>
              <a:rPr lang="ru-RU" sz="2400" b="1" dirty="0" err="1">
                <a:solidFill>
                  <a:srgbClr val="FF0000"/>
                </a:solidFill>
              </a:rPr>
              <a:t>Гречихин</a:t>
            </a:r>
            <a:r>
              <a:rPr lang="ru-RU" dirty="0"/>
              <a:t> </a:t>
            </a:r>
            <a:r>
              <a:rPr lang="ru-RU" dirty="0" smtClean="0"/>
              <a:t>—купец-пряничник</a:t>
            </a:r>
            <a:r>
              <a:rPr lang="ru-RU" dirty="0"/>
              <a:t>, тульский </a:t>
            </a:r>
            <a:r>
              <a:rPr lang="ru-RU" dirty="0" smtClean="0"/>
              <a:t>производитель</a:t>
            </a:r>
            <a:r>
              <a:rPr lang="ru-RU" baseline="30000" dirty="0" smtClean="0"/>
              <a:t>[</a:t>
            </a:r>
            <a:r>
              <a:rPr lang="ru-RU" dirty="0" smtClean="0"/>
              <a:t>печатных</a:t>
            </a:r>
            <a:r>
              <a:rPr lang="ru-RU" dirty="0"/>
              <a:t> </a:t>
            </a:r>
            <a:r>
              <a:rPr lang="ru-RU" dirty="0" smtClean="0"/>
              <a:t>пряников. </a:t>
            </a:r>
          </a:p>
          <a:p>
            <a:endParaRPr lang="ru-RU" dirty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Ларион </a:t>
            </a:r>
            <a:r>
              <a:rPr lang="ru-RU" sz="2400" b="1" dirty="0" err="1">
                <a:solidFill>
                  <a:srgbClr val="FF0000"/>
                </a:solidFill>
              </a:rPr>
              <a:t>Макарович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Гречихин</a:t>
            </a:r>
            <a:r>
              <a:rPr lang="ru-RU" dirty="0"/>
              <a:t> </a:t>
            </a:r>
            <a:r>
              <a:rPr lang="ru-RU" dirty="0" smtClean="0"/>
              <a:t>—</a:t>
            </a:r>
          </a:p>
          <a:p>
            <a:r>
              <a:rPr lang="ru-RU" dirty="0" smtClean="0"/>
              <a:t>Купец, открывший фабрику тульских пряников</a:t>
            </a:r>
          </a:p>
          <a:p>
            <a:endParaRPr lang="ru-RU" dirty="0"/>
          </a:p>
          <a:p>
            <a:r>
              <a:rPr lang="ru-RU" dirty="0" smtClean="0"/>
              <a:t>После революции 1917 года их имущество было конфисковано и перешло в </a:t>
            </a:r>
            <a:r>
              <a:rPr lang="ru-RU" dirty="0" err="1" smtClean="0"/>
              <a:t>госуправление</a:t>
            </a:r>
            <a:r>
              <a:rPr lang="ru-RU" dirty="0" smtClean="0"/>
              <a:t>. </a:t>
            </a:r>
            <a:r>
              <a:rPr lang="ru-RU" dirty="0"/>
              <a:t>В</a:t>
            </a:r>
            <a:r>
              <a:rPr lang="ru-RU" dirty="0" smtClean="0"/>
              <a:t>сё </a:t>
            </a:r>
            <a:r>
              <a:rPr lang="ru-RU" dirty="0"/>
              <a:t>пряничное производство </a:t>
            </a:r>
            <a:r>
              <a:rPr lang="ru-RU" dirty="0" smtClean="0"/>
              <a:t> </a:t>
            </a:r>
            <a:r>
              <a:rPr lang="ru-RU" dirty="0"/>
              <a:t>стало частью кондитерского объединения, которое </a:t>
            </a:r>
            <a:r>
              <a:rPr lang="ru-RU" dirty="0" smtClean="0"/>
              <a:t>было на </a:t>
            </a:r>
            <a:r>
              <a:rPr lang="ru-RU" dirty="0"/>
              <a:t>базе фабрики Василия </a:t>
            </a:r>
            <a:r>
              <a:rPr lang="ru-RU" dirty="0" smtClean="0"/>
              <a:t>Серикова.</a:t>
            </a:r>
            <a:endParaRPr lang="ru-RU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977913" y="23413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Гречихины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t="22488" r="2837" b="3962"/>
          <a:stretch/>
        </p:blipFill>
        <p:spPr>
          <a:xfrm>
            <a:off x="324948" y="304801"/>
            <a:ext cx="3835019" cy="60524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59968" y="4583285"/>
            <a:ext cx="4984031" cy="22747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8" y="240847"/>
            <a:ext cx="4208186" cy="63921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108519" y="456300"/>
            <a:ext cx="4831307" cy="1329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Сериковы</a:t>
            </a:r>
            <a:endParaRPr kumimoji="0" lang="en-US" sz="4400" b="1" i="0" u="none" strike="noStrike" kern="1200" cap="none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6858" y="1512667"/>
            <a:ext cx="42817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Одно из старейших предприятий по выпуску пряников принадлежало Василию Серикову. </a:t>
            </a:r>
            <a:endParaRPr lang="ru-RU" sz="2400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Сериков </a:t>
            </a:r>
            <a:r>
              <a:rPr lang="ru-RU" sz="2400" dirty="0">
                <a:solidFill>
                  <a:srgbClr val="C00000"/>
                </a:solidFill>
              </a:rPr>
              <a:t>еще выпускал 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конфеты, </a:t>
            </a:r>
            <a:r>
              <a:rPr lang="ru-RU" sz="2400" dirty="0" smtClean="0">
                <a:solidFill>
                  <a:srgbClr val="C00000"/>
                </a:solidFill>
              </a:rPr>
              <a:t>количество </a:t>
            </a:r>
            <a:r>
              <a:rPr lang="ru-RU" sz="2400" dirty="0">
                <a:solidFill>
                  <a:srgbClr val="C00000"/>
                </a:solidFill>
              </a:rPr>
              <a:t>его продукции доходило до 800 наименований. </a:t>
            </a:r>
            <a:endParaRPr lang="ru-RU" sz="2400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1913 </a:t>
            </a:r>
            <a:r>
              <a:rPr lang="ru-RU" sz="2400" dirty="0">
                <a:solidFill>
                  <a:srgbClr val="C00000"/>
                </a:solidFill>
              </a:rPr>
              <a:t>году на фабрике </a:t>
            </a:r>
            <a:r>
              <a:rPr lang="ru-RU" sz="2400" dirty="0" smtClean="0">
                <a:solidFill>
                  <a:srgbClr val="C00000"/>
                </a:solidFill>
              </a:rPr>
              <a:t>трудилось </a:t>
            </a:r>
            <a:r>
              <a:rPr lang="ru-RU" sz="2400" dirty="0">
                <a:solidFill>
                  <a:srgbClr val="C00000"/>
                </a:solidFill>
              </a:rPr>
              <a:t>свыше 150 человек, всего они изготовили около 4 тысяч пудов пряников в течение </a:t>
            </a:r>
            <a:r>
              <a:rPr lang="ru-RU" sz="2400" dirty="0" smtClean="0">
                <a:solidFill>
                  <a:srgbClr val="C00000"/>
                </a:solidFill>
              </a:rPr>
              <a:t>года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99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—Pngtree—bookcase book stationery potted plant_37841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9674" y="-2839"/>
            <a:ext cx="6243981" cy="6243981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1980554" y="3916243"/>
            <a:ext cx="5255964" cy="2495058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4"/>
          <p:cNvSpPr/>
          <p:nvPr/>
        </p:nvSpPr>
        <p:spPr>
          <a:xfrm>
            <a:off x="1785257" y="3783142"/>
            <a:ext cx="5646057" cy="2777315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82850" y="4749197"/>
            <a:ext cx="5190940" cy="728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Тульские купцы</a:t>
            </a:r>
            <a:endParaRPr lang="en-US" sz="5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</TotalTime>
  <Words>111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Тульские купцы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54</cp:revision>
  <dcterms:created xsi:type="dcterms:W3CDTF">2016-11-18T14:12:19Z</dcterms:created>
  <dcterms:modified xsi:type="dcterms:W3CDTF">2019-12-03T00:53:26Z</dcterms:modified>
</cp:coreProperties>
</file>