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9" r:id="rId7"/>
    <p:sldId id="268" r:id="rId8"/>
    <p:sldId id="271" r:id="rId9"/>
    <p:sldId id="259" r:id="rId10"/>
    <p:sldId id="274" r:id="rId11"/>
    <p:sldId id="273" r:id="rId12"/>
    <p:sldId id="275" r:id="rId13"/>
    <p:sldId id="277" r:id="rId14"/>
    <p:sldId id="278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640000"/>
    <a:srgbClr val="FF0048"/>
    <a:srgbClr val="DDD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7644" y="368293"/>
            <a:ext cx="5002302" cy="2003890"/>
          </a:xfrm>
          <a:noFill/>
        </p:spPr>
        <p:txBody>
          <a:bodyPr>
            <a:normAutofit/>
          </a:bodyPr>
          <a:lstStyle/>
          <a:p>
            <a:r>
              <a:rPr lang="en-US" sz="4800" b="1" dirty="0" smtClean="0">
                <a:ln/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Rupster Script Free" panose="02000000000000000000" pitchFamily="2" charset="-52"/>
              </a:rPr>
              <a:t>Travelling</a:t>
            </a:r>
            <a:endParaRPr lang="ru-RU" sz="4800" b="1" dirty="0">
              <a:ln/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1"/>
                <a:tileRect/>
              </a:gra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Rupster Script Free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2195" y="167972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Lesson</a:t>
            </a:r>
            <a:r>
              <a:rPr lang="ru-RU" sz="48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48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objectives</a:t>
            </a:r>
            <a:endParaRPr lang="ru-RU" sz="4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329978"/>
            <a:ext cx="74523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 extend  </a:t>
            </a: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understanding of lexis connected to the topic </a:t>
            </a:r>
            <a:endParaRPr lang="ru-RU" sz="36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 practice </a:t>
            </a: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speaking using notes</a:t>
            </a:r>
          </a:p>
          <a:p>
            <a:pPr lvl="0"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 say </a:t>
            </a: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what you think about the different types of transport</a:t>
            </a:r>
            <a:endParaRPr lang="ru-RU" sz="36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 use </a:t>
            </a:r>
            <a:r>
              <a:rPr lang="en-US" sz="3600" b="1" dirty="0" smtClean="0">
                <a:solidFill>
                  <a:srgbClr val="002060"/>
                </a:solidFill>
                <a:latin typeface="Comic Sans MS" pitchFamily="66" charset="0"/>
              </a:rPr>
              <a:t>new vocabulary in the speech.</a:t>
            </a:r>
            <a:endParaRPr lang="ru-RU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1358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yals\Desktop\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7704" y="1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002060"/>
                </a:solidFill>
                <a:latin typeface="Comic Sans MS" pitchFamily="66" charset="0"/>
              </a:rPr>
              <a:t>Categorize the </a:t>
            </a:r>
            <a:r>
              <a:rPr lang="en-US" sz="3600" b="1" u="sng" dirty="0" smtClean="0">
                <a:solidFill>
                  <a:srgbClr val="002060"/>
                </a:solidFill>
                <a:latin typeface="Comic Sans MS" pitchFamily="66" charset="0"/>
              </a:rPr>
              <a:t>transport</a:t>
            </a:r>
            <a:endParaRPr lang="ru-RU" sz="3600" b="1" u="sng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9350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AutoShape 12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4" name="AutoShape 16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6" name="AutoShape 18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8" name="AutoShape 20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0" name="AutoShape 22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2" name="AutoShape 24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4" name="AutoShape 26" descr="Картинки по запросу рак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95736" y="0"/>
            <a:ext cx="5307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the words  to the definitions:  </a:t>
            </a:r>
            <a:endParaRPr lang="ru-RU" sz="2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275255"/>
              </p:ext>
            </p:extLst>
          </p:nvPr>
        </p:nvGraphicFramePr>
        <p:xfrm>
          <a:off x="155575" y="620682"/>
          <a:ext cx="8797356" cy="6080368"/>
        </p:xfrm>
        <a:graphic>
          <a:graphicData uri="http://schemas.openxmlformats.org/drawingml/2006/table">
            <a:tbl>
              <a:tblPr/>
              <a:tblGrid>
                <a:gridCol w="428059"/>
                <a:gridCol w="8369297"/>
              </a:tblGrid>
              <a:tr h="295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…means to move from place to place, usually over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 long distances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 is a holiday during which you travel on a ship or boat and visit a number of places en route.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the motion of an object in or through a medium, especially through the earth’s  atmosphere.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 journey during which several places are visited, especially on a holiday.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 journey on a bus.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an official document issued by a government identifying a citizen, his or her nationality, and formally requesting admittance and safe passage from foreign countries.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7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 very long trip, usually at sea.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8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…describes the whole process of going somewhere and coming back </a:t>
                      </a:r>
                      <a:endParaRPr lang="en-US" sz="1600" b="1" dirty="0" smtClean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more than 1 journey).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9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 small house or cottage, usually of simple design and construction.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…means moving from one place to another, especially in a vehicle. </a:t>
                      </a:r>
                      <a:endParaRPr lang="en-US" sz="1600" b="1" dirty="0" smtClean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It </a:t>
                      </a: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is a single piece of travel. 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11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 comfortable bus.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Times New Roman"/>
                          <a:cs typeface="Times New Roman"/>
                        </a:rPr>
                        <a:t>…is a tour arranged by a travel agent.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45811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39552" y="0"/>
            <a:ext cx="8229600" cy="701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 smtClean="0">
                <a:solidFill>
                  <a:srgbClr val="002060"/>
                </a:solidFill>
              </a:rPr>
              <a:t> </a:t>
            </a:r>
            <a:r>
              <a:rPr lang="en-US" sz="4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</a:t>
            </a:r>
            <a:endParaRPr lang="ru-RU" sz="40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248677"/>
              </p:ext>
            </p:extLst>
          </p:nvPr>
        </p:nvGraphicFramePr>
        <p:xfrm>
          <a:off x="2383036" y="672939"/>
          <a:ext cx="4752528" cy="566462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86649"/>
                <a:gridCol w="4165879"/>
              </a:tblGrid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1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Travel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2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FAFAFA"/>
                          </a:solidFill>
                        </a:rPr>
                        <a:t>Journey</a:t>
                      </a:r>
                      <a:endParaRPr lang="ru-RU" sz="2800" b="1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3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Trip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4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Voyage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5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A</a:t>
                      </a:r>
                      <a:r>
                        <a:rPr lang="en-US" sz="2800" baseline="0" dirty="0" smtClean="0">
                          <a:solidFill>
                            <a:srgbClr val="FAFAFA"/>
                          </a:solidFill>
                        </a:rPr>
                        <a:t> bus ride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6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Passport 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7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Cruise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8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Flight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9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Cabin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10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A bus ride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11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A </a:t>
                      </a:r>
                      <a:r>
                        <a:rPr lang="ru-RU" sz="2800" dirty="0">
                          <a:solidFill>
                            <a:srgbClr val="FAFAFA"/>
                          </a:solidFill>
                        </a:rPr>
                        <a:t>с</a:t>
                      </a:r>
                      <a:r>
                        <a:rPr lang="en-US" sz="2800" dirty="0" err="1">
                          <a:solidFill>
                            <a:srgbClr val="FAFAFA"/>
                          </a:solidFill>
                        </a:rPr>
                        <a:t>oach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AFAFA"/>
                          </a:solidFill>
                        </a:rPr>
                        <a:t>12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AFAFA"/>
                          </a:solidFill>
                        </a:rPr>
                        <a:t>Package holiday</a:t>
                      </a:r>
                      <a:endParaRPr lang="ru-RU" sz="2800" b="1" dirty="0">
                        <a:solidFill>
                          <a:srgbClr val="FAFAFA"/>
                        </a:solidFill>
                        <a:latin typeface="Comic Sans MS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129" descr="j033638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8031" y="660613"/>
            <a:ext cx="978958" cy="97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3849" y="1150092"/>
            <a:ext cx="5823913" cy="58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17384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192" y="218364"/>
            <a:ext cx="8229600" cy="1143000"/>
          </a:xfrm>
        </p:spPr>
        <p:txBody>
          <a:bodyPr/>
          <a:lstStyle/>
          <a:p>
            <a:pPr algn="ctr"/>
            <a:r>
              <a:rPr lang="en-US" b="1" u="sng" dirty="0" smtClean="0">
                <a:solidFill>
                  <a:srgbClr val="002060"/>
                </a:solidFill>
                <a:latin typeface="Comic Sans MS" pitchFamily="66" charset="0"/>
              </a:rPr>
              <a:t>Dialogue</a:t>
            </a:r>
            <a:r>
              <a:rPr lang="ru-RU" b="1" u="sng" dirty="0" smtClean="0">
                <a:solidFill>
                  <a:srgbClr val="002060"/>
                </a:solidFill>
                <a:latin typeface="Comic Sans MS" pitchFamily="66" charset="0"/>
              </a:rPr>
              <a:t>/ </a:t>
            </a:r>
            <a:r>
              <a:rPr lang="en-US" b="1" u="sng" dirty="0" smtClean="0">
                <a:solidFill>
                  <a:srgbClr val="002060"/>
                </a:solidFill>
                <a:latin typeface="Comic Sans MS" pitchFamily="66" charset="0"/>
              </a:rPr>
              <a:t>Role play </a:t>
            </a:r>
            <a:endParaRPr lang="ru-RU" b="1" u="sng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3891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Speak </a:t>
            </a:r>
            <a:r>
              <a:rPr lang="en-US" sz="2800" dirty="0" smtClean="0">
                <a:solidFill>
                  <a:srgbClr val="0070C0"/>
                </a:solidFill>
              </a:rPr>
              <a:t>from 1 to 2 </a:t>
            </a:r>
            <a:r>
              <a:rPr lang="en-US" sz="2800" dirty="0" smtClean="0">
                <a:solidFill>
                  <a:srgbClr val="0070C0"/>
                </a:solidFill>
              </a:rPr>
              <a:t>minutes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-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1 </a:t>
            </a:r>
            <a:r>
              <a:rPr lang="en-US" sz="2800" dirty="0" smtClean="0">
                <a:solidFill>
                  <a:srgbClr val="0070C0"/>
                </a:solidFill>
              </a:rPr>
              <a:t>point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Use </a:t>
            </a:r>
            <a:r>
              <a:rPr lang="en-US" sz="2800" dirty="0" smtClean="0">
                <a:solidFill>
                  <a:srgbClr val="0070C0"/>
                </a:solidFill>
              </a:rPr>
              <a:t>accurate </a:t>
            </a:r>
            <a:r>
              <a:rPr lang="en-US" sz="2800" dirty="0" smtClean="0">
                <a:solidFill>
                  <a:srgbClr val="0070C0"/>
                </a:solidFill>
              </a:rPr>
              <a:t>grammar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(</a:t>
            </a:r>
            <a:r>
              <a:rPr lang="en-US" sz="2800" dirty="0" smtClean="0">
                <a:solidFill>
                  <a:srgbClr val="0070C0"/>
                </a:solidFill>
              </a:rPr>
              <a:t>no more than </a:t>
            </a:r>
            <a:r>
              <a:rPr lang="en-US" sz="2800" dirty="0" smtClean="0">
                <a:solidFill>
                  <a:srgbClr val="0070C0"/>
                </a:solidFill>
              </a:rPr>
              <a:t>2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mistakes)</a:t>
            </a: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-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1 </a:t>
            </a:r>
            <a:r>
              <a:rPr lang="en-US" sz="2800" dirty="0" smtClean="0">
                <a:solidFill>
                  <a:srgbClr val="0070C0"/>
                </a:solidFill>
              </a:rPr>
              <a:t>point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Use </a:t>
            </a:r>
            <a:r>
              <a:rPr lang="en-US" sz="2800" dirty="0" smtClean="0">
                <a:solidFill>
                  <a:srgbClr val="0070C0"/>
                </a:solidFill>
              </a:rPr>
              <a:t>topical vocabulary(travel and transport</a:t>
            </a:r>
            <a:r>
              <a:rPr lang="en-US" sz="2800" dirty="0" smtClean="0">
                <a:solidFill>
                  <a:srgbClr val="0070C0"/>
                </a:solidFill>
              </a:rPr>
              <a:t>)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-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1 </a:t>
            </a:r>
            <a:r>
              <a:rPr lang="en-US" sz="2800" dirty="0" smtClean="0">
                <a:solidFill>
                  <a:srgbClr val="0070C0"/>
                </a:solidFill>
              </a:rPr>
              <a:t>point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Group </a:t>
            </a:r>
            <a:r>
              <a:rPr lang="en-US" sz="2800" dirty="0" smtClean="0">
                <a:solidFill>
                  <a:srgbClr val="0070C0"/>
                </a:solidFill>
              </a:rPr>
              <a:t>members’ artistic </a:t>
            </a:r>
            <a:r>
              <a:rPr lang="en-US" sz="2800" dirty="0" smtClean="0">
                <a:solidFill>
                  <a:srgbClr val="0070C0"/>
                </a:solidFill>
              </a:rPr>
              <a:t>skills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-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1 </a:t>
            </a:r>
            <a:r>
              <a:rPr lang="en-US" sz="2800" dirty="0" smtClean="0">
                <a:solidFill>
                  <a:srgbClr val="0070C0"/>
                </a:solidFill>
              </a:rPr>
              <a:t>point </a:t>
            </a:r>
            <a:endParaRPr lang="ru-RU" sz="2800" dirty="0" smtClean="0">
              <a:solidFill>
                <a:srgbClr val="0070C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Use </a:t>
            </a:r>
            <a:r>
              <a:rPr lang="en-US" sz="2800" dirty="0" smtClean="0">
                <a:solidFill>
                  <a:srgbClr val="0070C0"/>
                </a:solidFill>
              </a:rPr>
              <a:t>only </a:t>
            </a:r>
            <a:r>
              <a:rPr lang="en-US" sz="2800" dirty="0" smtClean="0">
                <a:solidFill>
                  <a:srgbClr val="0070C0"/>
                </a:solidFill>
              </a:rPr>
              <a:t>English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– 1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point</a:t>
            </a:r>
            <a:endParaRPr lang="ru-RU" sz="28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8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711" y="4269337"/>
            <a:ext cx="2990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2060"/>
                </a:solidFill>
              </a:rPr>
              <a:t>Total</a:t>
            </a:r>
            <a:r>
              <a:rPr lang="en-US" sz="3600" b="1" i="1" dirty="0" smtClean="0">
                <a:solidFill>
                  <a:srgbClr val="002060"/>
                </a:solidFill>
              </a:rPr>
              <a:t>:</a:t>
            </a:r>
            <a:r>
              <a:rPr lang="ru-RU" sz="3600" b="1" i="1" dirty="0" smtClean="0">
                <a:solidFill>
                  <a:srgbClr val="002060"/>
                </a:solidFill>
              </a:rPr>
              <a:t> 5</a:t>
            </a:r>
            <a:r>
              <a:rPr lang="en-US" sz="3600" b="1" i="1" dirty="0" smtClean="0">
                <a:solidFill>
                  <a:srgbClr val="002060"/>
                </a:solidFill>
              </a:rPr>
              <a:t> </a:t>
            </a:r>
            <a:r>
              <a:rPr lang="en-US" sz="3600" b="1" i="1" dirty="0" smtClean="0">
                <a:solidFill>
                  <a:srgbClr val="002060"/>
                </a:solidFill>
              </a:rPr>
              <a:t>points 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90"/>
          <a:stretch/>
        </p:blipFill>
        <p:spPr>
          <a:xfrm>
            <a:off x="2814494" y="2620370"/>
            <a:ext cx="5432166" cy="423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6844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24744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Success </a:t>
            </a:r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criteria</a:t>
            </a:r>
            <a:endParaRPr lang="ru-RU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27560"/>
            <a:ext cx="8229600" cy="3600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Speak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from 1 to 2 minutes-1 point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Use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accurate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grammar</a:t>
            </a: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no more than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2</a:t>
            </a: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mistakes)</a:t>
            </a: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-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1 point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Use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topical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vocabulary</a:t>
            </a: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travel and transport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-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1 point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Group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</a:rPr>
              <a:t>members must work together-1 point </a:t>
            </a:r>
            <a:endParaRPr lang="ru-RU" sz="28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Use </a:t>
            </a:r>
            <a:r>
              <a:rPr lang="en-US" sz="2800" b="1" dirty="0" smtClean="0">
                <a:solidFill>
                  <a:srgbClr val="0070C0"/>
                </a:solidFill>
              </a:rPr>
              <a:t>only </a:t>
            </a:r>
            <a:r>
              <a:rPr lang="en-US" sz="2800" b="1" dirty="0" smtClean="0">
                <a:solidFill>
                  <a:srgbClr val="0070C0"/>
                </a:solidFill>
              </a:rPr>
              <a:t>English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- </a:t>
            </a:r>
            <a:r>
              <a:rPr lang="en-US" sz="2800" b="1" dirty="0" smtClean="0">
                <a:solidFill>
                  <a:srgbClr val="0070C0"/>
                </a:solidFill>
              </a:rPr>
              <a:t>1point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949" y="4141149"/>
            <a:ext cx="3534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Total: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5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points 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373" y="4141149"/>
            <a:ext cx="3117300" cy="27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8024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76990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i="1" u="sng" dirty="0" smtClean="0">
                <a:solidFill>
                  <a:srgbClr val="002060"/>
                </a:solidFill>
              </a:rPr>
              <a:t>Feedback</a:t>
            </a:r>
            <a:r>
              <a:rPr lang="en-US" u="sng" dirty="0" smtClean="0">
                <a:solidFill>
                  <a:srgbClr val="002060"/>
                </a:solidFill>
              </a:rPr>
              <a:t/>
            </a:r>
            <a:br>
              <a:rPr lang="en-US" u="sng" dirty="0" smtClean="0">
                <a:solidFill>
                  <a:srgbClr val="002060"/>
                </a:solidFill>
              </a:rPr>
            </a:br>
            <a:r>
              <a:rPr lang="en-US" u="sng" dirty="0" smtClean="0">
                <a:solidFill>
                  <a:srgbClr val="002060"/>
                </a:solidFill>
              </a:rPr>
              <a:t/>
            </a:r>
            <a:br>
              <a:rPr lang="en-US" u="sng" dirty="0" smtClean="0">
                <a:solidFill>
                  <a:srgbClr val="002060"/>
                </a:solidFill>
              </a:rPr>
            </a:br>
            <a:r>
              <a:rPr lang="en-US" sz="2700" b="1" dirty="0" smtClean="0">
                <a:solidFill>
                  <a:srgbClr val="002060"/>
                </a:solidFill>
                <a:latin typeface="Comic Sans MS" pitchFamily="66" charset="0"/>
              </a:rPr>
              <a:t>What emotions do you </a:t>
            </a:r>
            <a:r>
              <a:rPr lang="en-US" sz="2700" b="1" dirty="0" smtClean="0">
                <a:solidFill>
                  <a:srgbClr val="002060"/>
                </a:solidFill>
                <a:latin typeface="Comic Sans MS" pitchFamily="66" charset="0"/>
              </a:rPr>
              <a:t>feel, </a:t>
            </a:r>
            <a:r>
              <a:rPr lang="ru-RU" sz="27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2700" b="1" dirty="0" smtClean="0">
                <a:solidFill>
                  <a:srgbClr val="002060"/>
                </a:solidFill>
                <a:latin typeface="Comic Sans MS" pitchFamily="66" charset="0"/>
              </a:rPr>
              <a:t>when you are travelling? </a:t>
            </a:r>
            <a:r>
              <a:rPr lang="ru-RU" sz="27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2700" b="1" dirty="0" smtClean="0">
                <a:solidFill>
                  <a:srgbClr val="002060"/>
                </a:solidFill>
                <a:latin typeface="Comic Sans MS" pitchFamily="66" charset="0"/>
              </a:rPr>
              <a:t>Why</a:t>
            </a:r>
            <a:r>
              <a:rPr lang="ru-RU" sz="2700" b="1" dirty="0" smtClean="0">
                <a:solidFill>
                  <a:srgbClr val="002060"/>
                </a:solidFill>
                <a:latin typeface="Comic Sans MS" pitchFamily="66" charset="0"/>
              </a:rPr>
              <a:t>?</a:t>
            </a:r>
            <a:endParaRPr lang="ru-RU" sz="27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-553257" y="2884294"/>
            <a:ext cx="4358258" cy="316835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                    </a:t>
            </a:r>
            <a:r>
              <a:rPr lang="en-US" sz="2400" dirty="0" smtClean="0">
                <a:solidFill>
                  <a:srgbClr val="FF0000"/>
                </a:solidFill>
              </a:rPr>
              <a:t>satisfaction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	       happiness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                    joy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                    admiration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                    </a:t>
            </a:r>
            <a:r>
              <a:rPr lang="en-US" sz="2400" dirty="0" smtClean="0">
                <a:solidFill>
                  <a:srgbClr val="FF0000"/>
                </a:solidFill>
              </a:rPr>
              <a:t>proud               surprise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4023783" y="3649075"/>
            <a:ext cx="4041775" cy="2808312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200" b="0" dirty="0" smtClean="0">
                <a:solidFill>
                  <a:srgbClr val="0070C0"/>
                </a:solidFill>
              </a:rPr>
              <a:t>                     </a:t>
            </a:r>
            <a:r>
              <a:rPr lang="en-US" sz="2200" b="0" dirty="0" err="1" smtClean="0">
                <a:solidFill>
                  <a:srgbClr val="0070C0"/>
                </a:solidFill>
              </a:rPr>
              <a:t>unsatisfaction</a:t>
            </a:r>
            <a:r>
              <a:rPr lang="en-US" sz="2200" b="0" dirty="0" smtClean="0">
                <a:solidFill>
                  <a:srgbClr val="0070C0"/>
                </a:solidFill>
              </a:rPr>
              <a:t>     </a:t>
            </a:r>
          </a:p>
          <a:p>
            <a:pPr algn="ctr">
              <a:lnSpc>
                <a:spcPct val="170000"/>
              </a:lnSpc>
            </a:pPr>
            <a:r>
              <a:rPr lang="en-US" sz="2200" b="0" dirty="0" smtClean="0">
                <a:solidFill>
                  <a:srgbClr val="0070C0"/>
                </a:solidFill>
              </a:rPr>
              <a:t>                      irritation</a:t>
            </a:r>
          </a:p>
          <a:p>
            <a:pPr algn="ctr">
              <a:lnSpc>
                <a:spcPct val="170000"/>
              </a:lnSpc>
            </a:pPr>
            <a:r>
              <a:rPr lang="en-US" sz="2200" b="0" dirty="0" smtClean="0">
                <a:solidFill>
                  <a:srgbClr val="0070C0"/>
                </a:solidFill>
              </a:rPr>
              <a:t>                      </a:t>
            </a:r>
            <a:r>
              <a:rPr lang="en-US" sz="2200" b="0" dirty="0" smtClean="0">
                <a:solidFill>
                  <a:srgbClr val="0070C0"/>
                </a:solidFill>
              </a:rPr>
              <a:t>boredom</a:t>
            </a:r>
            <a:r>
              <a:rPr lang="ru-RU" sz="2200" b="0" dirty="0" smtClean="0">
                <a:solidFill>
                  <a:srgbClr val="0070C0"/>
                </a:solidFill>
              </a:rPr>
              <a:t> </a:t>
            </a:r>
            <a:r>
              <a:rPr lang="en-US" sz="2200" b="0" dirty="0" smtClean="0">
                <a:solidFill>
                  <a:srgbClr val="0070C0"/>
                </a:solidFill>
              </a:rPr>
              <a:t>sadness</a:t>
            </a:r>
            <a:endParaRPr lang="en-US" sz="2200" b="0" dirty="0" smtClean="0">
              <a:solidFill>
                <a:srgbClr val="0070C0"/>
              </a:solidFill>
            </a:endParaRPr>
          </a:p>
          <a:p>
            <a:pPr algn="ctr">
              <a:lnSpc>
                <a:spcPct val="170000"/>
              </a:lnSpc>
            </a:pPr>
            <a:r>
              <a:rPr lang="en-US" sz="2200" b="0" dirty="0" smtClean="0">
                <a:solidFill>
                  <a:srgbClr val="0070C0"/>
                </a:solidFill>
              </a:rPr>
              <a:t>      </a:t>
            </a:r>
            <a:r>
              <a:rPr lang="en-US" sz="2200" b="0" dirty="0" smtClean="0">
                <a:solidFill>
                  <a:srgbClr val="0070C0"/>
                </a:solidFill>
              </a:rPr>
              <a:t>anxiety</a:t>
            </a:r>
            <a:r>
              <a:rPr lang="ru-RU" sz="2200" b="0" dirty="0" smtClean="0">
                <a:solidFill>
                  <a:srgbClr val="0070C0"/>
                </a:solidFill>
              </a:rPr>
              <a:t>    </a:t>
            </a:r>
            <a:r>
              <a:rPr lang="en-US" sz="2200" b="0" dirty="0" smtClean="0">
                <a:solidFill>
                  <a:srgbClr val="0070C0"/>
                </a:solidFill>
              </a:rPr>
              <a:t>fear  </a:t>
            </a:r>
            <a:endParaRPr lang="en-US" sz="2200" b="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</a:pP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8233" y="2226436"/>
            <a:ext cx="187220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u="sng" dirty="0" smtClean="0">
                <a:solidFill>
                  <a:srgbClr val="0070C0"/>
                </a:solidFill>
              </a:rPr>
              <a:t>Negative </a:t>
            </a:r>
          </a:p>
          <a:p>
            <a:pPr>
              <a:lnSpc>
                <a:spcPct val="120000"/>
              </a:lnSpc>
            </a:pPr>
            <a:r>
              <a:rPr lang="en-US" sz="2400" b="1" u="sng" dirty="0" smtClean="0">
                <a:solidFill>
                  <a:srgbClr val="0070C0"/>
                </a:solidFill>
              </a:rPr>
              <a:t>Emotions</a:t>
            </a:r>
            <a:endParaRPr lang="ru-RU" sz="2400" b="1" u="sng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675" y="2226436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</a:t>
            </a:r>
          </a:p>
          <a:p>
            <a:pPr algn="ctr"/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Emotions</a:t>
            </a:r>
            <a:endParaRPr lang="ru-RU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513" descr="солнышко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57200"/>
            <a:ext cx="8858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8" descr="nature2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3431" y="584684"/>
            <a:ext cx="115212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8680505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0171" y="606272"/>
            <a:ext cx="744530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Hey, guys, </a:t>
            </a:r>
          </a:p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we are going to Tula!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9" y="3722428"/>
            <a:ext cx="4138196" cy="28967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8219" r="53800"/>
          <a:stretch/>
        </p:blipFill>
        <p:spPr>
          <a:xfrm>
            <a:off x="4223675" y="2875268"/>
            <a:ext cx="3722654" cy="386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1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0" r="23552"/>
          <a:stretch/>
        </p:blipFill>
        <p:spPr>
          <a:xfrm>
            <a:off x="7151426" y="1152396"/>
            <a:ext cx="1992574" cy="57187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556" y="158174"/>
            <a:ext cx="87816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Many masters lived In </a:t>
            </a:r>
            <a:r>
              <a:rPr lang="en-US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Tula 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3958" y="995703"/>
            <a:ext cx="6480492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What do you know </a:t>
            </a:r>
            <a:endParaRPr lang="ru-RU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about these men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?</a:t>
            </a:r>
          </a:p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What do you know </a:t>
            </a: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about Tula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? </a:t>
            </a:r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Give me some facts </a:t>
            </a: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about that city</a:t>
            </a:r>
            <a:endParaRPr lang="ru-RU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5407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0" y="297075"/>
            <a:ext cx="7539530" cy="5766345"/>
          </a:xfrm>
        </p:spPr>
      </p:pic>
    </p:spTree>
    <p:extLst>
      <p:ext uri="{BB962C8B-B14F-4D97-AF65-F5344CB8AC3E}">
        <p14:creationId xmlns:p14="http://schemas.microsoft.com/office/powerpoint/2010/main" val="699412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1182" y="1749530"/>
            <a:ext cx="369769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500" dirty="0">
                <a:solidFill>
                  <a:srgbClr val="00B0F0"/>
                </a:solidFill>
              </a:rPr>
              <a:t/>
            </a:r>
            <a:br>
              <a:rPr lang="en-US" sz="3500" dirty="0">
                <a:solidFill>
                  <a:srgbClr val="00B0F0"/>
                </a:solidFill>
              </a:rPr>
            </a:br>
            <a:r>
              <a:rPr lang="en-US" sz="3500" dirty="0" smtClean="0">
                <a:solidFill>
                  <a:srgbClr val="00B0F0"/>
                </a:solidFill>
              </a:rPr>
              <a:t>He created </a:t>
            </a:r>
            <a:r>
              <a:rPr lang="en-US" sz="3500" dirty="0">
                <a:solidFill>
                  <a:srgbClr val="00B0F0"/>
                </a:solidFill>
              </a:rPr>
              <a:t>the oldest </a:t>
            </a:r>
            <a:r>
              <a:rPr lang="en-US" sz="3500" dirty="0" smtClean="0">
                <a:solidFill>
                  <a:srgbClr val="00B0F0"/>
                </a:solidFill>
              </a:rPr>
              <a:t>Tula’s factory </a:t>
            </a:r>
            <a:r>
              <a:rPr lang="en-US" sz="3500" dirty="0">
                <a:solidFill>
                  <a:srgbClr val="00B0F0"/>
                </a:solidFill>
              </a:rPr>
              <a:t>of </a:t>
            </a:r>
            <a:r>
              <a:rPr lang="en-US" sz="3500" dirty="0" smtClean="0">
                <a:solidFill>
                  <a:srgbClr val="00B0F0"/>
                </a:solidFill>
              </a:rPr>
              <a:t>gingerbread </a:t>
            </a:r>
          </a:p>
          <a:p>
            <a:pPr marL="0" indent="0" algn="ctr">
              <a:buNone/>
            </a:pPr>
            <a:endParaRPr lang="en-US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00B0F0"/>
                </a:solidFill>
              </a:rPr>
              <a:t>Слово «пряник» дословно 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F0"/>
                </a:solidFill>
              </a:rPr>
              <a:t>н</a:t>
            </a:r>
            <a:r>
              <a:rPr lang="ru-RU" dirty="0" smtClean="0">
                <a:solidFill>
                  <a:srgbClr val="00B0F0"/>
                </a:solidFill>
              </a:rPr>
              <a:t>е переведешь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C</a:t>
            </a:r>
            <a:r>
              <a:rPr lang="ru-RU" dirty="0" err="1" smtClean="0">
                <a:solidFill>
                  <a:srgbClr val="00B0F0"/>
                </a:solidFill>
              </a:rPr>
              <a:t>ake</a:t>
            </a:r>
            <a:r>
              <a:rPr lang="ru-RU" dirty="0" smtClean="0">
                <a:solidFill>
                  <a:srgbClr val="00B0F0"/>
                </a:solidFill>
              </a:rPr>
              <a:t> – торт</a:t>
            </a:r>
            <a:r>
              <a:rPr lang="ru-RU" dirty="0">
                <a:solidFill>
                  <a:srgbClr val="00B0F0"/>
                </a:solidFill>
              </a:rPr>
              <a:t>, пирожное</a:t>
            </a:r>
            <a:r>
              <a:rPr lang="ru-RU" dirty="0" smtClean="0">
                <a:solidFill>
                  <a:srgbClr val="00B0F0"/>
                </a:solidFill>
              </a:rPr>
              <a:t>, </a:t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>кекс</a:t>
            </a:r>
            <a:r>
              <a:rPr lang="ru-RU" dirty="0">
                <a:solidFill>
                  <a:srgbClr val="00B0F0"/>
                </a:solidFill>
              </a:rPr>
              <a:t>, </a:t>
            </a:r>
            <a:r>
              <a:rPr lang="ru-RU" dirty="0" smtClean="0">
                <a:solidFill>
                  <a:srgbClr val="00B0F0"/>
                </a:solidFill>
              </a:rPr>
              <a:t>пряник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honey-cake</a:t>
            </a:r>
            <a:r>
              <a:rPr lang="ru-RU" dirty="0" smtClean="0">
                <a:solidFill>
                  <a:srgbClr val="00B0F0"/>
                </a:solidFill>
              </a:rPr>
              <a:t> – медовый </a:t>
            </a:r>
            <a:r>
              <a:rPr lang="ru-RU" dirty="0">
                <a:solidFill>
                  <a:srgbClr val="00B0F0"/>
                </a:solidFill>
              </a:rPr>
              <a:t>пирог, </a:t>
            </a:r>
            <a:r>
              <a:rPr lang="ru-RU" dirty="0" smtClean="0">
                <a:solidFill>
                  <a:srgbClr val="00B0F0"/>
                </a:solidFill>
              </a:rPr>
              <a:t>пряник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gingerbread</a:t>
            </a:r>
            <a:r>
              <a:rPr lang="ru-RU" dirty="0" smtClean="0">
                <a:solidFill>
                  <a:srgbClr val="00B0F0"/>
                </a:solidFill>
              </a:rPr>
              <a:t> – имбирный пряник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endParaRPr lang="en-US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8" y="240847"/>
            <a:ext cx="4208186" cy="63921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4131470" y="240847"/>
            <a:ext cx="48313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This is </a:t>
            </a:r>
            <a:r>
              <a:rPr lang="en-US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Vasiliy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Serikov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3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3" y="266122"/>
            <a:ext cx="2911735" cy="392254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" r="4150"/>
          <a:stretch/>
        </p:blipFill>
        <p:spPr>
          <a:xfrm>
            <a:off x="3275454" y="292403"/>
            <a:ext cx="4640247" cy="38838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2801" y="4362471"/>
            <a:ext cx="76329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This is Nikolay </a:t>
            </a:r>
            <a:r>
              <a:rPr lang="en-US" sz="4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Beloborodov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265" y="5127724"/>
            <a:ext cx="7632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B0F0"/>
                </a:solidFill>
              </a:rPr>
              <a:t>He created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 err="1" smtClean="0">
                <a:solidFill>
                  <a:srgbClr val="00B0F0"/>
                </a:solidFill>
              </a:rPr>
              <a:t>russian</a:t>
            </a:r>
            <a:r>
              <a:rPr lang="en-US" sz="2800" dirty="0" smtClean="0">
                <a:solidFill>
                  <a:srgbClr val="00B0F0"/>
                </a:solidFill>
              </a:rPr>
              <a:t> musical instrument</a:t>
            </a:r>
            <a:br>
              <a:rPr lang="en-US" sz="2800" dirty="0" smtClean="0">
                <a:solidFill>
                  <a:srgbClr val="00B0F0"/>
                </a:solidFill>
              </a:rPr>
            </a:br>
            <a:r>
              <a:rPr lang="en-US" sz="2800" dirty="0" smtClean="0">
                <a:solidFill>
                  <a:srgbClr val="00B0F0"/>
                </a:solidFill>
              </a:rPr>
              <a:t> – the harmonics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49316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56"/>
          <a:stretch/>
        </p:blipFill>
        <p:spPr>
          <a:xfrm>
            <a:off x="0" y="0"/>
            <a:ext cx="5490467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90466" y="588792"/>
            <a:ext cx="36535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What do </a:t>
            </a:r>
            <a:endParaRPr lang="ru-R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you 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know </a:t>
            </a:r>
          </a:p>
          <a:p>
            <a:pPr algn="ctr"/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about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the Tula’s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Kreml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60494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100000">
                <a:schemeClr val="accent5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57530" y="0"/>
            <a:ext cx="5002302" cy="200389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/>
                <a:gradFill flip="none" rotWithShape="1">
                  <a:gsLst>
                    <a:gs pos="0">
                      <a:srgbClr val="FF0048"/>
                    </a:gs>
                    <a:gs pos="100000">
                      <a:srgbClr val="64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Rupster Script Free" panose="02000000000000000000" pitchFamily="2" charset="-52"/>
              </a:rPr>
              <a:t>Travelling</a:t>
            </a:r>
            <a:endParaRPr lang="ru-RU" sz="4800" b="1" dirty="0">
              <a:ln/>
              <a:gradFill flip="none" rotWithShape="1">
                <a:gsLst>
                  <a:gs pos="0">
                    <a:srgbClr val="FF0048"/>
                  </a:gs>
                  <a:gs pos="100000">
                    <a:srgbClr val="640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Rupster Script Free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606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383</Words>
  <Application>Microsoft Office PowerPoint</Application>
  <PresentationFormat>Экран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Travelling</vt:lpstr>
      <vt:lpstr>Презентация PowerPoint</vt:lpstr>
      <vt:lpstr>Презентация PowerPoint</vt:lpstr>
      <vt:lpstr>Презентация PowerPoint</vt:lpstr>
      <vt:lpstr>Презентация PowerPoint</vt:lpstr>
      <vt:lpstr>Dialogue/ Role play </vt:lpstr>
      <vt:lpstr>Success criteria</vt:lpstr>
      <vt:lpstr>Feedback  What emotions do you feel,  when you are travelling?  Why?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Travelling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44</cp:revision>
  <dcterms:created xsi:type="dcterms:W3CDTF">2014-11-21T11:00:06Z</dcterms:created>
  <dcterms:modified xsi:type="dcterms:W3CDTF">2019-12-03T01:47:39Z</dcterms:modified>
</cp:coreProperties>
</file>