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  <p:sldId id="277" r:id="rId9"/>
    <p:sldId id="278" r:id="rId10"/>
    <p:sldId id="279" r:id="rId11"/>
    <p:sldId id="282" r:id="rId12"/>
    <p:sldId id="280" r:id="rId13"/>
    <p:sldId id="288" r:id="rId14"/>
    <p:sldId id="283" r:id="rId15"/>
    <p:sldId id="281" r:id="rId16"/>
    <p:sldId id="284" r:id="rId17"/>
    <p:sldId id="286" r:id="rId18"/>
    <p:sldId id="287" r:id="rId19"/>
    <p:sldId id="289" r:id="rId20"/>
    <p:sldId id="285" r:id="rId21"/>
    <p:sldId id="269" r:id="rId2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492" y="19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9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7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2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2681-0445-488D-AA4B-B7C7069A93BF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19240/f9c7ee89ea58b2910a7cfff23b04240bb094e871/#dst294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nsultant.ru/document/cons_doc_LAW_419240/00a8ce6ce116fc26361a0c9a23eebf37074acf6e/#dst296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Электронный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документооборот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охране труда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221088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Шобохонова Марина Владимировна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инспектор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охране труда ФГБУ «12 КДЦ»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Минобороны России, специалист в области аудита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консалтинга по вопросам применения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 управления охраной труда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7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Внедрение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электронного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документооборота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охране труда у работодателя</a:t>
            </a:r>
          </a:p>
          <a:p>
            <a:pPr algn="l">
              <a:spcBef>
                <a:spcPts val="0"/>
              </a:spcBef>
            </a:pP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7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276872"/>
            <a:ext cx="86409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СУОТ является неотъемлемой частью управленческой и (или) производственной системы работодателя</a:t>
            </a:r>
            <a:r>
              <a:rPr lang="ru-RU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Поэтому электронный документооборот по охране труда должен функционировать в порядке, установленном самим работодателем, исходя из его организационных, технико-технологических, материально-производственных, финансовых возможностей, а также передового опыта других работодателей. </a:t>
            </a:r>
          </a:p>
        </p:txBody>
      </p:sp>
    </p:spTree>
    <p:extLst>
      <p:ext uri="{BB962C8B-B14F-4D97-AF65-F5344CB8AC3E}">
        <p14:creationId xmlns:p14="http://schemas.microsoft.com/office/powerpoint/2010/main" val="2641859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276872"/>
            <a:ext cx="86409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Решение о внедрении электронного документооборота – право работодателя. Если такое решение будет принято, нужно утвердить локальный нормативный акт о внедрении ЭДО по ОТ в структуре действующего Положения о СУОТ, с учетом требований документооборота  работодателя.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Положении о СУОТ нужно прописать, какие конкретно процессы будут осуществляться в информационных системах.</a:t>
            </a:r>
          </a:p>
        </p:txBody>
      </p:sp>
    </p:spTree>
    <p:extLst>
      <p:ext uri="{BB962C8B-B14F-4D97-AF65-F5344CB8AC3E}">
        <p14:creationId xmlns:p14="http://schemas.microsoft.com/office/powerpoint/2010/main" val="365376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фрагмент из Положения о СУОТ</a:t>
            </a:r>
          </a:p>
          <a:p>
            <a:endParaRPr lang="ru-RU" b="1" dirty="0" smtClean="0"/>
          </a:p>
          <a:p>
            <a:r>
              <a:rPr lang="en-US" b="1" dirty="0" smtClean="0"/>
              <a:t>III</a:t>
            </a:r>
            <a:r>
              <a:rPr lang="ru-RU" b="1" dirty="0"/>
              <a:t>. Базовые процессы СУОТ</a:t>
            </a:r>
            <a:endParaRPr lang="ru-RU" dirty="0"/>
          </a:p>
          <a:p>
            <a:r>
              <a:rPr lang="ru-RU" dirty="0"/>
              <a:t>3.1. Порядок организации и проведения специальной оценки условий </a:t>
            </a:r>
            <a:r>
              <a:rPr lang="ru-RU" dirty="0" smtClean="0"/>
              <a:t>труда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Пример: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1) Уведомление экспертной организации об утверждении отчета СОУТ с применением УКЭП (п.5.1. ст.15 в 426-ФЗ).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2) Подача декларации СОУТ на ЕПГУ (согласно п.3 Правил, утв. </a:t>
            </a:r>
            <a:r>
              <a:rPr lang="ru-RU" dirty="0">
                <a:solidFill>
                  <a:srgbClr val="FF0000"/>
                </a:solidFill>
              </a:rPr>
              <a:t>приказом Минтруда  от 17 июня 2021 года N </a:t>
            </a:r>
            <a:r>
              <a:rPr lang="ru-RU" dirty="0" smtClean="0">
                <a:solidFill>
                  <a:srgbClr val="FF0000"/>
                </a:solidFill>
              </a:rPr>
              <a:t>406н.</a:t>
            </a:r>
          </a:p>
          <a:p>
            <a:r>
              <a:rPr lang="ru-RU" dirty="0" smtClean="0"/>
              <a:t>Для этих действий потребуется получение машиночитаемой доверенности и ЭЦП (УКЭП) у специалиста по охране труда).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10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8" y="2012152"/>
            <a:ext cx="88791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фрагмент из Положения о СУОТ</a:t>
            </a:r>
            <a:endParaRPr lang="ru-RU" dirty="0"/>
          </a:p>
          <a:p>
            <a:r>
              <a:rPr lang="en-US" b="1" dirty="0"/>
              <a:t>V</a:t>
            </a:r>
            <a:r>
              <a:rPr lang="ru-RU" b="1" dirty="0"/>
              <a:t>. Процессы наблюдения за состоянием здоровья</a:t>
            </a:r>
            <a:endParaRPr lang="ru-RU" dirty="0"/>
          </a:p>
          <a:p>
            <a:r>
              <a:rPr lang="ru-RU" dirty="0"/>
              <a:t>5.1. Порядок организации и проведения обязательных медицинских осмотров и  освидетельствований</a:t>
            </a:r>
          </a:p>
          <a:p>
            <a:r>
              <a:rPr lang="ru-RU" dirty="0"/>
              <a:t> </a:t>
            </a:r>
            <a:r>
              <a:rPr lang="ru-RU" dirty="0" smtClean="0">
                <a:solidFill>
                  <a:srgbClr val="FF0000"/>
                </a:solidFill>
              </a:rPr>
              <a:t>Выдача и учет направлений на медосмотры, психиатрические освидетельствования с применением</a:t>
            </a:r>
          </a:p>
          <a:p>
            <a:r>
              <a:rPr lang="ru-RU" dirty="0">
                <a:solidFill>
                  <a:srgbClr val="FF0000"/>
                </a:solidFill>
              </a:rPr>
              <a:t>Выдача медицинских заключений работодателю и работникам</a:t>
            </a:r>
          </a:p>
          <a:p>
            <a:r>
              <a:rPr lang="ru-RU" dirty="0">
                <a:solidFill>
                  <a:srgbClr val="FF0000"/>
                </a:solidFill>
              </a:rPr>
              <a:t>Выдача заключительного акта на периодический медосмотр.</a:t>
            </a:r>
          </a:p>
          <a:p>
            <a:r>
              <a:rPr lang="ru-RU" dirty="0" smtClean="0"/>
              <a:t>(предусмотрены в Порядке медосмотров, утв. приказом Минздрава от 28.01.2021 № 29н, в Порядке прохождения ОПО, утв. приказом Минздрава от 20.05.2022 г.№ 342н). </a:t>
            </a:r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73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smtClean="0"/>
              <a:t>VI</a:t>
            </a:r>
            <a:r>
              <a:rPr lang="ru-RU" b="1" dirty="0"/>
              <a:t>. Порядок организации и обеспечения работников средствами индивидуальной защиты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 Выдача работникам и возврат ими СИЗ, выдача дерматологических СИЗ, смывающих средств фиксируются записью в личной карточке учета выдачи СИЗ (в электронном или бумажном виде), рекомендуемый образец которой предусмотрен приложением N 2 к Правилам,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утв.Приказом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Минтруда от 29 октября 2021 года N 766н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1 сентября 2023 г.).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 В электронной карточке учета выдачи СИЗ вместо личной подписи работника указываются номер и дата документа бухгалтерского учета о получении СИЗ, на котором имеется личная подпись работника или данные с электронных считывающих устройств, фиксирующих биометрические данные работника или его электронную подпись, либо иные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позволяющие идентифицировать личность работника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 В случае обеспечения учета выдачи СИЗ в электронном виде,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карточек на бумажном носителе не требуется».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0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smtClean="0"/>
              <a:t>VII</a:t>
            </a:r>
            <a:r>
              <a:rPr lang="ru-RU" b="1" dirty="0"/>
              <a:t>. Процессы, направленные на обеспечение безопасной производственной среды</a:t>
            </a:r>
          </a:p>
          <a:p>
            <a:r>
              <a:rPr lang="ru-RU" dirty="0" smtClean="0"/>
              <a:t>7.1</a:t>
            </a:r>
            <a:r>
              <a:rPr lang="ru-RU" dirty="0"/>
              <a:t>. Порядок обеспечения безопасности работников при эксплуатации зданий и сооружений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Пример: электронный пропуск на стройплощадку для членов бригады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 наряду-допуску. 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7.2. Порядок обеспечения безопасности работников при эксплуатации оборудования и </a:t>
            </a:r>
            <a:r>
              <a:rPr lang="ru-RU" dirty="0" smtClean="0"/>
              <a:t>инструментов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Пример: </a:t>
            </a:r>
            <a:r>
              <a:rPr lang="ru-RU" dirty="0">
                <a:solidFill>
                  <a:srgbClr val="FF0000"/>
                </a:solidFill>
              </a:rPr>
              <a:t>электронный журнал </a:t>
            </a:r>
            <a:r>
              <a:rPr lang="ru-RU" dirty="0" smtClean="0">
                <a:solidFill>
                  <a:srgbClr val="FF0000"/>
                </a:solidFill>
              </a:rPr>
              <a:t>содержания </a:t>
            </a:r>
            <a:r>
              <a:rPr lang="ru-RU" dirty="0">
                <a:solidFill>
                  <a:srgbClr val="FF0000"/>
                </a:solidFill>
              </a:rPr>
              <a:t>инструмента в исправном состоянии </a:t>
            </a:r>
            <a:r>
              <a:rPr lang="ru-RU" dirty="0"/>
              <a:t>(п.26 Правил по ОТ </a:t>
            </a:r>
            <a:r>
              <a:rPr lang="ru-RU" dirty="0" smtClean="0"/>
              <a:t>N 835н </a:t>
            </a:r>
            <a:r>
              <a:rPr lang="ru-RU" dirty="0"/>
              <a:t>от 27 ноября 2020 года 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7.3. Порядок обеспечения безопасности при выполнении работ/оказании услуг сторонними организациями и (или) индивидуальными </a:t>
            </a:r>
            <a:r>
              <a:rPr lang="ru-RU" dirty="0" smtClean="0"/>
              <a:t>предпринимателями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Пример: оформление акта-допуска с ЭЦП не </a:t>
            </a:r>
            <a:r>
              <a:rPr lang="ru-RU" dirty="0">
                <a:solidFill>
                  <a:srgbClr val="FF0000"/>
                </a:solidFill>
              </a:rPr>
              <a:t>противоречит </a:t>
            </a:r>
            <a:r>
              <a:rPr lang="ru-RU" dirty="0" smtClean="0">
                <a:solidFill>
                  <a:srgbClr val="FF0000"/>
                </a:solidFill>
              </a:rPr>
              <a:t>пункту 8 Правил по ОТ в </a:t>
            </a:r>
            <a:r>
              <a:rPr lang="ru-RU" dirty="0">
                <a:solidFill>
                  <a:srgbClr val="FF0000"/>
                </a:solidFill>
              </a:rPr>
              <a:t>строительстве от 11 декабря 2020 года N </a:t>
            </a:r>
            <a:r>
              <a:rPr lang="ru-RU" dirty="0" smtClean="0">
                <a:solidFill>
                  <a:srgbClr val="FF0000"/>
                </a:solidFill>
              </a:rPr>
              <a:t>883н.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Еще пример: электронные списки работников подрядчика, выдача соответствующих цифровых пропусков на площадки заказчика.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94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ХIII. Сопутствующие процессы по охране труда</a:t>
            </a:r>
            <a:endParaRPr lang="ru-RU" dirty="0"/>
          </a:p>
          <a:p>
            <a:r>
              <a:rPr lang="ru-RU" b="1" dirty="0" smtClean="0"/>
              <a:t>8.1. Порядок </a:t>
            </a:r>
            <a:r>
              <a:rPr lang="ru-RU" b="1" dirty="0"/>
              <a:t>информирования работников об условиях и охране </a:t>
            </a:r>
            <a:r>
              <a:rPr lang="ru-RU" b="1" dirty="0" smtClean="0"/>
              <a:t>труда</a:t>
            </a:r>
          </a:p>
          <a:p>
            <a:r>
              <a:rPr lang="ru-RU" dirty="0" smtClean="0"/>
              <a:t>Пример: </a:t>
            </a:r>
            <a:r>
              <a:rPr lang="ru-RU" dirty="0" smtClean="0">
                <a:solidFill>
                  <a:srgbClr val="FF0000"/>
                </a:solidFill>
              </a:rPr>
              <a:t>Ознакомление </a:t>
            </a:r>
            <a:r>
              <a:rPr lang="ru-RU" dirty="0">
                <a:solidFill>
                  <a:srgbClr val="FF0000"/>
                </a:solidFill>
              </a:rPr>
              <a:t>работника с требованиями </a:t>
            </a:r>
            <a:r>
              <a:rPr lang="ru-RU" dirty="0" smtClean="0">
                <a:solidFill>
                  <a:srgbClr val="FF0000"/>
                </a:solidFill>
              </a:rPr>
              <a:t>инструкций </a:t>
            </a:r>
            <a:r>
              <a:rPr lang="ru-RU" dirty="0">
                <a:solidFill>
                  <a:srgbClr val="FF0000"/>
                </a:solidFill>
              </a:rPr>
              <a:t>по охране </a:t>
            </a:r>
            <a:r>
              <a:rPr lang="ru-RU" dirty="0" smtClean="0">
                <a:solidFill>
                  <a:srgbClr val="FF0000"/>
                </a:solidFill>
              </a:rPr>
              <a:t>труда (с визуализацией (при необходимости) опасных зон (участков) оборудования), перечнем </a:t>
            </a:r>
            <a:r>
              <a:rPr lang="ru-RU" dirty="0">
                <a:solidFill>
                  <a:srgbClr val="FF0000"/>
                </a:solidFill>
              </a:rPr>
              <a:t>выдаваемых на рабочем месте средств индивидуальной защиты, требованиями </a:t>
            </a:r>
            <a:r>
              <a:rPr lang="ru-RU" dirty="0" smtClean="0">
                <a:solidFill>
                  <a:srgbClr val="FF0000"/>
                </a:solidFill>
              </a:rPr>
              <a:t>правил (стандартов) по </a:t>
            </a:r>
            <a:r>
              <a:rPr lang="ru-RU" dirty="0">
                <a:solidFill>
                  <a:srgbClr val="FF0000"/>
                </a:solidFill>
              </a:rPr>
              <a:t>охране труда и других локальных нормативных актов </a:t>
            </a:r>
            <a:r>
              <a:rPr lang="ru-RU" dirty="0" smtClean="0">
                <a:solidFill>
                  <a:srgbClr val="FF0000"/>
                </a:solidFill>
              </a:rPr>
              <a:t>работодателя </a:t>
            </a:r>
            <a:r>
              <a:rPr lang="ru-RU" dirty="0" smtClean="0"/>
              <a:t>в </a:t>
            </a:r>
            <a:r>
              <a:rPr lang="ru-RU" dirty="0"/>
              <a:t>электронной форме с учетом установленных для электронного документооборота законодательных требований (в частности подтверждения факта ознакомления с документами </a:t>
            </a:r>
            <a:r>
              <a:rPr lang="ru-RU" dirty="0" smtClean="0"/>
              <a:t>ЭЦП)» (</a:t>
            </a:r>
            <a:r>
              <a:rPr lang="ru-RU" dirty="0"/>
              <a:t>п.1 </a:t>
            </a:r>
            <a:r>
              <a:rPr lang="ru-RU" dirty="0" smtClean="0"/>
              <a:t>приказа Минтруда </a:t>
            </a:r>
            <a:r>
              <a:rPr lang="ru-RU" dirty="0"/>
              <a:t>от 29 октября 2021 года N </a:t>
            </a:r>
            <a:r>
              <a:rPr lang="ru-RU" dirty="0" smtClean="0"/>
              <a:t>773н).</a:t>
            </a:r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3844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внедрения ЭДО по ОТ в структуре Положения о СУОТ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/>
              <a:t>IХ</a:t>
            </a:r>
            <a:r>
              <a:rPr lang="ru-RU" b="1" dirty="0"/>
              <a:t>. Процессы реагирования на аварийные ситуации</a:t>
            </a:r>
            <a:endParaRPr lang="ru-RU" dirty="0"/>
          </a:p>
          <a:p>
            <a:r>
              <a:rPr lang="ru-RU" dirty="0" smtClean="0"/>
              <a:t>Пример: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Порядок рассмотрения причин и обстоятельств микротравм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Согласно п.3 </a:t>
            </a:r>
            <a:r>
              <a:rPr lang="ru-RU" dirty="0" smtClean="0"/>
              <a:t>Правил учета микротравм, утв. приказом Минтруда от </a:t>
            </a:r>
            <a:r>
              <a:rPr lang="ru-RU" dirty="0"/>
              <a:t>15 сентября 2021 г. N 632н, </a:t>
            </a:r>
            <a:r>
              <a:rPr lang="ru-RU" dirty="0" smtClean="0"/>
              <a:t>«составление </a:t>
            </a:r>
            <a:r>
              <a:rPr lang="ru-RU" dirty="0">
                <a:solidFill>
                  <a:srgbClr val="FF0000"/>
                </a:solidFill>
              </a:rPr>
              <a:t>Справки и ведение Журнала </a:t>
            </a:r>
            <a:r>
              <a:rPr lang="ru-RU" dirty="0"/>
              <a:t>может осуществляться в электронном виде с использованием электронной подписи или любого другого способа в соответствии с законодательством Российской Федерации, позволяющего идентифицировать личность работника, составившего Справку и осуществляющего ведение </a:t>
            </a:r>
            <a:r>
              <a:rPr lang="ru-RU" dirty="0" smtClean="0"/>
              <a:t>Журнала».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724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охране труда взаимодействовать с реестром работодателя, с СФР по предупредительным мерам, передавать отчеты в Росстат?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8" y="2012152"/>
            <a:ext cx="88110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Шаг 1. Определить имеющиеся технические возможности (проговорить все детали с начальником отдела </a:t>
            </a:r>
            <a:r>
              <a:rPr lang="en-US" dirty="0" smtClean="0"/>
              <a:t>IT)</a:t>
            </a:r>
            <a:r>
              <a:rPr lang="ru-RU" dirty="0" smtClean="0"/>
              <a:t>.</a:t>
            </a:r>
          </a:p>
          <a:p>
            <a:r>
              <a:rPr lang="ru-RU" dirty="0" smtClean="0"/>
              <a:t>Шаг 2. Написать служебную записку руководителю о необходимости получения МЧД и ЭЦП, прописать, на какие конкретно ресурсы.</a:t>
            </a:r>
          </a:p>
          <a:p>
            <a:r>
              <a:rPr lang="ru-RU" dirty="0" smtClean="0"/>
              <a:t>Шаг 3. Пройти все необходимые процедуры для получения ЭЦП и МЧД. Для МЧД потребуется вначале получить бумажную доверенность на действия с СФР. Это является обязательным.</a:t>
            </a:r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Так, например, в пункте 17 Административного регламента, утв. приказом ФСС от 7 мая 2019 г. № 237 указано, что документы и их копии могут быть подписаны работодателем или его представителем.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9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документы нельзя вести в электронном виде на сегодняшний день?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ТК РФ Статья 22.1. Электронный документооборот в сфере трудовых </a:t>
            </a:r>
            <a:r>
              <a:rPr lang="ru-RU" b="1" dirty="0" smtClean="0"/>
              <a:t>отношений</a:t>
            </a:r>
          </a:p>
          <a:p>
            <a:endParaRPr lang="ru-RU" b="1" dirty="0"/>
          </a:p>
          <a:p>
            <a:r>
              <a:rPr lang="ru-RU" dirty="0" smtClean="0"/>
              <a:t>«Положения </a:t>
            </a:r>
            <a:r>
              <a:rPr lang="ru-RU" dirty="0"/>
              <a:t>настоящей статьи и </a:t>
            </a:r>
            <a:r>
              <a:rPr lang="ru-RU" u="sng" dirty="0">
                <a:hlinkClick r:id="rId3"/>
              </a:rPr>
              <a:t>статей 22.2</a:t>
            </a:r>
            <a:r>
              <a:rPr lang="ru-RU" dirty="0"/>
              <a:t> и </a:t>
            </a:r>
            <a:r>
              <a:rPr lang="ru-RU" u="sng" dirty="0">
                <a:hlinkClick r:id="rId4"/>
              </a:rPr>
              <a:t>22.3</a:t>
            </a:r>
            <a:r>
              <a:rPr lang="ru-RU" dirty="0"/>
              <a:t> настоящего Кодекса не применяются в отношении трудовых книжек и формируемых в соответствии с трудовым законодательством в электронном виде сведений о трудовой деятельности работников, </a:t>
            </a:r>
            <a:r>
              <a:rPr lang="ru-RU" dirty="0">
                <a:solidFill>
                  <a:srgbClr val="FF0000"/>
                </a:solidFill>
              </a:rPr>
              <a:t>акта о несчастном случае на производстве по установленной форме</a:t>
            </a:r>
            <a:r>
              <a:rPr lang="ru-RU" dirty="0"/>
              <a:t>, приказа (распоряжения) об увольнении работника, документов, подтверждающих прохождение работником </a:t>
            </a:r>
            <a:r>
              <a:rPr lang="ru-RU" dirty="0">
                <a:solidFill>
                  <a:srgbClr val="FF0000"/>
                </a:solidFill>
              </a:rPr>
              <a:t>инструктажей по охране труда, в том числе лично подписываемых </a:t>
            </a:r>
            <a:r>
              <a:rPr lang="ru-RU" dirty="0" smtClean="0">
                <a:solidFill>
                  <a:srgbClr val="FF0000"/>
                </a:solidFill>
              </a:rPr>
              <a:t>работником</a:t>
            </a:r>
            <a:r>
              <a:rPr lang="ru-RU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85765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документы нельзя вести в электронном виде на сегодняшний день?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Пример: </a:t>
            </a:r>
            <a:endParaRPr lang="ru-RU" b="1" dirty="0" smtClean="0"/>
          </a:p>
          <a:p>
            <a:r>
              <a:rPr lang="ru-RU" dirty="0" smtClean="0"/>
              <a:t>исключением </a:t>
            </a:r>
            <a:r>
              <a:rPr lang="ru-RU" dirty="0"/>
              <a:t>является Акт о несчастном случае.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пункте 29 Порядка расследования № 223н указано, что «Комиссией при проведении расследования несчастного случая, в том числе происшедшего в отдельных отраслях и организациях (в установленных Кодексом и Положением случаях государственным инспектором труда, самостоятельно проводящим расследование несчастного случая) также принимаются к рассмотрению документы, ведение которых в соответствии с законодательством Российской Федерации может осуществляться в электронном виде».</a:t>
            </a:r>
          </a:p>
        </p:txBody>
      </p:sp>
    </p:spTree>
    <p:extLst>
      <p:ext uri="{BB962C8B-B14F-4D97-AF65-F5344CB8AC3E}">
        <p14:creationId xmlns:p14="http://schemas.microsoft.com/office/powerpoint/2010/main" val="190746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документы нельзя вести в электронном виде на сегодняшний день?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Поскольку все виды инструктажей должны вестись в бумажной форме, </a:t>
            </a:r>
            <a:r>
              <a:rPr lang="ru-RU" dirty="0" smtClean="0">
                <a:solidFill>
                  <a:srgbClr val="FF0000"/>
                </a:solidFill>
              </a:rPr>
              <a:t>запрещается оформление наряда-допуска </a:t>
            </a:r>
            <a:r>
              <a:rPr lang="ru-RU" dirty="0" smtClean="0"/>
              <a:t>в электронном формате, поскольку допуск подразумевает проведение целевого инструктажа столько дней, сколько будет проводиться работа.</a:t>
            </a:r>
          </a:p>
          <a:p>
            <a:r>
              <a:rPr lang="ru-RU" dirty="0" smtClean="0"/>
              <a:t>«23</a:t>
            </a:r>
            <a:r>
              <a:rPr lang="ru-RU" dirty="0"/>
              <a:t>. Наряд-допуск выдается непосредственному руководителю работ (прорабу, мастеру, менеджеру и другим) должностным лицом, уполномоченным приказом работодателя. Перед началом работ руководитель работ обязан ознакомить работников с мероприятиями по безопасности производства работ и провести с ними целевой инструктаж по охране труда </a:t>
            </a:r>
            <a:r>
              <a:rPr lang="ru-RU" dirty="0">
                <a:solidFill>
                  <a:srgbClr val="FF0000"/>
                </a:solidFill>
              </a:rPr>
              <a:t>с оформлением записи в </a:t>
            </a:r>
            <a:r>
              <a:rPr lang="ru-RU" dirty="0" smtClean="0">
                <a:solidFill>
                  <a:srgbClr val="FF0000"/>
                </a:solidFill>
              </a:rPr>
              <a:t>наряде-допуске</a:t>
            </a:r>
            <a:r>
              <a:rPr lang="ru-RU" dirty="0" smtClean="0"/>
              <a:t>» (п.23 ПОТ № 883н в строительстве, п.6.32 ПОТ № 903н в электроустановках и т.д.)</a:t>
            </a:r>
          </a:p>
          <a:p>
            <a:r>
              <a:rPr lang="ru-RU" sz="1400" i="1" dirty="0"/>
              <a:t>6.32. До оформления допуска бригады к работе по наряду-допуску должны быть проведены целевые инструктажи выдающим наряд-допуск и допускающим, а до начала работ - ответственным руководителем (производителем работ, наблюдающим) с их оформлением в соответствующих таблицах регистрации целевого инструктажа, проводимого выдающим наряд-допуск, в бланке наряда-допуска. Проведение целевых инструктажей должно охватывать всех участвующих в работе по наряду работников - от выдавшего наряд-допуск до членов бригады</a:t>
            </a:r>
            <a:r>
              <a:rPr lang="ru-RU" sz="1400" i="1" dirty="0" smtClean="0"/>
              <a:t>. </a:t>
            </a:r>
            <a:endParaRPr lang="ru-RU" sz="1400" i="1" dirty="0"/>
          </a:p>
          <a:p>
            <a:r>
              <a:rPr lang="ru-RU" sz="1400" i="1" dirty="0"/>
              <a:t>Подписи работников в таблицах регистрации целевых инструктажей являются подтверждением проведения и получения инструктажа.</a:t>
            </a:r>
            <a:endParaRPr lang="ru-RU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4255501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документы нельзя вести в электронном виде на сегодняшний день?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012152"/>
            <a:ext cx="86409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Правовое управление  Государственной думы в настоящий момент проводит оценку законопроекта № 270457-8, поступившего от сенаторов РФ </a:t>
            </a:r>
            <a:r>
              <a:rPr lang="ru-RU" dirty="0" err="1" smtClean="0"/>
              <a:t>Клишас</a:t>
            </a:r>
            <a:r>
              <a:rPr lang="ru-RU" dirty="0" smtClean="0"/>
              <a:t> А.А., И.В. Рукавишникова и депутата ГД М.А. </a:t>
            </a:r>
            <a:r>
              <a:rPr lang="ru-RU" dirty="0" err="1" smtClean="0"/>
              <a:t>Топилина</a:t>
            </a:r>
            <a:r>
              <a:rPr lang="ru-RU" dirty="0" smtClean="0"/>
              <a:t> о возможности перевести все инструктажи по ОТ, кроме целевого, в электронный документооборот.</a:t>
            </a:r>
          </a:p>
          <a:p>
            <a:r>
              <a:rPr lang="ru-RU" dirty="0" smtClean="0"/>
              <a:t>Законопроектом предусмотрено, чтобы инструктажи проводились с использованием УКЭП  или УНЭП, выданной с использованием инфраструктуры электронного правительства.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1901883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0" y="1294781"/>
            <a:ext cx="8953891" cy="456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740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679348"/>
              </p:ext>
            </p:extLst>
          </p:nvPr>
        </p:nvGraphicFramePr>
        <p:xfrm>
          <a:off x="357689" y="1196752"/>
          <a:ext cx="9203823" cy="3999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5311"/>
                <a:gridCol w="4608512"/>
              </a:tblGrid>
              <a:tr h="1873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Редакция на 25.04.2023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Законопроект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</a:tr>
              <a:tr h="36337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Положения настоящей статьи и </a:t>
                      </a:r>
                      <a:r>
                        <a:rPr lang="ru-RU" sz="1400" u="sng" dirty="0">
                          <a:effectLst/>
                        </a:rPr>
                        <a:t>статей 22.2</a:t>
                      </a:r>
                      <a:r>
                        <a:rPr lang="ru-RU" sz="1400" dirty="0">
                          <a:effectLst/>
                        </a:rPr>
                        <a:t> и </a:t>
                      </a:r>
                      <a:r>
                        <a:rPr lang="ru-RU" sz="1400" u="sng" dirty="0">
                          <a:effectLst/>
                        </a:rPr>
                        <a:t>22.3</a:t>
                      </a:r>
                      <a:r>
                        <a:rPr lang="ru-RU" sz="1400" dirty="0">
                          <a:effectLst/>
                        </a:rPr>
                        <a:t> настоящего Кодекса не применяются в отношении трудовых книжек и формируемых в соответствии с трудовым законодательством в электронном виде сведений о трудовой деятельности работников, акта о несчастном случае на производстве по установленной форме, приказа (распоряжения) об увольнении работника, документов, подтверждающих прохождение работником инструктажей по охране труда, в том числе лично подписываемых работником.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Положения настоящей статьи и </a:t>
                      </a:r>
                      <a:r>
                        <a:rPr lang="ru-RU" sz="1400" u="sng" dirty="0">
                          <a:effectLst/>
                        </a:rPr>
                        <a:t>статей 22.2</a:t>
                      </a:r>
                      <a:r>
                        <a:rPr lang="ru-RU" sz="1400" dirty="0">
                          <a:effectLst/>
                        </a:rPr>
                        <a:t> и </a:t>
                      </a:r>
                      <a:r>
                        <a:rPr lang="ru-RU" sz="1400" u="sng" dirty="0">
                          <a:effectLst/>
                        </a:rPr>
                        <a:t>22.3</a:t>
                      </a:r>
                      <a:r>
                        <a:rPr lang="ru-RU" sz="1400" dirty="0">
                          <a:effectLst/>
                        </a:rPr>
                        <a:t> настоящего Кодекса не применяются в отношении трудовых книжек и формируемых в соответствии с трудовым законодательством в электронном виде сведений о трудовой деятельности работников, акта о несчастном случае на производстве по установленной форме, приказа (распоряжения) об увольнении работника, документов, подтверждающих прохождение работником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целевого инструктажа</a:t>
                      </a:r>
                      <a:r>
                        <a:rPr lang="ru-RU" sz="1400" dirty="0">
                          <a:effectLst/>
                        </a:rPr>
                        <a:t> по охране труда, в том числе лично подписываемых работником.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08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978547"/>
              </p:ext>
            </p:extLst>
          </p:nvPr>
        </p:nvGraphicFramePr>
        <p:xfrm>
          <a:off x="357689" y="1196752"/>
          <a:ext cx="9203823" cy="4248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263"/>
                <a:gridCol w="5040560"/>
              </a:tblGrid>
              <a:tr h="1873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Редакция на 25.04.2023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Законопроект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</a:tr>
              <a:tr h="38827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При заключении трудовых договоров, договоров о материальной ответственности, ученических договоров, договоров на получение образования без отрыва или с отрывом от работы, при внесении в них изменений, а также при подписании приказа (распоряжения) о применении дисциплинарного взыскания, уведомлении об изменении определенных сторонами условий трудового договора посредством информационной системы работодателя работодателем используется усиленная квалифицированная электронная подпись.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При заключении трудовых договоров, договоров о материальной ответственности, ученических договоров, договоров на получение образования без отрыва или с отрывом от работы, при внесении в них изменений,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оформлении документов, подтверждающих прохождение инструктажей по охране труда (за исключением целевого инструктажа по охране труда),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а также при подписании приказа (распоряжения) о применении дисциплинарного взыскания, уведомлении об изменении определенных сторонами условий трудового договора посредством информационной системы работодателя работодателем используется усиленная квалифицированная электронная подпись.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964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446394"/>
              </p:ext>
            </p:extLst>
          </p:nvPr>
        </p:nvGraphicFramePr>
        <p:xfrm>
          <a:off x="357689" y="1196752"/>
          <a:ext cx="9203823" cy="3312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263"/>
                <a:gridCol w="5040560"/>
              </a:tblGrid>
              <a:tr h="1873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Редакция на 25.04.2023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Законопроект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57050" marR="57050" marT="0" marB="0"/>
                </a:tc>
              </a:tr>
              <a:tr h="29466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При оформлении документов, подтверждающих прохождение инструктажей по охране труда (за исключением целевого инструктажа по охране труда), посредством информационной системы работодателя работником могут использоваться: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усиленная квалифицированная электронная подпись;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усиленная неквалифицированная электронная подпись, выданная с использованием инфраструктуры электронного правительства.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000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2" y="-4167847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8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27237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документооборота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 у работодателя</a:t>
            </a:r>
          </a:p>
        </p:txBody>
      </p:sp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584" y="2780928"/>
            <a:ext cx="5674822" cy="248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640" y="1523118"/>
            <a:ext cx="6751579" cy="97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227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45" y="6021288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863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1358</Words>
  <Application>Microsoft Office PowerPoint</Application>
  <PresentationFormat>Лист A4 (210x297 мм)</PresentationFormat>
  <Paragraphs>132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Богачева (Булаева) Дарья Валерьевна</dc:creator>
  <cp:lastModifiedBy>Ekaterina R. Islamova</cp:lastModifiedBy>
  <cp:revision>21</cp:revision>
  <dcterms:created xsi:type="dcterms:W3CDTF">2022-10-14T12:08:28Z</dcterms:created>
  <dcterms:modified xsi:type="dcterms:W3CDTF">2023-04-27T08:53:23Z</dcterms:modified>
</cp:coreProperties>
</file>