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92" r:id="rId4"/>
    <p:sldId id="293" r:id="rId5"/>
    <p:sldId id="294" r:id="rId6"/>
    <p:sldId id="295" r:id="rId7"/>
    <p:sldId id="296" r:id="rId8"/>
    <p:sldId id="270" r:id="rId9"/>
    <p:sldId id="299" r:id="rId10"/>
    <p:sldId id="301" r:id="rId11"/>
    <p:sldId id="289" r:id="rId12"/>
    <p:sldId id="302" r:id="rId13"/>
    <p:sldId id="307" r:id="rId14"/>
    <p:sldId id="311" r:id="rId15"/>
    <p:sldId id="316" r:id="rId16"/>
    <p:sldId id="318" r:id="rId17"/>
    <p:sldId id="319" r:id="rId18"/>
    <p:sldId id="320" r:id="rId19"/>
    <p:sldId id="314" r:id="rId20"/>
    <p:sldId id="304" r:id="rId21"/>
    <p:sldId id="330" r:id="rId22"/>
    <p:sldId id="315" r:id="rId23"/>
    <p:sldId id="329" r:id="rId24"/>
    <p:sldId id="328" r:id="rId25"/>
    <p:sldId id="313" r:id="rId26"/>
    <p:sldId id="331" r:id="rId27"/>
    <p:sldId id="332" r:id="rId28"/>
    <p:sldId id="305" r:id="rId29"/>
    <p:sldId id="325" r:id="rId30"/>
    <p:sldId id="327" r:id="rId31"/>
    <p:sldId id="303" r:id="rId32"/>
    <p:sldId id="333" r:id="rId33"/>
    <p:sldId id="326" r:id="rId34"/>
    <p:sldId id="269" r:id="rId35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A8BB"/>
    <a:srgbClr val="779FF9"/>
    <a:srgbClr val="FF3300"/>
    <a:srgbClr val="FE90F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17" autoAdjust="0"/>
    <p:restoredTop sz="94660"/>
  </p:normalViewPr>
  <p:slideViewPr>
    <p:cSldViewPr>
      <p:cViewPr varScale="1">
        <p:scale>
          <a:sx n="93" d="100"/>
          <a:sy n="93" d="100"/>
        </p:scale>
        <p:origin x="-1206" y="-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D5026-ECF8-4253-B0C6-4C6851845728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13834-E7B3-480A-9D68-75ECCEF25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261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127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153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E4A788-1323-479B-A90D-0C3577CF5EC0}" type="slidenum">
              <a:rPr lang="ru-RU" altLang="ru-RU" smtClean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ru-RU" altLang="ru-RU" smtClean="0">
              <a:latin typeface="Calibri" panose="020F050202020403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55650" y="741363"/>
            <a:ext cx="5348288" cy="37020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91063"/>
            <a:ext cx="548798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84283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59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267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72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87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970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98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58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444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0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82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1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62681-0445-488D-AA4B-B7C7069A93BF}" type="datetimeFigureOut">
              <a:rPr lang="ru-RU" smtClean="0"/>
              <a:t>13.06.2024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8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88505" y="1232755"/>
            <a:ext cx="9009952" cy="3132345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marL="63500"/>
            <a:endParaRPr lang="ru-RU" sz="3500" b="1" dirty="0" smtClean="0">
              <a:latin typeface="Arial" pitchFamily="34" charset="0"/>
              <a:cs typeface="Arial" pitchFamily="34" charset="0"/>
            </a:endParaRPr>
          </a:p>
          <a:p>
            <a:pPr marL="63500" indent="-63500"/>
            <a:r>
              <a:rPr lang="ru-RU" sz="35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Как получить финансирование от СФР</a:t>
            </a:r>
            <a:endParaRPr lang="ru-RU" sz="35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365104"/>
            <a:ext cx="8489844" cy="13681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Захарова Алевтина Сергеевна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Зам.начальника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управления организации страхования профессиональных рисков отделения СФР по СПб и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Лен.обл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447702"/>
            <a:ext cx="2161768" cy="317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14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55685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02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67013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 предупредительных мер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6606941-1489-4B98-8FCF-58AC498F9537}"/>
              </a:ext>
            </a:extLst>
          </p:cNvPr>
          <p:cNvSpPr txBox="1"/>
          <p:nvPr/>
        </p:nvSpPr>
        <p:spPr>
          <a:xfrm>
            <a:off x="200472" y="971438"/>
            <a:ext cx="950505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Финансовое обеспечение предупредительных мер (далее – ФОПМ) осуществляется в пределах бюджетных ассигнований, предусмотренных бюджетом СФР на текущий год.</a:t>
            </a:r>
          </a:p>
          <a:p>
            <a:pPr algn="just">
              <a:spcBef>
                <a:spcPct val="0"/>
              </a:spcBef>
            </a:pPr>
            <a:endParaRPr lang="ru-RU" altLang="ru-RU" sz="16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>
                <a:srgbClr val="002060"/>
              </a:buClr>
              <a:buFont typeface="Arial" panose="020B0604020202020204" pitchFamily="34" charset="0"/>
              <a:buChar char="-"/>
            </a:pP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ФОПМ осуществляется страхователем </a:t>
            </a:r>
            <a:r>
              <a:rPr lang="ru-RU" altLang="ru-RU" sz="160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счет собственных средств с последующим возмещением произведенных им расходов 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счет бюджета СФР в пределах суммы, </a:t>
            </a:r>
            <a:r>
              <a:rPr lang="ru-RU" altLang="ru-RU" sz="160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согласованной с Отделением СФР, но не более суммы страховых взносов 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обязательное социальное страхование от несчастных случаев на производстве и профессиональных заболеваний (далее страховых взносов на НС и ПЗ),</a:t>
            </a:r>
            <a:r>
              <a:rPr lang="ru-RU" altLang="ru-RU" sz="1600" dirty="0">
                <a:solidFill>
                  <a:srgbClr val="1F497D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начисленных страхователем за текущий финансовый год, за вычетом расходов, произведенных в этом году на пособия по временной нетрудоспособности и оплату дополнительного отпуска застрахованного лица (сверх ежегодного оплачиваемого отпуска) в связи с НС и ПЗ. </a:t>
            </a:r>
          </a:p>
          <a:p>
            <a:pPr algn="just">
              <a:spcBef>
                <a:spcPct val="0"/>
              </a:spcBef>
              <a:buClr>
                <a:srgbClr val="002060"/>
              </a:buClr>
              <a:buFont typeface="Arial" panose="020B0604020202020204" pitchFamily="34" charset="0"/>
              <a:buChar char="-"/>
            </a:pPr>
            <a:endParaRPr lang="ru-RU" altLang="ru-RU" sz="1600" dirty="0">
              <a:solidFill>
                <a:srgbClr val="1F497D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600" dirty="0">
                <a:solidFill>
                  <a:srgbClr val="1F497D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С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трахователь направляет на ФОПМ до </a:t>
            </a:r>
            <a:r>
              <a:rPr lang="ru-RU" altLang="ru-RU" sz="160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20 процентов 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сумм страховых взносов на НС и ПЗ, начисленных в предшествующем календарном году (за вычетом расходов на выплату пособий по временной нетрудоспособности и оплату дополнительного отпуска, произведенных в предшествующем календарном году). </a:t>
            </a:r>
          </a:p>
          <a:p>
            <a:pPr algn="just">
              <a:spcBef>
                <a:spcPct val="0"/>
              </a:spcBef>
            </a:pPr>
            <a:endParaRPr lang="ru-RU" altLang="ru-RU" sz="16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Объем средств, направляемых на указанные цели, </a:t>
            </a:r>
            <a:r>
              <a:rPr lang="ru-RU" altLang="ru-RU" sz="160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может быть увеличен до 30 процентов 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сумм страховых взносов, начисленных им за предшествующий календарный год (за вычетом расходов на выплату пособий по временной нетрудоспособности и оплату дополнительного отпуска, произведенных в предшествующем календарном году), при условии направления страхователем дополнительного объема средств </a:t>
            </a:r>
            <a:r>
              <a:rPr lang="ru-RU" altLang="ru-RU" sz="160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санаторно-курортное лечение работников не ранее чем за пять лет до достижения ими возраста, дающего право на назначение страховой пенсии по старости в соответствии с пенсионным законодательством.</a:t>
            </a:r>
            <a:r>
              <a:rPr lang="ru-RU" altLang="ru-RU" sz="1600" i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59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67013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 предупредительных мер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2501" y="1340768"/>
            <a:ext cx="900100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</a:pP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случае если страхователь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численностью работающих до 100 человек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 осуществлял два последовательных календарных года, предшествующие текущему финансовому году,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ФОПМ,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объем средств, направляемых таким страхователем на финансовое обеспечение указанных мер, рассчитывается исходя из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отчетных данных за три последовательных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календарных года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предшествующие текущему финансовому году, и не может превышать сумму страховых взносов, начисленных им за текущий финансовый год, за вычетом расходов, произведенных в текущем календарном году на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выплату пособий по временной нетрудоспособности в связи с несчастными случаями на производстве или профессиональными заболеваниями и на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оплату отпуска застрахованного лица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(сверх ежегодного оплачиваемого отпуска, установленного законодательством Российской Федерации) на весь период его лечения и проезда к месту лечения и обратно.</a:t>
            </a:r>
            <a:endParaRPr lang="ru-RU" altLang="ru-RU" i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56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67013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 предупредительных мер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6456" y="1001169"/>
            <a:ext cx="9577065" cy="957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120000" tIns="62400" rIns="120000" bIns="624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just" eaLnBrk="1" hangingPunct="1">
              <a:buSzPct val="100000"/>
            </a:pPr>
            <a:r>
              <a:rPr lang="ru-RU" altLang="ru-RU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Для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получения решения СФР о ФОПМ страхователь или обособленное подразделение </a:t>
            </a:r>
            <a:r>
              <a:rPr lang="ru-RU" altLang="ru-RU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страхователя обращается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заявлением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 ФОПМ (далее - заявление) в Отделение СФР по месту своей регистрации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срок до 1 августа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текущего календарного года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0473" y="2102315"/>
            <a:ext cx="92979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  <a:buSzPct val="100000"/>
            </a:pPr>
            <a:r>
              <a:rPr lang="ru-RU" altLang="ru-RU" u="sng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 заявлению прилагаются:</a:t>
            </a:r>
          </a:p>
          <a:p>
            <a:pPr algn="just">
              <a:buClr>
                <a:srgbClr val="C00000"/>
              </a:buClr>
              <a:buSzPct val="100000"/>
            </a:pPr>
            <a:endParaRPr lang="ru-RU" altLang="ru-RU" u="sng" dirty="0">
              <a:solidFill>
                <a:srgbClr val="C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rgbClr val="C00000"/>
              </a:buClr>
              <a:buSzPct val="100000"/>
            </a:pP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план ФОПМ в текущем календарном году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(рекомендуемый образец в Приложении к Правилам), составленный с учетом перечня мероприятий по улучшению условий и охраны труда работников по результатам проведения специальной оценки условий труда (далее – СОУТ), (или) коллективного договора (соглашения) и (или) перечня реализуемых страхователем мероприятий по улучшению условий и охраны труда, утвержденного локальным нормативным актом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указанием суммы финансирования.</a:t>
            </a:r>
          </a:p>
          <a:p>
            <a:pPr algn="just">
              <a:buSzPct val="100000"/>
              <a:buFontTx/>
              <a:buChar char="-"/>
            </a:pP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копия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или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выписка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из коллективного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договора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(соглашения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охране труда между работодателем и представительным органом работников) 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 (или)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копия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или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выписка из локального нормативного акта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 реализуемых страхователем мероприятиях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улучшению условий и охраны труда</a:t>
            </a:r>
            <a:r>
              <a:rPr lang="ru-RU" altLang="ru-RU" dirty="0">
                <a:solidFill>
                  <a:srgbClr val="191966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buSzPct val="100000"/>
            </a:pP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</a:t>
            </a:r>
            <a:r>
              <a:rPr lang="en-US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документы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(копии документов),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обосновывающие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необходимость финансового</a:t>
            </a:r>
            <a:r>
              <a:rPr lang="en-US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обеспечения предупредительных мер (предусмотренных п.3 Правил)</a:t>
            </a:r>
          </a:p>
        </p:txBody>
      </p:sp>
    </p:spTree>
    <p:extLst>
      <p:ext uri="{BB962C8B-B14F-4D97-AF65-F5344CB8AC3E}">
        <p14:creationId xmlns:p14="http://schemas.microsoft.com/office/powerpoint/2010/main" val="397973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67013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 предупредительных мер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72581" y="764706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Финансовому обеспечению подлежат следующие предупредительные меры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465" y="1239575"/>
            <a:ext cx="964907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5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 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проведение специальной оценки условий труда;</a:t>
            </a:r>
          </a:p>
          <a:p>
            <a:pPr algn="just"/>
            <a:r>
              <a:rPr lang="ru-RU" sz="15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б)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реализация мероприятий по приведению уровней воздействия вредных и (или) опасных производственных факторов на рабочих местах в соответствие с государственными нормативными требованиями охраны труда;</a:t>
            </a:r>
          </a:p>
          <a:p>
            <a:pPr algn="just"/>
            <a:r>
              <a:rPr lang="ru-RU" sz="15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в) 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обучение по охране труда и (или) обучение безопасным методам и приемам выполнения работ повышенной опасности, в том числе горных работ, а также действиям в случае аварии или инцидента на опасном производственном объекте с отрывом от работы следующих категорий работников: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руководитель организации, заместители руководителя организации, руководители филиалов и их заместители, на которых приказом страхователя возложены обязанности по охране труда;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руководители структурных подразделений организации и их заместители, руководители структурных подразделений филиала и их заместители;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работники организации, отнесенные к категории специалисты;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специалисты по охране труда;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работники рабочих профессий;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члены комиссий по проверке знания требований охраны труда, работники, проводящие инструктаж по охране труда и обучение требованиям охраны труда, работник, назначенный на </a:t>
            </a:r>
            <a:r>
              <a:rPr lang="ru-RU" sz="1500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микропредприятии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работодателем для проведения проверки знания требований охраны труда;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члены комитетов (комиссий) по охране труда, уполномоченные (доверенные) лица по охране труда профессиональных союзов и иных уполномоченных работниками представительных органов организаций;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отдельные категории работников организаций, непосредственно выполняющих работы повышенной опасности, и работников, ответственных за организацию, выполнение и контроль работ повышенной опасности, подлежащих обязательному обучению по охране труда в установленном порядке или обучению по вопросам безопасного ведения работ, в том числе горных работ, и действиям в случае аварии или инцидента на опасном производственном объекте.</a:t>
            </a:r>
          </a:p>
        </p:txBody>
      </p:sp>
    </p:spTree>
    <p:extLst>
      <p:ext uri="{BB962C8B-B14F-4D97-AF65-F5344CB8AC3E}">
        <p14:creationId xmlns:p14="http://schemas.microsoft.com/office/powerpoint/2010/main" val="2235815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67013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 предупредительных мер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72580" y="721267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Финансовому обеспечению подлежат следующие предупредительные меры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464" y="1124744"/>
            <a:ext cx="964907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г)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приобретение работникам, занятым на работах с вредными и (или) опасными условиями труда, а также на работах, выполняемых в особых температурных условиях или связанных с загрязнением, средств индивидуальной защиты, изготовленных на территории государств - членов Евразийского экономического союза, в соответствии с типовыми нормами бесплатной выдачи специальной одежды, специальной обуви и других средств индивидуальной защиты (далее соответственно - СИЗ, типовые нормы) и (или) на основании результатов проведения специальной оценки условий труда, а также смывающих и (или) обезвреживающих средств;</a:t>
            </a:r>
          </a:p>
          <a:p>
            <a:pPr algn="just"/>
            <a:r>
              <a:rPr lang="ru-RU" sz="14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д)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санаторно-курортное лечение работников, занятых на работах с вредными и (или) опасными производственными факторами (исключая размещение в номерах высшей категории);</a:t>
            </a:r>
          </a:p>
          <a:p>
            <a:pPr algn="just"/>
            <a:r>
              <a:rPr lang="ru-RU" sz="1400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е) 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обязательных периодических медицинских осмотров (обследований) работников;</a:t>
            </a:r>
          </a:p>
          <a:p>
            <a:pPr algn="just"/>
            <a:r>
              <a:rPr lang="ru-RU" sz="1400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ж)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обеспечение лечебно-профилактическим питанием (далее - ЛПП) работников, для которых указанное питание предусмотрено Перечнем производств, профессий и должностей, работа в которых дает право на бесплатное получение лечебно-профилактического питания в связи с особо вредными условиями труда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4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з)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приобретение страхователями, работники которых проходят обязательные 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предсменные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послесменные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 и (или) 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предрейсовые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послерейсовые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 медицинские осмотры, медицинских изделий для количественного определения алкоголя в выдыхаемом воздухе, а также для определения наличия 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психоактивных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веществ;</a:t>
            </a:r>
          </a:p>
          <a:p>
            <a:pPr algn="just"/>
            <a:r>
              <a:rPr lang="ru-RU" sz="14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и)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приобретение страхователями, осуществляющими пассажирские и грузовые перевозки, приборов контроля за режимом труда и отдыха водителей (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тахографов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14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к)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приобретение страхователями аптечек для оказания первой помощи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4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л)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приобретение отдельных приборов, устройств, оборудования и (или) комплексов (систем) приборов, устройств, оборудования, непосредственно предназначенных для обеспечения безопасности работников и (или) контроля за безопасным ведением работ в рамках технологических процессов, в том числе на подземных работах;</a:t>
            </a:r>
          </a:p>
          <a:p>
            <a:pPr algn="just"/>
            <a:r>
              <a:rPr lang="ru-RU" sz="14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м)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приобретение отдельных приборов, устройств, оборудования и (или) комплексов (систем) приборов, устройств, оборудования, непосредственно обеспечивающих проведение обучения по вопросам безопасного ведения работ, в том числе горных работ, и действиям в случае аварии или инцидента на опасном производственном объекте и (или) дистанционную видео- и 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аудиофиксацию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инструктажей, обучения и иных форм подготовки работников по безопасному производству работ, а также хранение результатов такой фиксации;</a:t>
            </a:r>
          </a:p>
          <a:p>
            <a:pPr algn="just"/>
            <a:endParaRPr lang="ru-RU" sz="15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5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82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67013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 предупредительных мер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72581" y="859103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Финансовому обеспечению подлежат следующие предупредительные меры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465" y="1484784"/>
            <a:ext cx="964907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</a:t>
            </a:r>
            <a:r>
              <a:rPr lang="ru-RU" sz="15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санаторно-курортное лечение работников не ранее чем за пять лет до достижения ими возраста, дающего право на назначение страховой пенсии по старости в соответствии с пенсионным законодательством Российской Федерации (исключая размещение в номерах высшей категории);</a:t>
            </a:r>
          </a:p>
          <a:p>
            <a:pPr algn="just"/>
            <a:r>
              <a:rPr lang="ru-RU" sz="15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о) 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приобретение отдельных приборов, устройств, оборудования и (или) комплексов (систем) приборов, устройств, оборудования, сервисов, систем, непосредственно предназначенных для мониторинга на рабочем месте состояния здоровья работников, занятых на работах с вредными и (или) опасными производственными факторами.</a:t>
            </a:r>
          </a:p>
          <a:p>
            <a:pPr algn="just"/>
            <a:r>
              <a:rPr lang="ru-RU" sz="15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п) 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приобретение приборов, устройств, оборудования (приборы, устройства, оборудование стран - членов Евразийского экономического союза, при отсутствии отечественных аналогов - импортных приборов, устройств, оборудования при условии включения соответствующих мероприятий в отраслевые планы </a:t>
            </a:r>
            <a:r>
              <a:rPr lang="ru-RU" sz="1500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импортозамещения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), обеспечивающих безопасное ведение горных работ, в рамках модернизации основных производств, в соответствии с перечнем рекомендуемых приборов, устройств, оборудования (приборы, устройства, оборудование стран - членов Евразийского экономического союза, при отсутствии отечественных аналогов - импортных приборов, устройств, оборудования при условии включения соответствующих мероприятий в отраслевые планы </a:t>
            </a:r>
            <a:r>
              <a:rPr lang="ru-RU" sz="1500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импортозамещения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), обеспечивающих безопасное ведение горных работ, в рамках модернизации основных производств, утверждаемым Министерством труда и социальной защиты Российской Федерации;</a:t>
            </a:r>
          </a:p>
          <a:p>
            <a:pPr algn="just"/>
            <a:r>
              <a:rPr lang="ru-RU" sz="15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р) 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обеспечение бесплатной выдачей молока или других равноценных пищевых продуктов работников, которым бесплатная выдача молока или других равноценных пищевых продуктов предусмотрено приказом Министерства здравоохранения и социального развития Российской Федерации от 16 февраля 2009 г. N 45н «Об утверждении норм и условий бесплатной выдачи работникам, занятым на работах с вредными условиями труда, молока или других равноценных пищевых продуктов, Порядка осуществления компенсационной выплаты в размере, эквивалентном стоимости молока или других равноценных пищевых продуктов, и Перечня вредных производственных факторов, при воздействии которых в профилактических целях рекомендуется употребление молока или других равноценных пищевых продуктов».</a:t>
            </a:r>
          </a:p>
        </p:txBody>
      </p:sp>
    </p:spTree>
    <p:extLst>
      <p:ext uri="{BB962C8B-B14F-4D97-AF65-F5344CB8AC3E}">
        <p14:creationId xmlns:p14="http://schemas.microsoft.com/office/powerpoint/2010/main" val="3045299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=""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0472" y="908720"/>
            <a:ext cx="95770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34"/>
              </a:lnSpc>
              <a:spcBef>
                <a:spcPct val="0"/>
              </a:spcBef>
              <a:buClrTx/>
            </a:pPr>
            <a:r>
              <a:rPr lang="ru-RU" altLang="ru-RU" dirty="0">
                <a:solidFill>
                  <a:srgbClr val="FF33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Сроки предоставления  государственной услуги по принятию  решения о финансовом обеспечении предупредительных мер по сокращению производственного травматизма и профессиональных заболеваний работников</a:t>
            </a:r>
          </a:p>
          <a:p>
            <a:pPr algn="ctr">
              <a:lnSpc>
                <a:spcPts val="1534"/>
              </a:lnSpc>
              <a:spcBef>
                <a:spcPct val="0"/>
              </a:spcBef>
              <a:buClrTx/>
            </a:pPr>
            <a:r>
              <a:rPr lang="ru-RU" altLang="ru-RU" i="1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(Административный </a:t>
            </a:r>
            <a:r>
              <a:rPr lang="ru-RU" altLang="ru-RU" i="1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регламент </a:t>
            </a:r>
            <a:r>
              <a:rPr lang="ru-RU" altLang="ru-RU" i="1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утвержден приказом Минтруда России от 07.05.2019 № 237)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903720"/>
              </p:ext>
            </p:extLst>
          </p:nvPr>
        </p:nvGraphicFramePr>
        <p:xfrm>
          <a:off x="448503" y="1794185"/>
          <a:ext cx="9081962" cy="485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4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815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1039">
                <a:tc>
                  <a:txBody>
                    <a:bodyPr/>
                    <a:lstStyle/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800" u="sng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Отделение СФР </a:t>
                      </a:r>
                    </a:p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8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в отношении заявителей, у которых сумма страховых взносов, начисленных за предшествующий год,</a:t>
                      </a:r>
                    </a:p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8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составляет до 25 000,0 тыс. руб., решение принимается </a:t>
                      </a:r>
                    </a:p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8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в течение 10 рабочих дней </a:t>
                      </a:r>
                    </a:p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8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со дня получения заявления и полного комплекта документов, указанных в пунктах 4-6 Правил.</a:t>
                      </a:r>
                    </a:p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600" u="sng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Отделение СФР</a:t>
                      </a:r>
                    </a:p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 в отношении заявителей, у которых сумма страховых взносов, начисленных за предшествующий год,</a:t>
                      </a:r>
                    </a:p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 составляет</a:t>
                      </a:r>
                      <a:r>
                        <a:rPr lang="ru-RU" altLang="ru-RU" sz="1600" dirty="0" smtClean="0">
                          <a:solidFill>
                            <a:srgbClr val="000066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altLang="ru-RU" sz="1800" dirty="0" smtClean="0">
                          <a:solidFill>
                            <a:srgbClr val="FF3300"/>
                          </a:solidFill>
                          <a:latin typeface="Arial Narrow" panose="020B0606020202030204" pitchFamily="34" charset="0"/>
                        </a:rPr>
                        <a:t>более   25 000,0 тыс. руб., </a:t>
                      </a:r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а также </a:t>
                      </a:r>
                      <a:r>
                        <a:rPr lang="ru-RU" altLang="ru-RU" sz="1100" dirty="0" smtClean="0">
                          <a:solidFill>
                            <a:srgbClr val="FF3300"/>
                          </a:solidFill>
                          <a:latin typeface="Arial Narrow" panose="020B0606020202030204" pitchFamily="34" charset="0"/>
                        </a:rPr>
                        <a:t>включивших в план ФОПМ  приобретение приборов, устройств и оборудования стран-членов ЕЭС в рамках модернизации производств, </a:t>
                      </a:r>
                    </a:p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решение </a:t>
                      </a:r>
                      <a:r>
                        <a:rPr lang="ru-RU" altLang="ru-RU" sz="1600" b="1" kern="12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принимается</a:t>
                      </a:r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 после </a:t>
                      </a:r>
                      <a:r>
                        <a:rPr lang="ru-RU" altLang="ru-RU" sz="1600" dirty="0" smtClean="0">
                          <a:solidFill>
                            <a:srgbClr val="FF3300"/>
                          </a:solidFill>
                          <a:latin typeface="Arial Narrow" panose="020B0606020202030204" pitchFamily="34" charset="0"/>
                        </a:rPr>
                        <a:t>получения заявления и полного комплекта </a:t>
                      </a:r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документов, указанных в пунктах 4-6 Правил, и </a:t>
                      </a:r>
                      <a:r>
                        <a:rPr lang="ru-RU" altLang="ru-RU" sz="1600" dirty="0" smtClean="0">
                          <a:solidFill>
                            <a:srgbClr val="FF3300"/>
                          </a:solidFill>
                          <a:latin typeface="Arial Narrow" panose="020B0606020202030204" pitchFamily="34" charset="0"/>
                        </a:rPr>
                        <a:t>согласования проекта решения с ЦА СФР.</a:t>
                      </a:r>
                    </a:p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В этом случае:</a:t>
                      </a:r>
                    </a:p>
                    <a:p>
                      <a:pPr algn="ctr">
                        <a:spcBef>
                          <a:spcPts val="366"/>
                        </a:spcBef>
                        <a:buClrTx/>
                      </a:pPr>
                      <a:r>
                        <a:rPr lang="ru-RU" altLang="ru-RU" sz="12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ТО в течение </a:t>
                      </a:r>
                      <a:r>
                        <a:rPr lang="ru-RU" altLang="ru-RU" sz="1200" dirty="0" smtClean="0">
                          <a:solidFill>
                            <a:srgbClr val="FF3300"/>
                          </a:solidFill>
                          <a:latin typeface="Arial Narrow" panose="020B0606020202030204" pitchFamily="34" charset="0"/>
                        </a:rPr>
                        <a:t>3 рабочих дней со дня</a:t>
                      </a:r>
                    </a:p>
                    <a:p>
                      <a:pPr algn="ctr">
                        <a:spcBef>
                          <a:spcPts val="0"/>
                        </a:spcBef>
                        <a:buClrTx/>
                      </a:pPr>
                      <a:r>
                        <a:rPr lang="ru-RU" altLang="ru-RU" sz="1200" dirty="0" smtClean="0">
                          <a:solidFill>
                            <a:srgbClr val="FF3300"/>
                          </a:solidFill>
                          <a:latin typeface="Arial Narrow" panose="020B0606020202030204" pitchFamily="34" charset="0"/>
                        </a:rPr>
                        <a:t>получения заявления и полного комплекта документов, указанных в пунктах 4-6 Правил направляет их и проект решения на </a:t>
                      </a:r>
                    </a:p>
                    <a:p>
                      <a:pPr algn="ctr">
                        <a:spcBef>
                          <a:spcPts val="0"/>
                        </a:spcBef>
                        <a:buClrTx/>
                      </a:pPr>
                      <a:r>
                        <a:rPr lang="ru-RU" altLang="ru-RU" sz="1200" dirty="0" smtClean="0">
                          <a:solidFill>
                            <a:srgbClr val="FF3300"/>
                          </a:solidFill>
                          <a:latin typeface="Arial Narrow" panose="020B0606020202030204" pitchFamily="34" charset="0"/>
                        </a:rPr>
                        <a:t>согласование в ЦА СФР;</a:t>
                      </a:r>
                    </a:p>
                    <a:p>
                      <a:pPr algn="ctr">
                        <a:spcBef>
                          <a:spcPts val="0"/>
                        </a:spcBef>
                        <a:buClrTx/>
                      </a:pPr>
                      <a:r>
                        <a:rPr lang="ru-RU" altLang="ru-RU" sz="12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ЦА СФР рассматривает документы и согласовывает или отказывает с указанием причин в согласовании проект решения  Отделения</a:t>
                      </a:r>
                    </a:p>
                    <a:p>
                      <a:pPr algn="ctr">
                        <a:spcBef>
                          <a:spcPts val="0"/>
                        </a:spcBef>
                        <a:buClrTx/>
                      </a:pPr>
                      <a:r>
                        <a:rPr lang="ru-RU" altLang="ru-RU" sz="1200" dirty="0" smtClean="0">
                          <a:solidFill>
                            <a:srgbClr val="000066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altLang="ru-RU" sz="1200" dirty="0" smtClean="0">
                          <a:solidFill>
                            <a:srgbClr val="FF3300"/>
                          </a:solidFill>
                          <a:latin typeface="Arial Narrow" panose="020B0606020202030204" pitchFamily="34" charset="0"/>
                        </a:rPr>
                        <a:t>в течение 15 рабочих дней со дня его поступления</a:t>
                      </a:r>
                      <a:r>
                        <a:rPr lang="ru-RU" altLang="ru-RU" sz="1200" b="1" i="1" dirty="0" smtClean="0">
                          <a:solidFill>
                            <a:srgbClr val="FF3300"/>
                          </a:solidFill>
                          <a:latin typeface="Arial Narrow" panose="020B0606020202030204" pitchFamily="34" charset="0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dirty="0" smtClean="0">
                          <a:solidFill>
                            <a:srgbClr val="000066"/>
                          </a:solidFill>
                          <a:latin typeface="Arial Narrow" panose="020B0606020202030204" pitchFamily="34" charset="0"/>
                        </a:rPr>
                        <a:t>Решение оформляется приказом Отделения  и в течение </a:t>
                      </a:r>
                      <a:r>
                        <a:rPr lang="ru-RU" altLang="ru-RU" sz="18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3 рабочих дней </a:t>
                      </a:r>
                      <a:r>
                        <a:rPr lang="ru-RU" altLang="ru-RU" sz="1800" dirty="0" smtClean="0">
                          <a:solidFill>
                            <a:srgbClr val="191966"/>
                          </a:solidFill>
                          <a:latin typeface="Arial Narrow" panose="020B0606020202030204" pitchFamily="34" charset="0"/>
                        </a:rPr>
                        <a:t>с даты его подписания направляется страхователю</a:t>
                      </a:r>
                      <a:r>
                        <a:rPr lang="ru-RU" altLang="ru-RU" sz="18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, в случае отказа в ФОПМ – </a:t>
                      </a:r>
                      <a:r>
                        <a:rPr lang="ru-RU" alt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с указанием причин отказа.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952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=""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6496" y="978778"/>
            <a:ext cx="928903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34"/>
              </a:lnSpc>
              <a:spcBef>
                <a:spcPct val="0"/>
              </a:spcBef>
              <a:buClrTx/>
            </a:pP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ПРИЧИНЫ ОТКАЗА в финансовом обеспечении предупредительных мер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3426" y="1412776"/>
            <a:ext cx="9402101" cy="5113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ts val="346"/>
              </a:spcBef>
              <a:buClr>
                <a:srgbClr val="DB1318"/>
              </a:buClr>
              <a:buFont typeface="Wingdings" panose="05000000000000000000" pitchFamily="2" charset="2"/>
              <a:buChar char=""/>
            </a:pPr>
            <a:r>
              <a:rPr lang="en-US" altLang="ru-RU" b="1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191966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если на день подачи заявления у страхователя имеются непогашенные недоимка, задолженность по пеням и штрафам, образовавшиеся по итогам отчетного периода в текущем финансовом году, недоимка, выявленная в ходе камеральной или выездной проверки, и (или) начисленные пени и штрафы по итогам камеральной или выездной проверки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80000"/>
              </a:lnSpc>
              <a:spcBef>
                <a:spcPts val="346"/>
              </a:spcBef>
              <a:buClr>
                <a:srgbClr val="DB1318"/>
              </a:buClr>
              <a:buFont typeface="Wingdings" panose="05000000000000000000" pitchFamily="2" charset="2"/>
              <a:buChar char=""/>
            </a:pPr>
            <a:endParaRPr lang="en-US" altLang="ru-RU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spcBef>
                <a:spcPts val="346"/>
              </a:spcBef>
              <a:buClr>
                <a:srgbClr val="DB1318"/>
              </a:buClr>
              <a:buFont typeface="Wingdings" panose="05000000000000000000" pitchFamily="2" charset="2"/>
              <a:buChar char=""/>
            </a:pPr>
            <a:r>
              <a:rPr lang="en-US" altLang="ru-RU" dirty="0">
                <a:solidFill>
                  <a:srgbClr val="1F497D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1F497D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представленные документы содержат недостоверную информацию;</a:t>
            </a:r>
            <a:endParaRPr lang="en-US" altLang="ru-RU" dirty="0">
              <a:solidFill>
                <a:srgbClr val="1F497D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spcBef>
                <a:spcPts val="346"/>
              </a:spcBef>
              <a:buClr>
                <a:srgbClr val="DB1318"/>
              </a:buClr>
              <a:buFont typeface="Wingdings" panose="05000000000000000000" pitchFamily="2" charset="2"/>
              <a:buChar char=""/>
            </a:pPr>
            <a:r>
              <a:rPr lang="ru-RU" altLang="ru-RU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если предусмотренные бюджетом СФР средства на финансовое обеспечение предупредительных мер на текущий год полностью распределены;</a:t>
            </a:r>
            <a:endParaRPr lang="en-US" altLang="ru-RU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346"/>
              </a:spcBef>
              <a:buClr>
                <a:srgbClr val="DB1318"/>
              </a:buClr>
              <a:buFont typeface="Wingdings" panose="05000000000000000000" pitchFamily="2" charset="2"/>
              <a:buChar char=""/>
            </a:pPr>
            <a:r>
              <a:rPr lang="ru-RU" altLang="ru-RU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 представлении страхователем неполного комплекта документов</a:t>
            </a:r>
            <a:r>
              <a:rPr lang="ru-RU" altLang="ru-RU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346"/>
              </a:spcBef>
              <a:buClr>
                <a:srgbClr val="DB1318"/>
              </a:buClr>
            </a:pPr>
            <a:endParaRPr lang="ru-RU" altLang="ru-RU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88904" indent="-278618" algn="just">
              <a:spcBef>
                <a:spcPts val="346"/>
              </a:spcBef>
              <a:buClrTx/>
              <a:buFont typeface="Arial" panose="020B0604020202020204" pitchFamily="34" charset="0"/>
              <a:buChar char="•"/>
            </a:pPr>
            <a:r>
              <a:rPr lang="ru-RU" altLang="ru-RU" b="1" i="1" dirty="0">
                <a:solidFill>
                  <a:srgbClr val="1FA8BB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Отказ в финансовом обеспечении предупредительных мер по другим основаниям не допускается</a:t>
            </a:r>
          </a:p>
          <a:p>
            <a:pPr marL="319249" indent="-208963" algn="just">
              <a:spcBef>
                <a:spcPts val="346"/>
              </a:spcBef>
              <a:buClrTx/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Страхователь вправе повторно, но не позднее срока, установленного пунктом 4 Правил, обратиться с заявлением в территориальный орган Фонда по месту своей регистрации.</a:t>
            </a:r>
          </a:p>
          <a:p>
            <a:pPr marL="319249" indent="-208963" algn="just">
              <a:spcBef>
                <a:spcPts val="346"/>
              </a:spcBef>
              <a:buClrTx/>
              <a:buFont typeface="Arial" panose="020B0604020202020204" pitchFamily="34" charset="0"/>
              <a:buChar char="•"/>
            </a:pPr>
            <a:endParaRPr lang="ru-RU" altLang="ru-RU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0" algn="ctr">
              <a:lnSpc>
                <a:spcPct val="80000"/>
              </a:lnSpc>
              <a:spcBef>
                <a:spcPts val="346"/>
              </a:spcBef>
              <a:buClrTx/>
            </a:pPr>
            <a:r>
              <a:rPr 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Основания для отказа в приеме документов</a:t>
            </a:r>
            <a:r>
              <a:rPr lang="ru-RU" dirty="0" smtClean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:</a:t>
            </a:r>
          </a:p>
          <a:p>
            <a:pPr indent="0" algn="ctr">
              <a:lnSpc>
                <a:spcPct val="80000"/>
              </a:lnSpc>
              <a:spcBef>
                <a:spcPts val="346"/>
              </a:spcBef>
              <a:buClrTx/>
            </a:pPr>
            <a:endParaRPr lang="ru-RU" altLang="ru-RU" i="1" dirty="0">
              <a:solidFill>
                <a:schemeClr val="accent5">
                  <a:lumMod val="60000"/>
                  <a:lumOff val="4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88904" indent="-278618" algn="just">
              <a:lnSpc>
                <a:spcPct val="80000"/>
              </a:lnSpc>
              <a:spcBef>
                <a:spcPts val="346"/>
              </a:spcBef>
              <a:buClrTx/>
              <a:buFont typeface="Arial" panose="020B0604020202020204" pitchFamily="34" charset="0"/>
              <a:buChar char="•"/>
            </a:pPr>
            <a:r>
              <a:rPr lang="ru-RU" altLang="ru-RU" b="1" i="1" dirty="0">
                <a:solidFill>
                  <a:srgbClr val="1FA8BB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Подача заявителем заявления и документов (копий документов) позднее установленного срока</a:t>
            </a:r>
          </a:p>
        </p:txBody>
      </p:sp>
    </p:spTree>
    <p:extLst>
      <p:ext uri="{BB962C8B-B14F-4D97-AF65-F5344CB8AC3E}">
        <p14:creationId xmlns:p14="http://schemas.microsoft.com/office/powerpoint/2010/main" val="1859606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предупредительных мер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1257" y="1124744"/>
            <a:ext cx="95434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Страхователь вправе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дополнительно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в случае если им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первоначально было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подано заявление на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сумму меньше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расчетного объема средств, направляемых на ФОПМ, предусмотренного п. 2 Правил (далее - расчетный объем средств), и после получения приказа Отделения СФР о ФОПМ,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но не позднее срока</a:t>
            </a:r>
            <a:r>
              <a:rPr lang="en-US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 1 августа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), установленного п.4 Правил 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обратиться в Отделение СФР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месту своей регистрации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заявлением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сумм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у, не превышающую разницу между расчетным объемом средств и суммой финансового обеспечения предупредительных мер, указанной в приказе Отделение СФР по первоначальному заявлению. В данном случае страхователь обязан предоставить вместе с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заявлением документы (копии документов), предусмотренные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п.п.4-6 Правил.</a:t>
            </a:r>
          </a:p>
          <a:p>
            <a:pPr algn="just"/>
            <a:endParaRPr lang="ru-RU" altLang="ru-RU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Страхователь в срок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 20 ноября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текущего финансового года имеет право обратиться в Отделение СФР по месту своей регистрации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заявлением о внесении изменений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план ФОПМ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согласованный Отделением СФР, в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пределах суммы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финансового обеспечения, ранее согласованного Отделением СФР планом, с обоснованием необходимости внесения изменений в план  и предоставлением полного комплекта документов, предусмотренных </a:t>
            </a:r>
            <a:r>
              <a:rPr lang="ru-RU" altLang="ru-RU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п.п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 4-6 Правил для обоснования предупредительных мер, по которым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план финансового обеспечения вносятся изменения.</a:t>
            </a:r>
          </a:p>
          <a:p>
            <a:endParaRPr lang="ru-RU" altLang="ru-RU" dirty="0">
              <a:solidFill>
                <a:srgbClr val="C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Принятие решения о внесении изменений в ранее согласованный Отделением СФР план финансового обеспечения осуществляется в порядке, установленном пунктом 10 Правил.</a:t>
            </a:r>
          </a:p>
        </p:txBody>
      </p:sp>
    </p:spTree>
    <p:extLst>
      <p:ext uri="{BB962C8B-B14F-4D97-AF65-F5344CB8AC3E}">
        <p14:creationId xmlns:p14="http://schemas.microsoft.com/office/powerpoint/2010/main" val="3467139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предупредительных мер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4048" y="1196752"/>
            <a:ext cx="95434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Страхователь ведет в установленном порядке учет средств, направленных на финансовое обеспечение предупредительных мер. </a:t>
            </a:r>
          </a:p>
          <a:p>
            <a:pPr algn="just">
              <a:spcBef>
                <a:spcPct val="0"/>
              </a:spcBef>
            </a:pPr>
            <a:endParaRPr lang="ru-RU" altLang="ru-RU" dirty="0">
              <a:solidFill>
                <a:srgbClr val="00664D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После выполнения предупредительных мер, предусмотренных планом финансового обеспечения, страхователь обращается в Отделение СФР по месту регистрации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заявлением о возмещении произведенных расходов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оплату предупредительных мер с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представлением документов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подтверждающих произведенные расходы</a:t>
            </a:r>
            <a:r>
              <a:rPr lang="ru-RU" altLang="ru-RU" dirty="0">
                <a:solidFill>
                  <a:srgbClr val="00664D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 позднее 15 декабря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текущего года.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Одновременно с заявлением предоставляется отчет о произведенных расходах на указанные цели.</a:t>
            </a:r>
          </a:p>
          <a:p>
            <a:pPr algn="just">
              <a:spcBef>
                <a:spcPct val="0"/>
              </a:spcBef>
            </a:pPr>
            <a:endParaRPr lang="ru-RU" altLang="ru-RU" dirty="0">
              <a:solidFill>
                <a:srgbClr val="00664D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Страхователь несет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ответственность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предусмотренную законодательством Российской Федерации,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целевое и в полном объеме использование сумм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страховых взносов на финансовое обеспечение предупредительных мер в соответствии с согласованным Отделением СФР планом финансового обеспечения и в случае</a:t>
            </a:r>
            <a:r>
              <a:rPr lang="ru-RU" altLang="ru-RU" dirty="0">
                <a:solidFill>
                  <a:srgbClr val="00664D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неполного</a:t>
            </a:r>
            <a:r>
              <a:rPr lang="ru-RU" altLang="ru-RU" dirty="0">
                <a:solidFill>
                  <a:srgbClr val="00664D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использования указанных средств сообщает об этом в Отделение СФР по месту своей регистрации</a:t>
            </a:r>
            <a:r>
              <a:rPr lang="ru-RU" altLang="ru-RU" dirty="0">
                <a:solidFill>
                  <a:srgbClr val="00664D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 10 октября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текущего года.</a:t>
            </a:r>
          </a:p>
          <a:p>
            <a:pPr algn="just">
              <a:spcBef>
                <a:spcPct val="0"/>
              </a:spcBef>
              <a:buClr>
                <a:srgbClr val="002060"/>
              </a:buClr>
            </a:pPr>
            <a:endParaRPr lang="ru-RU" altLang="ru-RU" dirty="0">
              <a:solidFill>
                <a:srgbClr val="00664D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>
                <a:srgbClr val="002060"/>
              </a:buClr>
            </a:pP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Расходы, фактически произведенные страхователем, но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 подтвержденные документами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либо произведенные на основании неправильно оформленных или выданных с нарушением установленного порядка документов, </a:t>
            </a:r>
            <a:r>
              <a:rPr lang="ru-RU" alt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 подлежат возмещению.</a:t>
            </a:r>
          </a:p>
        </p:txBody>
      </p:sp>
    </p:spTree>
    <p:extLst>
      <p:ext uri="{BB962C8B-B14F-4D97-AF65-F5344CB8AC3E}">
        <p14:creationId xmlns:p14="http://schemas.microsoft.com/office/powerpoint/2010/main" val="4025521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предупредительных мер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8464" y="837585"/>
            <a:ext cx="9649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Оптимизация процессов предоставления документов, </a:t>
            </a:r>
            <a:br>
              <a:rPr 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требующихся для принятия решения о финансовом обеспечении предупредительных мер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через ЕПГУ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839384"/>
              </p:ext>
            </p:extLst>
          </p:nvPr>
        </p:nvGraphicFramePr>
        <p:xfrm>
          <a:off x="279404" y="2204864"/>
          <a:ext cx="9225976" cy="3901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129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129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66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 2023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 2023 года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>
                            <a:lumMod val="50000"/>
                          </a:schemeClr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>
                            <a:lumMod val="50000"/>
                          </a:schemeClr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Подача</a:t>
                      </a:r>
                      <a:r>
                        <a:rPr lang="ru-RU" sz="1800" kern="1200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через ЕПГУ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только заявления о </a:t>
                      </a:r>
                      <a:r>
                        <a:rPr lang="ru-RU" sz="1800" u="none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финансовом обеспечении предупредительных мер.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>
                            <a:lumMod val="50000"/>
                          </a:schemeClr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u="none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Документы,</a:t>
                      </a:r>
                      <a:r>
                        <a:rPr lang="ru-RU" sz="1800" u="none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обосновывающие проведение предупредительных мероприятий предоставлялись страхователями лично или почтой.</a:t>
                      </a:r>
                      <a:endParaRPr lang="ru-RU" sz="1800" u="none" dirty="0" smtClean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Реализован сервис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 подаче заявления о </a:t>
                      </a:r>
                      <a:r>
                        <a:rPr lang="ru-RU" sz="1800" u="none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финансовом обеспечении предупредительных мер с возможностью прикрепления к нему документов,</a:t>
                      </a:r>
                      <a:r>
                        <a:rPr lang="ru-RU" sz="1800" u="none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обосновывающих проведение предупредительных мероприятий.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u="none" kern="1200" baseline="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Результат: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800" u="none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Решение принимается без личного посещения заявителя;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800" u="none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Сокращается срок рассмотрения  за счет исключения времени на отправление документов почтой.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34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ChangeArrowheads="1"/>
          </p:cNvSpPr>
          <p:nvPr/>
        </p:nvSpPr>
        <p:spPr bwMode="auto">
          <a:xfrm>
            <a:off x="1238250" y="642938"/>
            <a:ext cx="7429500" cy="1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463">
              <a:solidFill>
                <a:srgbClr val="FFFFFF"/>
              </a:solidFill>
            </a:endParaRPr>
          </a:p>
        </p:txBody>
      </p:sp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1676797" y="614561"/>
            <a:ext cx="699095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463">
              <a:solidFill>
                <a:srgbClr val="FFFFFF"/>
              </a:solidFill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773906" y="1564212"/>
            <a:ext cx="8775975" cy="4285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3125" tIns="38025" rIns="73125" bIns="38025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Сокращен 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перечень требуемых документов для получения разрешения на ФОПМ.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Расширен перечень категорий работников, подлежащих обучению по охране труда и (или) обучению безопасным методам и приемам выполнения работ повышенной опасности, в том числе горных работ, а также действиям в случае аварии или инцидента на опасном производственном объекте с отрывом от работы: </a:t>
            </a:r>
          </a:p>
          <a:p>
            <a:pPr marL="208963" indent="-208963" algn="just">
              <a:buFont typeface="Arial" panose="020B0604020202020204" pitchFamily="34" charset="0"/>
              <a:buChar char="•"/>
            </a:pPr>
            <a:r>
              <a:rPr lang="ru-RU" altLang="ru-RU" sz="1097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руководитель организации, заместители руководителя организации, руководители филиалов и их заместители, на которых приказом страхователя возложены обязанности по охране труда;</a:t>
            </a:r>
          </a:p>
          <a:p>
            <a:pPr marL="208963" indent="-208963" algn="just">
              <a:buFont typeface="Arial" panose="020B0604020202020204" pitchFamily="34" charset="0"/>
              <a:buChar char="•"/>
            </a:pPr>
            <a:r>
              <a:rPr lang="ru-RU" altLang="ru-RU" sz="1097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руководители структурных подразделений организации и их заместители, руководители структурных подразделений филиала и их заместители;</a:t>
            </a:r>
          </a:p>
          <a:p>
            <a:pPr marL="208963" indent="-208963" algn="just">
              <a:buFont typeface="Arial" panose="020B0604020202020204" pitchFamily="34" charset="0"/>
              <a:buChar char="•"/>
            </a:pPr>
            <a:r>
              <a:rPr lang="ru-RU" altLang="ru-RU" sz="1097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работники организации, отнесенные к категории специалисты;</a:t>
            </a:r>
          </a:p>
          <a:p>
            <a:pPr marL="208963" indent="-208963" algn="just">
              <a:buFont typeface="Arial" panose="020B0604020202020204" pitchFamily="34" charset="0"/>
              <a:buChar char="•"/>
            </a:pPr>
            <a:r>
              <a:rPr lang="ru-RU" altLang="ru-RU" sz="1097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специалисты по охране труда;</a:t>
            </a:r>
          </a:p>
          <a:p>
            <a:pPr marL="208963" indent="-208963" algn="just">
              <a:buFont typeface="Arial" panose="020B0604020202020204" pitchFamily="34" charset="0"/>
              <a:buChar char="•"/>
            </a:pPr>
            <a:r>
              <a:rPr lang="ru-RU" altLang="ru-RU" sz="1097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работники рабочих профессий;</a:t>
            </a:r>
          </a:p>
          <a:p>
            <a:pPr marL="208963" indent="-208963" algn="just">
              <a:buFont typeface="Arial" panose="020B0604020202020204" pitchFamily="34" charset="0"/>
              <a:buChar char="•"/>
            </a:pPr>
            <a:r>
              <a:rPr lang="ru-RU" altLang="ru-RU" sz="1097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члены комиссий по проверке знания требований охраны труда, работники, проводящие инструктаж по охране труда и обучение требованиям охраны труда, работник, назначенный на микропредприятии работодателем для проведения проверки знания требований охраны труда;</a:t>
            </a:r>
          </a:p>
          <a:p>
            <a:pPr marL="208963" indent="-208963" algn="just">
              <a:buFont typeface="Arial" panose="020B0604020202020204" pitchFamily="34" charset="0"/>
              <a:buChar char="•"/>
            </a:pPr>
            <a:r>
              <a:rPr lang="ru-RU" altLang="ru-RU" sz="1097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члены комитетов (комиссий) по охране труда, уполномоченные (доверенные) лица по охране труда профессиональных союзов и иных уполномоченных работниками представительных органов организаций;</a:t>
            </a:r>
          </a:p>
          <a:p>
            <a:pPr marL="208963" indent="-208963" algn="just">
              <a:buFont typeface="Arial" panose="020B0604020202020204" pitchFamily="34" charset="0"/>
              <a:buChar char="•"/>
            </a:pPr>
            <a:r>
              <a:rPr lang="ru-RU" altLang="ru-RU" sz="1097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отдельные категории работников организаций, непосредственно выполняющих работы повышенной опасности, и работников, ответственных за организацию, выполнение и контроль работ повышенной опасности, подлежащих обязательному обучению по охране труда в установленном порядке или обучению по вопросам безопасного ведения работ, в том числе горных работ, и действиям в случае аварии или инцидента на опасном производственном объекте;</a:t>
            </a:r>
          </a:p>
          <a:p>
            <a:pPr algn="just"/>
            <a:r>
              <a:rPr lang="ru-RU" altLang="ru-RU" sz="1097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endParaRPr lang="ru-RU" altLang="ru-RU" sz="1097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4048" y="45495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предупредительных мер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7213" y="933080"/>
            <a:ext cx="9361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Основные актуальные изменения, произошедшие в Правилах от 27 февраля 2023 г. № 101н:</a:t>
            </a:r>
          </a:p>
        </p:txBody>
      </p:sp>
    </p:spTree>
    <p:extLst>
      <p:ext uri="{BB962C8B-B14F-4D97-AF65-F5344CB8AC3E}">
        <p14:creationId xmlns:p14="http://schemas.microsoft.com/office/powerpoint/2010/main" val="647591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СОУТ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1257" y="1029896"/>
            <a:ext cx="9543488" cy="353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/>
              <a:t>- Локальный </a:t>
            </a:r>
            <a:r>
              <a:rPr lang="ru-RU" dirty="0"/>
              <a:t>нормативный акт о создании комиссии по проведению СОУТ</a:t>
            </a:r>
          </a:p>
          <a:p>
            <a:r>
              <a:rPr lang="ru-RU" dirty="0"/>
              <a:t>(если предоставляется страхователем, </a:t>
            </a:r>
            <a:r>
              <a:rPr lang="ru-RU" dirty="0" smtClean="0"/>
              <a:t>то </a:t>
            </a:r>
            <a:r>
              <a:rPr lang="ru-RU" i="1" dirty="0" smtClean="0"/>
              <a:t>копия</a:t>
            </a:r>
            <a:r>
              <a:rPr lang="ru-RU" i="1" dirty="0"/>
              <a:t>, заверенная печатью страхователя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FF0000"/>
                </a:solidFill>
              </a:rPr>
              <a:t>Гражданско-правовой договор с </a:t>
            </a:r>
            <a:r>
              <a:rPr lang="ru-RU" dirty="0">
                <a:solidFill>
                  <a:srgbClr val="FF0000"/>
                </a:solidFill>
              </a:rPr>
              <a:t>организацией, проводящей </a:t>
            </a:r>
            <a:r>
              <a:rPr lang="ru-RU" dirty="0" smtClean="0">
                <a:solidFill>
                  <a:srgbClr val="FF0000"/>
                </a:solidFill>
              </a:rPr>
              <a:t>СОУТ (</a:t>
            </a:r>
            <a:r>
              <a:rPr lang="ru-RU" i="1" dirty="0" smtClean="0">
                <a:solidFill>
                  <a:srgbClr val="FF0000"/>
                </a:solidFill>
              </a:rPr>
              <a:t>копия</a:t>
            </a:r>
            <a:r>
              <a:rPr lang="ru-RU" i="1" dirty="0">
                <a:solidFill>
                  <a:srgbClr val="FF0000"/>
                </a:solidFill>
              </a:rPr>
              <a:t>, заверенная </a:t>
            </a:r>
            <a:r>
              <a:rPr lang="ru-RU" i="1" dirty="0" smtClean="0">
                <a:solidFill>
                  <a:srgbClr val="FF0000"/>
                </a:solidFill>
              </a:rPr>
              <a:t>печатью организации) </a:t>
            </a:r>
            <a:r>
              <a:rPr lang="ru-RU" u="sng" dirty="0" smtClean="0">
                <a:solidFill>
                  <a:srgbClr val="FF0000"/>
                </a:solidFill>
              </a:rPr>
              <a:t>с </a:t>
            </a:r>
            <a:r>
              <a:rPr lang="ru-RU" u="sng" dirty="0">
                <a:solidFill>
                  <a:srgbClr val="FF0000"/>
                </a:solidFill>
              </a:rPr>
              <a:t>указанием идентификационного номера предстоящей специальной оценки условий труда</a:t>
            </a:r>
            <a:r>
              <a:rPr lang="ru-RU" dirty="0">
                <a:solidFill>
                  <a:srgbClr val="FF0000"/>
                </a:solidFill>
              </a:rPr>
              <a:t> (или предоставления выписки об идентификационном номере, если в договоре он не указан), </a:t>
            </a:r>
            <a:r>
              <a:rPr lang="ru-RU" u="sng" dirty="0">
                <a:solidFill>
                  <a:srgbClr val="FF0000"/>
                </a:solidFill>
              </a:rPr>
              <a:t>количества рабочих мест</a:t>
            </a:r>
            <a:r>
              <a:rPr lang="ru-RU" dirty="0">
                <a:solidFill>
                  <a:srgbClr val="FF0000"/>
                </a:solidFill>
              </a:rPr>
              <a:t>, в отношении которых проводится специальная оценка условий труда, и </a:t>
            </a:r>
            <a:r>
              <a:rPr lang="ru-RU" u="sng" dirty="0">
                <a:solidFill>
                  <a:srgbClr val="FF0000"/>
                </a:solidFill>
              </a:rPr>
              <a:t>стоимости проведения специальной оценки условий труда на указанном количестве рабочих мест</a:t>
            </a:r>
            <a:r>
              <a:rPr lang="ru-RU" dirty="0" smtClean="0">
                <a:solidFill>
                  <a:srgbClr val="FF0000"/>
                </a:solidFill>
              </a:rPr>
              <a:t>;</a:t>
            </a:r>
          </a:p>
          <a:p>
            <a:endParaRPr lang="ru-RU" i="1" dirty="0" smtClean="0"/>
          </a:p>
          <a:p>
            <a:pPr marL="285750" indent="-285750">
              <a:buFontTx/>
              <a:buChar char="-"/>
            </a:pPr>
            <a:r>
              <a:rPr lang="ru-RU" dirty="0"/>
              <a:t>Сведения о включении организации, проводящей СОУТ, в реестр организаций, проводящих СОУТ </a:t>
            </a:r>
          </a:p>
        </p:txBody>
      </p:sp>
      <p:pic>
        <p:nvPicPr>
          <p:cNvPr id="8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85" y="4968126"/>
            <a:ext cx="1140619" cy="133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65040" y="4645586"/>
            <a:ext cx="829647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проведения СОУТ должны быть внесены в информационную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систему учета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порядке, установленном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Законом № 426-ФЗ.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момент заключения договора и подписания документа о приемке работы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организации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проводящей СОУТ,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быть приостановлена или прекращена.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604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по охране труда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7807" y="1281540"/>
            <a:ext cx="9777536" cy="266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Локальный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нормативный акт о направлении работников на обучение по охране труда и (или) на обучение по вопросам безопасного ведения работ, в том числе горных работ, и действиям в случае аварии или инцидента на опасном производственном объекте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отрывом от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производства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указанием количества часов.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 на проведение обучения работодателей и работников по охране труда с организацией или с индивидуальным предпринимателем, оказывающими услуги в области охраны труда и аккредитованными в установленном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порядке.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работников, направляемых на обучение по ОТ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указанием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категории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3204" y="5157192"/>
            <a:ext cx="82603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Невыполнение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работ,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т.ч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 неполном объеме из-за замены на работника иной категории, не имеющего права проходить обучение. 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Прохождение обучения без отрыва от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производства.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4048" y="912208"/>
            <a:ext cx="650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Документы: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4048" y="4566754"/>
            <a:ext cx="1989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Риски при проверке:</a:t>
            </a:r>
            <a:endParaRPr lang="ru-RU" dirty="0"/>
          </a:p>
        </p:txBody>
      </p:sp>
      <p:pic>
        <p:nvPicPr>
          <p:cNvPr id="11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85" y="4968126"/>
            <a:ext cx="1140619" cy="133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771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по охране труда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4048" y="908720"/>
            <a:ext cx="93994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- в случае включения в список руководителей организаций малого предпринимательства и работников организаций малого предпринимательства (с численностью работников до 50 человек), на которых возложены обязанности специалистов по охране труда, - копии приказов о назначении на должность руководителей организаций малого предпринимательства; копии приказов о возложении на работников организаций малого предпринимательства (с численностью работников до 50 человек) обязанностей специалистов по охране труда;</a:t>
            </a:r>
          </a:p>
          <a:p>
            <a:pPr algn="just">
              <a:spcAft>
                <a:spcPts val="0"/>
              </a:spcAft>
            </a:pPr>
            <a:r>
              <a:rPr lang="ru-RU" sz="1600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- в </a:t>
            </a:r>
            <a:r>
              <a:rPr lang="ru-RU" sz="1600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случае включения в список руководителей государственных (муниципальных) учреждений - копии приказов о назначении на должность (приеме на работу) руководителей государственных (муниципальных) учреждений;</a:t>
            </a:r>
          </a:p>
          <a:p>
            <a:pPr algn="just">
              <a:spcAft>
                <a:spcPts val="0"/>
              </a:spcAft>
            </a:pPr>
            <a:r>
              <a:rPr lang="ru-RU" sz="1600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- в </a:t>
            </a:r>
            <a:r>
              <a:rPr lang="ru-RU" sz="1600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случае включения в список руководителей и специалистов служб охраны труда организаций - копии приказов о назначении на должность (приеме на работу) руководителей и специалистов служб охраны труда организаций;</a:t>
            </a:r>
          </a:p>
          <a:p>
            <a:pPr algn="just">
              <a:spcAft>
                <a:spcPts val="0"/>
              </a:spcAft>
            </a:pPr>
            <a:r>
              <a:rPr lang="ru-RU" sz="1600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- в </a:t>
            </a:r>
            <a:r>
              <a:rPr lang="ru-RU" sz="1600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случае включения в список членов комитетов (комиссий) по охране труда - копии приказов работодателей об утверждении состава комитета (комиссии) по охране труда;</a:t>
            </a:r>
          </a:p>
          <a:p>
            <a:pPr algn="just">
              <a:spcAft>
                <a:spcPts val="0"/>
              </a:spcAft>
            </a:pPr>
            <a:r>
              <a:rPr lang="ru-RU" sz="1600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- в </a:t>
            </a:r>
            <a:r>
              <a:rPr lang="ru-RU" sz="1600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случае включения в список уполномоченных (доверенных) лиц по охране труда профессиональных союзов и иных уполномоченных работниками представительных органов - выписки из протоколов решений профсоюзных органов или иных уполномоченных работниками представительных органов о назначении уполномоченных (доверенных) лиц по охране труда;</a:t>
            </a:r>
          </a:p>
          <a:p>
            <a:r>
              <a:rPr lang="ru-RU" sz="1600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- в </a:t>
            </a:r>
            <a:r>
              <a:rPr lang="ru-RU" sz="1600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случае включения в список отдельных категорий работников организаций, отнесенных в соответствии с действующим законодательством Российской Федерации к опасным производственным объектам, - копии приказов о назначении на должность (приеме на работу) работников, подлежащих обучению по охране труда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9450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по охране труда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8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92" y="2276872"/>
            <a:ext cx="1140619" cy="133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8464" y="908720"/>
            <a:ext cx="94870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За счет средств СФР подлежит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обучение требованиям охраны труда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учетом положения Правил обучения (</a:t>
            </a:r>
            <a:r>
              <a:rPr lang="ru-RU" i="1" dirty="0">
                <a:solidFill>
                  <a:srgbClr val="002060"/>
                </a:solidFill>
              </a:rPr>
              <a:t>утвержденных постановлением Правительства Российской Федерации от 24 декабря 2021 г. № 2464).</a:t>
            </a:r>
          </a:p>
          <a:p>
            <a:pPr algn="just"/>
            <a:endParaRPr lang="ru-RU" altLang="ru-RU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altLang="ru-RU" dirty="0" smtClean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  Правилами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обучения определено, что обучение по оказанию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первой помощи </a:t>
            </a:r>
            <a:r>
              <a:rPr lang="ru-RU" altLang="ru-RU" b="1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пострадавшим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 (или) обучение по использованию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(применению) СИЗ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может проводиться </a:t>
            </a:r>
            <a:r>
              <a:rPr lang="ru-RU" altLang="ru-RU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как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рамках обучения требованиям охраны труда, так и отдельно в виде самостоятельного </a:t>
            </a:r>
            <a:r>
              <a:rPr lang="ru-RU" altLang="ru-RU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процесса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обучения. </a:t>
            </a:r>
          </a:p>
          <a:p>
            <a:pPr algn="just"/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</a:t>
            </a:r>
            <a:r>
              <a:rPr lang="ru-RU" altLang="ru-RU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В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первом случае темы оказания первой помощи пострадавшим и (или) вопросы использования (применения) СИЗ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включаются в программы обучения требованиям охраны труда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во втором случае – разрабатываются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отдельные программы обучения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оказанию первой помощи пострадавшим и (или) обучения по использованию (применению) СИЗ.</a:t>
            </a:r>
          </a:p>
          <a:p>
            <a:pPr algn="just"/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</a:t>
            </a:r>
            <a:r>
              <a:rPr lang="ru-RU" altLang="ru-RU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Обучение </a:t>
            </a:r>
            <a:r>
              <a:rPr lang="ru-RU" alt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оказанию первой помощи пострадавшим и (или) обучение по использованию (применению) СИЗ за счет средств СФР в рамках мероприятия, </a:t>
            </a:r>
            <a:r>
              <a:rPr lang="ru-RU" altLang="ru-RU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возможно только при условии включения указанных тем в программу обучения требованиям охраны труда, а не как отдельных программ обучения</a:t>
            </a:r>
            <a:r>
              <a:rPr lang="ru-RU" altLang="ru-RU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  <a:endParaRPr lang="ru-RU" altLang="ru-RU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852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по охране труда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4489" y="1340768"/>
            <a:ext cx="92170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 соответствии с Правилами обучения,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обучение работников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требованиям охраны труда и проверка знания требований охраны труда осуществляются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отрывом от работы.</a:t>
            </a:r>
            <a:endParaRPr lang="ru-RU" altLang="ru-RU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Правилами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допускается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проведение обучения работников требованиям охраны труда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использованием дистанционных технологий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предусматривающих обеспечение работников, проходящих обучение требованиям охраны труда, нормативными документами, учебно-методическими материалами и материалами для проведения проверки знания требований охраны труда, обмен информацией между работниками, проходящими обучение требованиям охраны труда, и лицами, проводящими обучение требованиям охраны труда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посредством системы электронного обучения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участие обучающихся в интернет-конференциях, </a:t>
            </a:r>
            <a:r>
              <a:rPr lang="ru-RU" altLang="ru-RU" dirty="0" err="1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вебинарах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а также администрирование процесса обучения требованиям охраны труда на основе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использования компьютеров и информационно- телекоммуникационной сети «Интернет».</a:t>
            </a:r>
          </a:p>
          <a:p>
            <a:pPr algn="just"/>
            <a:endParaRPr lang="ru-RU" altLang="ru-RU" b="1" dirty="0" smtClean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altLang="ru-RU" b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b="1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Проведение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дистанционного обучения 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работников в рамках финансового обеспечения предупредительных мер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правомерно при условии проведения его с отрывом от производства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и предоставления в отделение СФР </a:t>
            </a:r>
            <a:r>
              <a:rPr lang="ru-RU" altLang="ru-RU" b="1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подтверждающего данный факт документа</a:t>
            </a:r>
            <a:r>
              <a:rPr lang="ru-RU" altLang="ru-RU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предусмотренного требованиями Правил.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728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4048" y="1268760"/>
            <a:ext cx="954348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обеспечению за счет сумм страховых взносов подлежат  расходы страхователя на следующие предупредительные меры: г) приобретение работникам, занятым на работах с вредными и (или) опасными  условиями труда, а также на работах, выполняемых в особых температурных условиях  или связанных с загрязнением, средств индивидуальной защиты, изготовленных на  территории государств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‐членов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Евразийского экономического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союза*,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  типовыми нормами бесплатной выдачи специальной одежды,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обуви и  других средств индивидуальной защиты (далее соответственно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‐СИЗ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типовые нормы)  и (или) на основании результатов проведения специальной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условий труда, а  также смывающих и (или) обезвреживающих средств**;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ЕАЭС (РФ, Белоруссия, Казахстан, Кыргызстан, Армения) **  при приобретении ДСИЗ подтверждение страны происхождения не требуется</a:t>
            </a:r>
          </a:p>
        </p:txBody>
      </p:sp>
    </p:spTree>
    <p:extLst>
      <p:ext uri="{BB962C8B-B14F-4D97-AF65-F5344CB8AC3E}">
        <p14:creationId xmlns:p14="http://schemas.microsoft.com/office/powerpoint/2010/main" val="1837627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4469" y="1023769"/>
            <a:ext cx="95770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перечень 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приобретаемых СИЗ с указанием профессий (должностей) работников, </a:t>
            </a:r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норм выдачи 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СИЗ со ссылкой на соответствующий пункт типовых норм, а также количества, стоимости, даты изготовления и срока годности приобретаемых СИЗ, артикула или модели приобретаемых СИЗ (при наличии), а также номеров и срока действия сертификатов (деклараций) соответствия СИЗ техническому регламенту Таможенного союза "О безопасности средств индивидуальной защиты" (ТР ТС 019/2011), действующих на момент приобретения СИЗ; </a:t>
            </a:r>
            <a:endParaRPr lang="ru-RU" kern="50" dirty="0" smtClean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сведения 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о дате изготовления и сроке годности приобретаемых СИЗ могут быть представлены при подтверждении расходов;</a:t>
            </a:r>
            <a:endParaRPr lang="ru-RU" sz="3200" kern="50" dirty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- копию действующего на момент приобретения СИЗ заключения о подтверждении </a:t>
            </a:r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производства 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промышленной продукции на территории РФ, выданного Министерством промышленности и торговли РФ, или выписку из реестра промышленных товаров государств - членов Евразийского экономического союза - для СИЗ, изготовленных на территории Российской Федерации</a:t>
            </a:r>
            <a:endParaRPr lang="ru-RU" sz="3200" kern="50" dirty="0">
              <a:effectLst/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12641" y="5445224"/>
            <a:ext cx="8028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предусмотрено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финансовое обеспечение расходов страхователя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на услугу по аренде СИЗ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pic>
        <p:nvPicPr>
          <p:cNvPr id="8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5098662"/>
            <a:ext cx="1140619" cy="133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594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7" t="15350" r="8450"/>
          <a:stretch/>
        </p:blipFill>
        <p:spPr>
          <a:xfrm>
            <a:off x="0" y="764703"/>
            <a:ext cx="9906756" cy="67554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25208" y="4797152"/>
            <a:ext cx="244827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60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88505" y="2551837"/>
            <a:ext cx="9009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Непоставка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товара (заявленного и обоснованного СИЗ).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Выдача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СИЗ не в соответствии с ТОН.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Замена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СИЗ с ранее заявленными без учета мнения выборного органа работников.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Невыдача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СИЗ на 31.12. текущего года 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2520" y="1135051"/>
            <a:ext cx="29851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Риски при проверке: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16664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0835" y="764706"/>
            <a:ext cx="94714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С </a:t>
            </a:r>
            <a:r>
              <a:rPr lang="ru-RU" dirty="0"/>
              <a:t>01 сентября 2023 года вступили в силу НПА, требующие учета и внесения изменений в Правила финансового обеспечения предупредительных мероприятий при приобретении страхователями </a:t>
            </a:r>
            <a:r>
              <a:rPr lang="ru-RU" dirty="0" smtClean="0"/>
              <a:t>СИЗ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8464" y="2420888"/>
            <a:ext cx="959385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‐ Единые типовые нормы выдачи средств индивидуальной защиты по профессиям (должностям) – Приложение № 1 к Приказу Минтруда России от 29.10.2121г. № 767н;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‐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типовые нормы выдачи средств индивидуальной защиты в зависимости от идентифицированных опасностей ‐ Приложение № 2 к Приказу Минтруда России от 29.10.2121г. № 767н;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‐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типовые нормы выдачи дерматологических средств индивидуальной защиты и смывающих средств – Приложение № 3 к Приказу Минтруда России от 29.10.2121г. № 767н.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4683073" y="2348880"/>
            <a:ext cx="484632" cy="84382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649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8464" y="1052741"/>
            <a:ext cx="96490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период 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 31 декабря 2024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года работодатель  вправе осуществлять обеспечение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 смывающими средствами в соответствии с Правилами  обеспечения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СИЗ и смывающими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средствами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Минтруда от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29.10.2021 №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766н)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основании типовых норм с учетом СОУТ,  результатов ОПР, мнения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органа  первичной профсоюзной организации или иного 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уполномоченног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представительного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 (при наличии).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 применении в период с 1 сентября 2023  года до 31 декабря 2024 года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типовых норм  или типовых норм принимается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работодателем.</a:t>
            </a:r>
          </a:p>
        </p:txBody>
      </p:sp>
      <p:pic>
        <p:nvPicPr>
          <p:cNvPr id="8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8" y="4195334"/>
            <a:ext cx="1520009" cy="1784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92962" y="4203098"/>
            <a:ext cx="79130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 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Минздравсоцразвития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01.06.2009 №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290н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«Об утверждении  межотраслевых правил обеспечения работников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спецодеждой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спецобувью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  другими СИЗ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не действует с 01.09.2023г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6655" y="5793116"/>
            <a:ext cx="7641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СИЗ должны быть </a:t>
            </a:r>
            <a:r>
              <a:rPr lang="ru-RU" dirty="0">
                <a:solidFill>
                  <a:srgbClr val="FF0000"/>
                </a:solidFill>
              </a:rPr>
              <a:t>ПРОИЗВЕДЕНЫ</a:t>
            </a:r>
            <a:r>
              <a:rPr lang="ru-RU" dirty="0"/>
              <a:t> в период действия сертификата/декларации, а </a:t>
            </a:r>
            <a:r>
              <a:rPr lang="ru-RU" dirty="0">
                <a:solidFill>
                  <a:srgbClr val="FF0000"/>
                </a:solidFill>
              </a:rPr>
              <a:t>НЕ РЕАЛИЗОВАНЫ </a:t>
            </a:r>
            <a:r>
              <a:rPr lang="ru-RU" dirty="0"/>
              <a:t>или </a:t>
            </a:r>
            <a:r>
              <a:rPr lang="ru-RU" dirty="0">
                <a:solidFill>
                  <a:srgbClr val="FF0000"/>
                </a:solidFill>
              </a:rPr>
              <a:t>ВЫДАНЫ</a:t>
            </a:r>
            <a:r>
              <a:rPr lang="ru-RU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46750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4" t="14301" r="5482" b="22700"/>
          <a:stretch/>
        </p:blipFill>
        <p:spPr>
          <a:xfrm>
            <a:off x="33288" y="857928"/>
            <a:ext cx="9732902" cy="535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360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7" t="29000" r="13643" b="40550"/>
          <a:stretch/>
        </p:blipFill>
        <p:spPr>
          <a:xfrm>
            <a:off x="234048" y="1700808"/>
            <a:ext cx="9534852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96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8" t="17451" r="8450" b="21650"/>
          <a:stretch/>
        </p:blipFill>
        <p:spPr>
          <a:xfrm>
            <a:off x="344488" y="1196752"/>
            <a:ext cx="9033281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226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020" y="44140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Санаторно-курортное лечение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2862" y="1206917"/>
            <a:ext cx="9543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-копия заключительного акта медицинской комиссии по результатам ПМО работников;</a:t>
            </a:r>
            <a:endParaRPr lang="ru-RU" sz="3200" kern="50" dirty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-списки работников, направляемых на сан-кур. лечение, с указанием рекомендаций, содержащихся в заключительном акте;</a:t>
            </a:r>
            <a:endParaRPr lang="ru-RU" sz="3200" kern="50" dirty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-копия договора с санаторно-курортным учреждением и </a:t>
            </a:r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(</a:t>
            </a:r>
            <a:r>
              <a:rPr lang="ru-RU" b="1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или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) счета на приобретение путевок</a:t>
            </a:r>
            <a:endParaRPr lang="ru-RU" sz="3200" kern="50" dirty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- копия калькуляции стоимости </a:t>
            </a:r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путевки.</a:t>
            </a:r>
            <a:endParaRPr lang="ru-RU" sz="3200" kern="50" dirty="0">
              <a:effectLst/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862" y="837585"/>
            <a:ext cx="2828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Документы СКЛ </a:t>
            </a:r>
            <a:r>
              <a:rPr lang="ru-RU" dirty="0" err="1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вредников</a:t>
            </a:r>
            <a:r>
              <a:rPr lang="ru-RU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1257" y="3717032"/>
            <a:ext cx="95434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- копия 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договора с санаторно-курортным учреждением и(или) счетов на приобретение путевок;</a:t>
            </a:r>
            <a:endParaRPr lang="ru-RU" sz="3200" kern="50" dirty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- копия калькуляции стоимости путевки;</a:t>
            </a:r>
            <a:endParaRPr lang="ru-RU" sz="3200" kern="50" dirty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- копию справки для получения путевки на санаторно-курортное лечение по форме, утвержденной в соответствии с действующим законодательством Российской Федерации (далее - справка по форме N 070/у), при отсутствии заключительного акта;</a:t>
            </a:r>
            <a:endParaRPr lang="ru-RU" sz="3200" kern="50" dirty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- список работников, направляемых на санаторно-курортное лечение, с указанием даты рождения, сведений о страховом номере индивидуального лицевого счета (</a:t>
            </a:r>
            <a:r>
              <a:rPr lang="ru-RU" b="1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СНИЛС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) и рекомендаций, содержащихся в справке по форме N </a:t>
            </a:r>
            <a:r>
              <a:rPr lang="ru-RU" b="1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070/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у, при отсутствии заключительного акта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8212" y="3330575"/>
            <a:ext cx="3259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Документы СКЛ </a:t>
            </a:r>
            <a:r>
              <a:rPr lang="ru-RU" dirty="0" err="1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предпенсионеров</a:t>
            </a:r>
            <a:r>
              <a:rPr lang="ru-RU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983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=""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6" y="-4562821"/>
            <a:ext cx="792088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периодических медосмотров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4048" y="1705536"/>
            <a:ext cx="9471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- копия 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списка работников, подлежащих ПМО в текущем календарном году, утвержденного работодателем с указанием условий труда (вредный фактор по результатам СОУТ);</a:t>
            </a:r>
            <a:endParaRPr lang="ru-RU" sz="3200" kern="50" dirty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- копия 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договора с медицинской организацией на проведение ПМО работников;</a:t>
            </a:r>
            <a:endParaRPr lang="ru-RU" sz="3200" kern="50" dirty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- расчет </a:t>
            </a:r>
            <a:r>
              <a:rPr lang="ru-RU" kern="5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стоимости услуг </a:t>
            </a:r>
            <a:r>
              <a:rPr lang="ru-RU" kern="5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ПМО.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8504" y="1052736"/>
            <a:ext cx="15616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Документы: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24608" y="3284612"/>
            <a:ext cx="4953000" cy="12777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9271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отсутствии в договоре с медицинской организацией на проведение ПМО стоимости услуг, должен быть приложен дополнительно расчет стоимости услуг по проведению ПМО.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8" y="3284984"/>
            <a:ext cx="1140619" cy="133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944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=""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560512" y="2852936"/>
            <a:ext cx="8568952" cy="8874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36195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внесенных изменений в Правила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ПМО может включать, в том числе, проведение химико-токсикологических исследований наличия (отсутствия) в организме человека наркотических средств, психотропных веществ и их метаболитов (далее – химико-токсикологические исследования)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195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НПА для конкретных категорий работников определено проведение химико-токсикологических исследований в рамках проведения ПМО, то страхователь вправе при включении в план финансового обеспечения предупредительных мер мероприятия, определенного подпунктом «е» пункта 3 Правил, учитывать расходы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химико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–токсикологические исследования при проведении ПМО.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врачей – специалистов и  лабораторные  функциональные исследования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соответствовать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приложению к Порядку проведения обязательных предварительных и периодических медицинских осмотров, утвержденному приказом Минздрава России от 28.01.2021 № 29н.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6" y="-4562821"/>
            <a:ext cx="792088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периодических медосмотров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512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8" y="45495"/>
            <a:ext cx="475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обеспечения предупредительных мер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12725" y="2924944"/>
            <a:ext cx="94557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Расширен </a:t>
            </a:r>
            <a:r>
              <a:rPr lang="ru-RU" dirty="0"/>
              <a:t>перечень предупредительных мер мероприятием: </a:t>
            </a:r>
            <a:endParaRPr lang="ru-RU" dirty="0" smtClean="0"/>
          </a:p>
          <a:p>
            <a:r>
              <a:rPr lang="ru-RU" i="1" dirty="0" smtClean="0"/>
              <a:t>«</a:t>
            </a:r>
            <a:r>
              <a:rPr lang="ru-RU" i="1" dirty="0"/>
              <a:t>Проведение оценки профессиональных рисков</a:t>
            </a:r>
            <a:r>
              <a:rPr lang="ru-RU" i="1" dirty="0" smtClean="0"/>
              <a:t>»</a:t>
            </a:r>
          </a:p>
          <a:p>
            <a:endParaRPr lang="ru-RU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В </a:t>
            </a:r>
            <a:r>
              <a:rPr lang="ru-RU" dirty="0"/>
              <a:t>части санаторно-курортного лечения: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случае привлечения сторонней организации (агента) к организации проведения </a:t>
            </a:r>
            <a:r>
              <a:rPr lang="ru-RU" dirty="0" smtClean="0"/>
              <a:t>санаторно-курортного </a:t>
            </a:r>
            <a:r>
              <a:rPr lang="ru-RU" dirty="0"/>
              <a:t>лечения работников дополнительно предоставляется копия договора, заключенного страхователем с такой организацией (агентом), с указанием размера агентского вознаграждения, иной платы за посреднические услуги и (или) наценки, устанавливаемой агентом. </a:t>
            </a: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12726" y="2384402"/>
            <a:ext cx="1359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Изменения: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8464" y="907074"/>
            <a:ext cx="96400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Приказ Минтруда России от 19 марта 2024 г. № 123н «О внесении изменений в Правила финансового обеспечения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факторами, утвержденные приказом Минтруда России от 14 июля 2021 г. № 467н» </a:t>
            </a:r>
          </a:p>
        </p:txBody>
      </p:sp>
    </p:spTree>
    <p:extLst>
      <p:ext uri="{BB962C8B-B14F-4D97-AF65-F5344CB8AC3E}">
        <p14:creationId xmlns:p14="http://schemas.microsoft.com/office/powerpoint/2010/main" val="432524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=""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6" y="-4556956"/>
            <a:ext cx="792088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профессиональных рисков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5089" y="1556792"/>
            <a:ext cx="947148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профессиональных рисков – это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выявления опасностей, существующих на рабочих местах, определение масштабов этих опасностей и их возможных последствий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обязанность всех работодателей без исключения (ч. 14 ст. 209, ч. 2 ст. 217 и ч. 1 ст. 218 ТК РФ).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669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=""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6" y="-4556956"/>
            <a:ext cx="792088" cy="9906000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4048" y="45495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профессиональных рисков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7099" y="95083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Документы: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5089" y="1556792"/>
            <a:ext cx="9471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NimrodCyrMT"/>
              </a:rPr>
              <a:t>-  Копия договора с </a:t>
            </a:r>
            <a:r>
              <a:rPr lang="ru-RU" dirty="0">
                <a:latin typeface="NimrodCyrMT"/>
              </a:rPr>
              <a:t>организацией, которая проводила оценку </a:t>
            </a:r>
            <a:r>
              <a:rPr lang="ru-RU" dirty="0" smtClean="0">
                <a:latin typeface="NimrodCyrMT"/>
              </a:rPr>
              <a:t>профессиональных </a:t>
            </a:r>
            <a:r>
              <a:rPr lang="ru-RU" dirty="0">
                <a:latin typeface="NimrodCyrMT"/>
              </a:rPr>
              <a:t>рисков. </a:t>
            </a:r>
            <a:endParaRPr lang="ru-RU" dirty="0" smtClean="0">
              <a:latin typeface="NimrodCyrMT"/>
            </a:endParaRPr>
          </a:p>
          <a:p>
            <a:pPr marL="177800" indent="-177800">
              <a:buFontTx/>
              <a:buChar char="-"/>
            </a:pPr>
            <a:r>
              <a:rPr lang="ru-RU" dirty="0" smtClean="0">
                <a:latin typeface="NimrodCyrMT"/>
              </a:rPr>
              <a:t>В </a:t>
            </a:r>
            <a:r>
              <a:rPr lang="ru-RU" dirty="0">
                <a:latin typeface="NimrodCyrMT"/>
              </a:rPr>
              <a:t>договоре указать число рабочих мест и </a:t>
            </a:r>
            <a:r>
              <a:rPr lang="ru-RU" dirty="0" smtClean="0">
                <a:latin typeface="NimrodCyrMT"/>
              </a:rPr>
              <a:t>стоимость </a:t>
            </a:r>
            <a:r>
              <a:rPr lang="ru-RU" dirty="0">
                <a:latin typeface="NimrodCyrMT"/>
              </a:rPr>
              <a:t>проведения </a:t>
            </a:r>
            <a:r>
              <a:rPr lang="ru-RU" dirty="0" smtClean="0">
                <a:latin typeface="NimrodCyrMT"/>
              </a:rPr>
              <a:t>оценки.</a:t>
            </a:r>
          </a:p>
          <a:p>
            <a:pPr indent="177800">
              <a:buFontTx/>
              <a:buChar char="-"/>
            </a:pPr>
            <a:r>
              <a:rPr lang="ru-RU" dirty="0" smtClean="0">
                <a:latin typeface="NimrodCyrMT"/>
              </a:rPr>
              <a:t>Также </a:t>
            </a:r>
            <a:r>
              <a:rPr lang="ru-RU" dirty="0">
                <a:latin typeface="NimrodCyrMT"/>
              </a:rPr>
              <a:t>в СФР необходимо </a:t>
            </a:r>
            <a:r>
              <a:rPr lang="ru-RU" dirty="0" smtClean="0">
                <a:latin typeface="NimrodCyrMT"/>
              </a:rPr>
              <a:t>направить сведения </a:t>
            </a:r>
            <a:r>
              <a:rPr lang="ru-RU" dirty="0">
                <a:latin typeface="NimrodCyrMT"/>
              </a:rPr>
              <a:t>об индивидуальных номерах этих рабочих </a:t>
            </a:r>
            <a:r>
              <a:rPr lang="ru-RU" dirty="0" smtClean="0">
                <a:latin typeface="NimrodCyrMT"/>
              </a:rPr>
              <a:t>мест с </a:t>
            </a:r>
            <a:r>
              <a:rPr lang="ru-RU" dirty="0">
                <a:latin typeface="NimrodCyrMT"/>
              </a:rPr>
              <a:t>указанием идентификационного номера отчета о </a:t>
            </a:r>
            <a:r>
              <a:rPr lang="ru-RU" dirty="0" smtClean="0">
                <a:latin typeface="NimrodCyrMT"/>
              </a:rPr>
              <a:t>проведении </a:t>
            </a:r>
            <a:r>
              <a:rPr lang="ru-RU" dirty="0">
                <a:latin typeface="NimrodCyrMT"/>
              </a:rPr>
              <a:t>специальной оценки условий труда. </a:t>
            </a:r>
            <a:endParaRPr lang="ru-RU" dirty="0" smtClean="0">
              <a:latin typeface="NimrodCyrMT"/>
            </a:endParaRPr>
          </a:p>
          <a:p>
            <a:r>
              <a:rPr lang="ru-RU" dirty="0" smtClean="0">
                <a:latin typeface="NimrodCyrMT"/>
              </a:rPr>
              <a:t>Расходы на </a:t>
            </a:r>
            <a:r>
              <a:rPr lang="ru-RU" dirty="0">
                <a:latin typeface="NimrodCyrMT"/>
              </a:rPr>
              <a:t>оценку профессиональных рисков должны быть </a:t>
            </a:r>
            <a:r>
              <a:rPr lang="ru-RU" dirty="0" smtClean="0">
                <a:latin typeface="NimrodCyrMT"/>
              </a:rPr>
              <a:t>предусмотрены </a:t>
            </a:r>
            <a:r>
              <a:rPr lang="ru-RU" dirty="0">
                <a:latin typeface="NimrodCyrMT"/>
              </a:rPr>
              <a:t>в плане финансирования.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9001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18362" y="-1529637"/>
            <a:ext cx="6858000" cy="9917276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045" y="6021288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9">
            <a:extLst>
              <a:ext uri="{FF2B5EF4-FFF2-40B4-BE49-F238E27FC236}">
                <a16:creationId xmlns="" xmlns:a16="http://schemas.microsoft.com/office/drawing/2014/main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507783" y="2577546"/>
            <a:ext cx="8879155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5980224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635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6993</TotalTime>
  <Words>4246</Words>
  <Application>Microsoft Office PowerPoint</Application>
  <PresentationFormat>Лист A4 (210x297 мм)</PresentationFormat>
  <Paragraphs>249</Paragraphs>
  <Slides>34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Богачева (Булаева) Дарья Валерьевна</dc:creator>
  <cp:lastModifiedBy>Ekaterina R. Islamova</cp:lastModifiedBy>
  <cp:revision>134</cp:revision>
  <dcterms:created xsi:type="dcterms:W3CDTF">2022-10-14T12:08:28Z</dcterms:created>
  <dcterms:modified xsi:type="dcterms:W3CDTF">2024-06-13T15:34:41Z</dcterms:modified>
</cp:coreProperties>
</file>