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4630400" cy="8229600"/>
  <p:notesSz cx="8229600" cy="14630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461" y="-79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Group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defPPr/>
      <a:lvl1pPr lvl="0" algn="ctr"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342900" lvl="0" indent="-342900" algn="l"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ape 5"/>
          <p:cNvPicPr/>
          <p:nvPr/>
        </p:nvPicPr>
        <p:blipFill>
          <a:blip r:embed="rId2"/>
          <a:stretch/>
        </p:blipFill>
        <p:spPr>
          <a:xfrm>
            <a:off x="15352" y="-23015"/>
            <a:ext cx="14615047" cy="8273183"/>
          </a:xfrm>
          <a:prstGeom prst="rect">
            <a:avLst/>
          </a:prstGeom>
        </p:spPr>
      </p:pic>
      <p:pic>
        <p:nvPicPr>
          <p:cNvPr id="7" name="Shape 7"/>
          <p:cNvPicPr/>
          <p:nvPr/>
        </p:nvPicPr>
        <p:blipFill>
          <a:blip r:embed="rId3"/>
          <a:stretch/>
        </p:blipFill>
        <p:spPr>
          <a:xfrm>
            <a:off x="-77828" y="-24063"/>
            <a:ext cx="5486400" cy="8273184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6143506" y="441790"/>
            <a:ext cx="7829788" cy="5818874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365"/>
              </a:lnSpc>
            </a:pPr>
            <a:endParaRPr sz="1478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hape 9"/>
          <p:cNvSpPr/>
          <p:nvPr/>
        </p:nvSpPr>
        <p:spPr>
          <a:xfrm>
            <a:off x="6143506" y="6485930"/>
            <a:ext cx="300394" cy="300395"/>
          </a:xfrm>
          <a:prstGeom prst="roundRect">
            <a:avLst>
              <a:gd name="adj" fmla="val 3043687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sp>
        <p:nvSpPr>
          <p:cNvPr id="10" name="Shape 10"/>
          <p:cNvSpPr/>
          <p:nvPr/>
        </p:nvSpPr>
        <p:spPr>
          <a:xfrm>
            <a:off x="6537722" y="6471880"/>
            <a:ext cx="2280880" cy="328493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587"/>
              </a:lnSpc>
            </a:pPr>
            <a:endParaRPr sz="1848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hape 11"/>
          <p:cNvSpPr txBox="1"/>
          <p:nvPr/>
        </p:nvSpPr>
        <p:spPr>
          <a:xfrm>
            <a:off x="5981704" y="1785431"/>
            <a:ext cx="7991589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indent="0" algn="ctr">
              <a:lnSpc>
                <a:spcPct val="100000"/>
              </a:lnSpc>
            </a:pPr>
            <a:r>
              <a:rPr lang="ru-RU" sz="4400" b="1" i="0" u="none" strike="noStrike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ans"/>
                <a:ea typeface="PT Sans"/>
                <a:cs typeface="PT Sans"/>
              </a:rPr>
              <a:t>Правоприменительная практика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ans"/>
                <a:ea typeface="PT Sans"/>
                <a:cs typeface="PT Sans"/>
              </a:rPr>
              <a:t/>
            </a:r>
            <a:b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ans"/>
                <a:ea typeface="PT Sans"/>
                <a:cs typeface="PT Sans"/>
              </a:rPr>
            </a:br>
            <a:r>
              <a:rPr lang="ru-RU" sz="4400" b="1" i="0" u="none" strike="noStrike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ans"/>
                <a:ea typeface="PT Sans"/>
                <a:cs typeface="PT Sans"/>
              </a:rPr>
              <a:t>за I полугодие 2024. </a:t>
            </a:r>
          </a:p>
          <a:p>
            <a:pPr marL="0" marR="0" indent="0" algn="ctr">
              <a:lnSpc>
                <a:spcPct val="100000"/>
              </a:lnSpc>
            </a:pPr>
            <a:r>
              <a:rPr lang="ru-RU" sz="4400" b="1" i="0" u="none" strike="noStrike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ans"/>
                <a:ea typeface="PT Sans"/>
                <a:cs typeface="PT Sans"/>
              </a:rPr>
              <a:t>Обзор нарушений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ans"/>
                <a:ea typeface="PT Sans"/>
                <a:cs typeface="PT Sans"/>
              </a:rPr>
              <a:t/>
            </a:r>
            <a:b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ans"/>
                <a:ea typeface="PT Sans"/>
                <a:cs typeface="PT Sans"/>
              </a:rPr>
            </a:br>
            <a:r>
              <a:rPr lang="ru-RU" sz="4400" b="1" i="0" u="none" strike="noStrike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ans"/>
                <a:ea typeface="PT Sans"/>
                <a:cs typeface="PT Sans"/>
              </a:rPr>
              <a:t>и работа над ошибками</a:t>
            </a:r>
            <a:endParaRPr lang="ru-RU" sz="4400" b="1" i="0" u="none" strike="noStrike" baseline="0" dirty="0">
              <a:solidFill>
                <a:schemeClr val="tx1">
                  <a:lumMod val="95000"/>
                  <a:lumOff val="5000"/>
                </a:schemeClr>
              </a:solidFill>
              <a:latin typeface="PT Sans"/>
              <a:ea typeface="PT Sans"/>
              <a:cs typeface="PT Sans"/>
            </a:endParaRPr>
          </a:p>
        </p:txBody>
      </p:sp>
      <p:sp>
        <p:nvSpPr>
          <p:cNvPr id="12" name="Shape 12"/>
          <p:cNvSpPr txBox="1"/>
          <p:nvPr/>
        </p:nvSpPr>
        <p:spPr>
          <a:xfrm>
            <a:off x="7792462" y="6830733"/>
            <a:ext cx="642486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r"/>
            <a:r>
              <a:rPr lang="ru-RU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Андрей </a:t>
            </a:r>
            <a:r>
              <a:rPr lang="ru-RU" sz="20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Криницын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pPr marL="0" indent="0" algn="r"/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лавный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государственный инспектор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отдела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надзора</a:t>
            </a:r>
            <a:endParaRPr lang="ru-RU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r"/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контроля по правовым вопросам в Республике Бурятия</a:t>
            </a:r>
            <a:endParaRPr lang="en-US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hape 15"/>
          <p:cNvPicPr/>
          <p:nvPr/>
        </p:nvPicPr>
        <p:blipFill>
          <a:blip r:embed="rId2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6" name="Shape 1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18" name="Shape 18"/>
          <p:cNvPicPr/>
          <p:nvPr/>
        </p:nvPicPr>
        <p:blipFill>
          <a:blip r:embed="rId3"/>
          <a:stretch/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19" name="Shape 19"/>
          <p:cNvSpPr/>
          <p:nvPr/>
        </p:nvSpPr>
        <p:spPr>
          <a:xfrm>
            <a:off x="6194346" y="1475065"/>
            <a:ext cx="6341269" cy="594954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4685"/>
              </a:lnSpc>
            </a:pPr>
            <a:r>
              <a:rPr sz="3748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Основные виды нарушений</a:t>
            </a:r>
            <a:endParaRPr sz="3748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Shape 20"/>
          <p:cNvSpPr/>
          <p:nvPr/>
        </p:nvSpPr>
        <p:spPr>
          <a:xfrm>
            <a:off x="6194346" y="2600920"/>
            <a:ext cx="455056" cy="455057"/>
          </a:xfrm>
          <a:prstGeom prst="roundRect">
            <a:avLst>
              <a:gd name="adj" fmla="val 66682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21" name="Shape 21"/>
          <p:cNvSpPr/>
          <p:nvPr/>
        </p:nvSpPr>
        <p:spPr>
          <a:xfrm>
            <a:off x="6336149" y="2685574"/>
            <a:ext cx="171330" cy="285631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ctr">
              <a:lnSpc>
                <a:spcPts val="2249"/>
              </a:lnSpc>
            </a:pPr>
            <a:r>
              <a:rPr sz="2249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1</a:t>
            </a:r>
            <a:endParaRPr sz="2249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Shape 22"/>
          <p:cNvSpPr/>
          <p:nvPr/>
        </p:nvSpPr>
        <p:spPr>
          <a:xfrm>
            <a:off x="6851690" y="2600920"/>
            <a:ext cx="3105626" cy="594836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342"/>
              </a:lnSpc>
            </a:pPr>
            <a:r>
              <a:rPr lang="en-US" sz="1874" b="1" dirty="0" smtClean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Недостатки в обучении и инструктаже</a:t>
            </a:r>
            <a:endParaRPr lang="en-US" sz="1874" dirty="0">
              <a:solidFill>
                <a:schemeClr val="tx1"/>
              </a:solidFill>
            </a:endParaRPr>
          </a:p>
        </p:txBody>
      </p:sp>
      <p:sp>
        <p:nvSpPr>
          <p:cNvPr id="23" name="Shape 23"/>
          <p:cNvSpPr/>
          <p:nvPr/>
        </p:nvSpPr>
        <p:spPr>
          <a:xfrm>
            <a:off x="6851690" y="3317080"/>
            <a:ext cx="3105626" cy="1294448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549"/>
              </a:lnSpc>
            </a:pPr>
            <a:r>
              <a:rPr lang="en-US" sz="1593" dirty="0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Отсутствие своевременного обучения и регулярного инструктажа по охране труда для работников.</a:t>
            </a:r>
            <a:endParaRPr lang="en-US" sz="1593" dirty="0">
              <a:solidFill>
                <a:schemeClr val="tx1"/>
              </a:solidFill>
            </a:endParaRPr>
          </a:p>
        </p:txBody>
      </p:sp>
      <p:sp>
        <p:nvSpPr>
          <p:cNvPr id="24" name="Shape 24"/>
          <p:cNvSpPr/>
          <p:nvPr/>
        </p:nvSpPr>
        <p:spPr>
          <a:xfrm>
            <a:off x="10159603" y="2600920"/>
            <a:ext cx="455056" cy="455057"/>
          </a:xfrm>
          <a:prstGeom prst="roundRect">
            <a:avLst>
              <a:gd name="adj" fmla="val 66682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25" name="Shape 25"/>
          <p:cNvSpPr/>
          <p:nvPr/>
        </p:nvSpPr>
        <p:spPr>
          <a:xfrm>
            <a:off x="10301407" y="2685574"/>
            <a:ext cx="171330" cy="285631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ctr">
              <a:lnSpc>
                <a:spcPts val="2249"/>
              </a:lnSpc>
            </a:pPr>
            <a:r>
              <a:rPr sz="2249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2</a:t>
            </a:r>
            <a:endParaRPr sz="2249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Shape 26"/>
          <p:cNvSpPr/>
          <p:nvPr/>
        </p:nvSpPr>
        <p:spPr>
          <a:xfrm>
            <a:off x="10816947" y="2600920"/>
            <a:ext cx="3072408" cy="297417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342"/>
              </a:lnSpc>
            </a:pPr>
            <a:r>
              <a:rPr sz="1874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Проблемы со спецоценкой</a:t>
            </a:r>
            <a:endParaRPr sz="1874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Shape 27"/>
          <p:cNvSpPr/>
          <p:nvPr/>
        </p:nvSpPr>
        <p:spPr>
          <a:xfrm>
            <a:off x="10816947" y="3019663"/>
            <a:ext cx="3105626" cy="1294448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549"/>
              </a:lnSpc>
            </a:pPr>
            <a:r>
              <a:rPr sz="1593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Некачественное проведение специальной оценки условий труда, занижение уровня вредных факторов.</a:t>
            </a:r>
            <a:endParaRPr sz="1593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Shape 28"/>
          <p:cNvSpPr/>
          <p:nvPr/>
        </p:nvSpPr>
        <p:spPr>
          <a:xfrm>
            <a:off x="6194346" y="5041344"/>
            <a:ext cx="455056" cy="455057"/>
          </a:xfrm>
          <a:prstGeom prst="roundRect">
            <a:avLst>
              <a:gd name="adj" fmla="val 66682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29" name="Shape 29"/>
          <p:cNvSpPr/>
          <p:nvPr/>
        </p:nvSpPr>
        <p:spPr>
          <a:xfrm>
            <a:off x="6336149" y="5125998"/>
            <a:ext cx="171330" cy="285631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ctr">
              <a:lnSpc>
                <a:spcPts val="2249"/>
              </a:lnSpc>
            </a:pPr>
            <a:r>
              <a:rPr sz="2249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3</a:t>
            </a:r>
            <a:endParaRPr sz="2249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Shape 30"/>
          <p:cNvSpPr/>
          <p:nvPr/>
        </p:nvSpPr>
        <p:spPr>
          <a:xfrm>
            <a:off x="6851690" y="5041344"/>
            <a:ext cx="2379820" cy="297417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342"/>
              </a:lnSpc>
            </a:pPr>
            <a:r>
              <a:rPr sz="1874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Нарушения СИЗ</a:t>
            </a:r>
            <a:endParaRPr sz="1874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Shape 31"/>
          <p:cNvSpPr/>
          <p:nvPr/>
        </p:nvSpPr>
        <p:spPr>
          <a:xfrm>
            <a:off x="6851690" y="5460087"/>
            <a:ext cx="3105626" cy="1294448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549"/>
              </a:lnSpc>
            </a:pPr>
            <a:r>
              <a:rPr sz="1593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Несоблюдение требований к средствам индивидуальной защиты, их несвоевременное обеспечение.</a:t>
            </a:r>
            <a:endParaRPr sz="1593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" name="Shape 32"/>
          <p:cNvSpPr/>
          <p:nvPr/>
        </p:nvSpPr>
        <p:spPr>
          <a:xfrm>
            <a:off x="10159603" y="5041344"/>
            <a:ext cx="455056" cy="455057"/>
          </a:xfrm>
          <a:prstGeom prst="roundRect">
            <a:avLst>
              <a:gd name="adj" fmla="val 66682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33" name="Shape 33"/>
          <p:cNvSpPr/>
          <p:nvPr/>
        </p:nvSpPr>
        <p:spPr>
          <a:xfrm>
            <a:off x="10301407" y="5125998"/>
            <a:ext cx="171330" cy="285631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ctr">
              <a:lnSpc>
                <a:spcPts val="2249"/>
              </a:lnSpc>
            </a:pPr>
            <a:r>
              <a:rPr sz="2249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4</a:t>
            </a:r>
            <a:endParaRPr sz="2249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" name="Shape 34"/>
          <p:cNvSpPr/>
          <p:nvPr/>
        </p:nvSpPr>
        <p:spPr>
          <a:xfrm>
            <a:off x="10816947" y="5041344"/>
            <a:ext cx="2603302" cy="297417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342"/>
              </a:lnSpc>
            </a:pPr>
            <a:r>
              <a:rPr sz="1874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Медицинские осмотры</a:t>
            </a:r>
            <a:endParaRPr sz="1874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" name="Shape 35"/>
          <p:cNvSpPr/>
          <p:nvPr/>
        </p:nvSpPr>
        <p:spPr>
          <a:xfrm>
            <a:off x="10816947" y="5460087"/>
            <a:ext cx="3105626" cy="1294448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549"/>
              </a:lnSpc>
            </a:pPr>
            <a:r>
              <a:rPr sz="1593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Недостатки в </a:t>
            </a:r>
            <a:r>
              <a:rPr sz="1593" dirty="0" err="1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организации</a:t>
            </a:r>
            <a:r>
              <a:rPr sz="1593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593" dirty="0" err="1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предварительных</a:t>
            </a:r>
            <a:endParaRPr lang="ru-RU" sz="1593" dirty="0" smtClean="0">
              <a:solidFill>
                <a:srgbClr val="00002E"/>
              </a:solidFill>
              <a:latin typeface="PT Sans"/>
              <a:ea typeface="PT Sans"/>
              <a:cs typeface="PT Sans"/>
            </a:endParaRPr>
          </a:p>
          <a:p>
            <a:pPr marL="0" indent="0" algn="l">
              <a:lnSpc>
                <a:spcPts val="2549"/>
              </a:lnSpc>
            </a:pPr>
            <a:r>
              <a:rPr sz="1593" dirty="0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и </a:t>
            </a:r>
            <a:r>
              <a:rPr sz="1593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периодических медицинских осмотров работников.</a:t>
            </a:r>
            <a:endParaRPr sz="1593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Shape 38"/>
          <p:cNvPicPr/>
          <p:nvPr/>
        </p:nvPicPr>
        <p:blipFill>
          <a:blip r:embed="rId2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9" name="Shape 3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sp>
        <p:nvSpPr>
          <p:cNvPr id="40" name="Shape 40"/>
          <p:cNvSpPr/>
          <p:nvPr/>
        </p:nvSpPr>
        <p:spPr>
          <a:xfrm>
            <a:off x="837723" y="2485787"/>
            <a:ext cx="12346899" cy="704017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5544"/>
              </a:lnSpc>
            </a:pPr>
            <a:r>
              <a:rPr sz="4435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Ответственность работодателя за нарушения</a:t>
            </a:r>
            <a:endParaRPr sz="4435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1" name="Shape 41"/>
          <p:cNvSpPr/>
          <p:nvPr/>
        </p:nvSpPr>
        <p:spPr>
          <a:xfrm>
            <a:off x="837723" y="3788092"/>
            <a:ext cx="2816185" cy="351949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772"/>
              </a:lnSpc>
            </a:pPr>
            <a:r>
              <a:rPr sz="2218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Административная</a:t>
            </a:r>
            <a:endParaRPr sz="2218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2" name="Shape 42"/>
          <p:cNvSpPr/>
          <p:nvPr/>
        </p:nvSpPr>
        <p:spPr>
          <a:xfrm>
            <a:off x="837723" y="4379357"/>
            <a:ext cx="3928586" cy="1149072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3016"/>
              </a:lnSpc>
            </a:pPr>
            <a:r>
              <a:rPr sz="188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Штрафы до 800 тыс. </a:t>
            </a:r>
            <a:r>
              <a:rPr lang="ru-RU" sz="1885" dirty="0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Р</a:t>
            </a:r>
            <a:r>
              <a:rPr sz="1885" dirty="0" err="1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ублей</a:t>
            </a:r>
            <a:endParaRPr lang="ru-RU" sz="1885" dirty="0" smtClean="0">
              <a:solidFill>
                <a:srgbClr val="00002E"/>
              </a:solidFill>
              <a:latin typeface="PT Sans"/>
              <a:ea typeface="PT Sans"/>
              <a:cs typeface="PT Sans"/>
            </a:endParaRPr>
          </a:p>
          <a:p>
            <a:pPr marL="0" indent="0" algn="l">
              <a:lnSpc>
                <a:spcPts val="3016"/>
              </a:lnSpc>
            </a:pPr>
            <a:r>
              <a:rPr sz="1885" dirty="0" err="1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за</a:t>
            </a:r>
            <a:r>
              <a:rPr sz="1885" dirty="0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88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нарушения требований охраны труда.</a:t>
            </a:r>
            <a:endParaRPr sz="1885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357813" y="3788092"/>
            <a:ext cx="2816185" cy="351949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772"/>
              </a:lnSpc>
            </a:pPr>
            <a:r>
              <a:rPr sz="2218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Уголовная</a:t>
            </a:r>
            <a:endParaRPr sz="2218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357813" y="4379357"/>
            <a:ext cx="3928586" cy="1149072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3016"/>
              </a:lnSpc>
            </a:pPr>
            <a:r>
              <a:rPr sz="188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Лишение свободы до 1 </a:t>
            </a:r>
            <a:r>
              <a:rPr sz="1885" dirty="0" err="1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года</a:t>
            </a:r>
            <a:endParaRPr lang="ru-RU" sz="1885" dirty="0" smtClean="0">
              <a:solidFill>
                <a:srgbClr val="00002E"/>
              </a:solidFill>
              <a:latin typeface="PT Sans"/>
              <a:ea typeface="PT Sans"/>
              <a:cs typeface="PT Sans"/>
            </a:endParaRPr>
          </a:p>
          <a:p>
            <a:pPr marL="0" indent="0" algn="l">
              <a:lnSpc>
                <a:spcPts val="3016"/>
              </a:lnSpc>
            </a:pPr>
            <a:r>
              <a:rPr sz="1885" dirty="0" err="1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за</a:t>
            </a:r>
            <a:r>
              <a:rPr sz="1885" dirty="0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88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нарушения, повлекшие </a:t>
            </a:r>
            <a:r>
              <a:rPr lang="ru-RU" sz="1885" dirty="0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тяжкий</a:t>
            </a:r>
            <a:r>
              <a:rPr sz="1885" dirty="0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88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вред здоровью.</a:t>
            </a:r>
            <a:endParaRPr sz="1885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9877901" y="3788092"/>
            <a:ext cx="2816184" cy="351949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772"/>
              </a:lnSpc>
            </a:pPr>
            <a:r>
              <a:rPr sz="2218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Материальная</a:t>
            </a:r>
            <a:endParaRPr sz="2218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9877900" y="4379357"/>
            <a:ext cx="4231799" cy="1149072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3016"/>
              </a:lnSpc>
            </a:pPr>
            <a:r>
              <a:rPr sz="188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Возмещение морального ущерба работникам, </a:t>
            </a:r>
            <a:r>
              <a:rPr sz="1885" dirty="0" err="1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пострадавшим</a:t>
            </a:r>
            <a:endParaRPr lang="ru-RU" sz="1885" dirty="0" smtClean="0">
              <a:solidFill>
                <a:srgbClr val="00002E"/>
              </a:solidFill>
              <a:latin typeface="PT Sans"/>
              <a:ea typeface="PT Sans"/>
              <a:cs typeface="PT Sans"/>
            </a:endParaRPr>
          </a:p>
          <a:p>
            <a:pPr marL="0" indent="0" algn="l">
              <a:lnSpc>
                <a:spcPts val="3016"/>
              </a:lnSpc>
            </a:pPr>
            <a:r>
              <a:rPr sz="1885" dirty="0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в </a:t>
            </a:r>
            <a:r>
              <a:rPr sz="188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результате несчастных случаев.</a:t>
            </a:r>
            <a:endParaRPr sz="1885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Shape 49"/>
          <p:cNvPicPr/>
          <p:nvPr/>
        </p:nvPicPr>
        <p:blipFill>
          <a:blip r:embed="rId2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0" name="Shape 5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52" name="Shape 52"/>
          <p:cNvPicPr/>
          <p:nvPr/>
        </p:nvPicPr>
        <p:blipFill>
          <a:blip r:embed="rId3"/>
          <a:stretch/>
        </p:blipFill>
        <p:spPr>
          <a:xfrm>
            <a:off x="0" y="0"/>
            <a:ext cx="14630400" cy="2474357"/>
          </a:xfrm>
          <a:prstGeom prst="rect">
            <a:avLst/>
          </a:prstGeom>
        </p:spPr>
      </p:pic>
      <p:sp>
        <p:nvSpPr>
          <p:cNvPr id="53" name="Shape 53"/>
          <p:cNvSpPr/>
          <p:nvPr/>
        </p:nvSpPr>
        <p:spPr>
          <a:xfrm>
            <a:off x="1155263" y="3328749"/>
            <a:ext cx="10389275" cy="582216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4584"/>
              </a:lnSpc>
            </a:pPr>
            <a:r>
              <a:rPr sz="3668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Последствия для работодателей при нарушениях</a:t>
            </a:r>
            <a:endParaRPr sz="3668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4" name="Shape 54"/>
          <p:cNvSpPr/>
          <p:nvPr/>
        </p:nvSpPr>
        <p:spPr>
          <a:xfrm>
            <a:off x="1155263" y="4207788"/>
            <a:ext cx="6060996" cy="1484709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55" name="Shape 55"/>
          <p:cNvSpPr/>
          <p:nvPr/>
        </p:nvSpPr>
        <p:spPr>
          <a:xfrm>
            <a:off x="1376005" y="4428530"/>
            <a:ext cx="2328863" cy="291108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292"/>
              </a:lnSpc>
            </a:pPr>
            <a:r>
              <a:rPr sz="1834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Повышение категории риска</a:t>
            </a:r>
          </a:p>
        </p:txBody>
      </p:sp>
      <p:sp>
        <p:nvSpPr>
          <p:cNvPr id="56" name="Shape 56"/>
          <p:cNvSpPr/>
          <p:nvPr/>
        </p:nvSpPr>
        <p:spPr>
          <a:xfrm>
            <a:off x="1376005" y="4838343"/>
            <a:ext cx="5619512" cy="633412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494"/>
              </a:lnSpc>
            </a:pPr>
            <a:r>
              <a:rPr sz="1559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Нарушения требований и правил охраны труда  в увеличивают категорию риска зависимости от ОКВЭД.</a:t>
            </a:r>
            <a:endParaRPr sz="1559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7414141" y="4207788"/>
            <a:ext cx="6060996" cy="1484709"/>
          </a:xfrm>
          <a:prstGeom prst="roundRect">
            <a:avLst>
              <a:gd name="adj" fmla="val 20000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58" name="Shape 58"/>
          <p:cNvSpPr/>
          <p:nvPr/>
        </p:nvSpPr>
        <p:spPr>
          <a:xfrm>
            <a:off x="7634882" y="4428530"/>
            <a:ext cx="5433846" cy="291108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292"/>
              </a:lnSpc>
            </a:pPr>
            <a:r>
              <a:rPr sz="1834" b="1" dirty="0">
                <a:solidFill>
                  <a:srgbClr val="00002E"/>
                </a:solidFill>
                <a:latin typeface="+mn-lt"/>
                <a:ea typeface="+mn-ea"/>
                <a:cs typeface="+mn-cs"/>
              </a:rPr>
              <a:t>Привлечение к административной ответственности</a:t>
            </a:r>
            <a:endParaRPr sz="1834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7634883" y="4838343"/>
            <a:ext cx="5619511" cy="633412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494"/>
              </a:lnSpc>
            </a:pPr>
            <a:r>
              <a:rPr sz="1559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Нюансы привлечение по результатам КНМ и прокурорских проверок.</a:t>
            </a:r>
            <a:endParaRPr sz="1559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1155263" y="5890379"/>
            <a:ext cx="6060996" cy="1484709"/>
          </a:xfrm>
          <a:prstGeom prst="roundRect">
            <a:avLst>
              <a:gd name="adj" fmla="val 20000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61" name="Shape 61"/>
          <p:cNvSpPr/>
          <p:nvPr/>
        </p:nvSpPr>
        <p:spPr>
          <a:xfrm>
            <a:off x="1376004" y="6111121"/>
            <a:ext cx="3333781" cy="291108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292"/>
              </a:lnSpc>
            </a:pPr>
            <a:r>
              <a:rPr sz="1834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Проведение внеплановой СОУТ</a:t>
            </a:r>
          </a:p>
        </p:txBody>
      </p:sp>
      <p:sp>
        <p:nvSpPr>
          <p:cNvPr id="62" name="Shape 62"/>
          <p:cNvSpPr/>
          <p:nvPr/>
        </p:nvSpPr>
        <p:spPr>
          <a:xfrm>
            <a:off x="1376005" y="6520934"/>
            <a:ext cx="5619512" cy="633413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494"/>
              </a:lnSpc>
            </a:pPr>
            <a:r>
              <a:rPr sz="1559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Даже легкие несчастные случаи на производстве приводят к необходимости проведения СОУТ.</a:t>
            </a:r>
            <a:endParaRPr sz="1559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3" name="Shape 63"/>
          <p:cNvSpPr/>
          <p:nvPr/>
        </p:nvSpPr>
        <p:spPr>
          <a:xfrm>
            <a:off x="7414141" y="5890379"/>
            <a:ext cx="6060996" cy="1484709"/>
          </a:xfrm>
          <a:prstGeom prst="roundRect">
            <a:avLst>
              <a:gd name="adj" fmla="val 20000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64" name="Shape 64"/>
          <p:cNvSpPr/>
          <p:nvPr/>
        </p:nvSpPr>
        <p:spPr>
          <a:xfrm>
            <a:off x="7634882" y="6111121"/>
            <a:ext cx="3475703" cy="291108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292"/>
              </a:lnSpc>
            </a:pPr>
            <a:r>
              <a:rPr sz="1834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Оценка профессиональных рисков</a:t>
            </a:r>
          </a:p>
        </p:txBody>
      </p:sp>
      <p:sp>
        <p:nvSpPr>
          <p:cNvPr id="65" name="Shape 65"/>
          <p:cNvSpPr/>
          <p:nvPr/>
        </p:nvSpPr>
        <p:spPr>
          <a:xfrm>
            <a:off x="7634883" y="6520934"/>
            <a:ext cx="5619511" cy="633413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494"/>
              </a:lnSpc>
            </a:pPr>
            <a:r>
              <a:rPr sz="1559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Пробел – отсутствие оценки профессиональных рисков получения профессионального заболевания.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Shape 68"/>
          <p:cNvPicPr/>
          <p:nvPr/>
        </p:nvPicPr>
        <p:blipFill>
          <a:blip r:embed="rId2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9" name="Shape 6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71" name="Shape 71"/>
          <p:cNvPicPr/>
          <p:nvPr/>
        </p:nvPicPr>
        <p:blipFill>
          <a:blip r:embed="rId3"/>
          <a:stretch/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72" name="Shape 72"/>
          <p:cNvSpPr/>
          <p:nvPr/>
        </p:nvSpPr>
        <p:spPr>
          <a:xfrm>
            <a:off x="6267093" y="614720"/>
            <a:ext cx="7582613" cy="1312069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5166"/>
              </a:lnSpc>
            </a:pPr>
            <a:r>
              <a:rPr sz="4133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Роль государственного надзора и контроля</a:t>
            </a:r>
            <a:endParaRPr sz="4133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4" name="Shape 74"/>
          <p:cNvPicPr/>
          <p:nvPr/>
        </p:nvPicPr>
        <p:blipFill>
          <a:blip r:embed="rId4"/>
          <a:stretch/>
        </p:blipFill>
        <p:spPr>
          <a:xfrm>
            <a:off x="6267093" y="2261354"/>
            <a:ext cx="1115257" cy="1784509"/>
          </a:xfrm>
          <a:prstGeom prst="rect">
            <a:avLst/>
          </a:prstGeom>
        </p:spPr>
      </p:pic>
      <p:sp>
        <p:nvSpPr>
          <p:cNvPr id="75" name="Shape 75"/>
          <p:cNvSpPr/>
          <p:nvPr/>
        </p:nvSpPr>
        <p:spPr>
          <a:xfrm>
            <a:off x="7716917" y="2484358"/>
            <a:ext cx="2624256" cy="328017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583"/>
              </a:lnSpc>
            </a:pPr>
            <a:r>
              <a:rPr sz="2066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Проверки</a:t>
            </a:r>
            <a:endParaRPr sz="2066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6" name="Shape 76"/>
          <p:cNvSpPr/>
          <p:nvPr/>
        </p:nvSpPr>
        <p:spPr>
          <a:xfrm>
            <a:off x="7716917" y="2946202"/>
            <a:ext cx="6132789" cy="713899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810"/>
              </a:lnSpc>
            </a:pPr>
            <a:r>
              <a:rPr sz="1756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Регулярные проверки соблюдения требований охраны труда государственными инспекторами.</a:t>
            </a:r>
            <a:endParaRPr sz="1756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8" name="Shape 78"/>
          <p:cNvPicPr/>
          <p:nvPr/>
        </p:nvPicPr>
        <p:blipFill>
          <a:blip r:embed="rId5"/>
          <a:stretch/>
        </p:blipFill>
        <p:spPr>
          <a:xfrm>
            <a:off x="6267093" y="4045863"/>
            <a:ext cx="1115257" cy="1784508"/>
          </a:xfrm>
          <a:prstGeom prst="rect">
            <a:avLst/>
          </a:prstGeom>
        </p:spPr>
      </p:pic>
      <p:sp>
        <p:nvSpPr>
          <p:cNvPr id="79" name="Shape 79"/>
          <p:cNvSpPr/>
          <p:nvPr/>
        </p:nvSpPr>
        <p:spPr>
          <a:xfrm>
            <a:off x="7716917" y="4268867"/>
            <a:ext cx="2908102" cy="328016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583"/>
              </a:lnSpc>
            </a:pPr>
            <a:r>
              <a:rPr sz="2066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Выявление нарушений</a:t>
            </a:r>
            <a:endParaRPr sz="2066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/>
          <p:nvPr/>
        </p:nvSpPr>
        <p:spPr>
          <a:xfrm>
            <a:off x="7716917" y="4730710"/>
            <a:ext cx="6132789" cy="713899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810"/>
              </a:lnSpc>
            </a:pPr>
            <a:r>
              <a:rPr sz="1756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Обнаружение и фиксация нарушений, выдача предписаний об их устранении.</a:t>
            </a:r>
            <a:endParaRPr sz="1756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2" name="Shape 82"/>
          <p:cNvPicPr/>
          <p:nvPr/>
        </p:nvPicPr>
        <p:blipFill>
          <a:blip r:embed="rId6"/>
          <a:stretch/>
        </p:blipFill>
        <p:spPr>
          <a:xfrm>
            <a:off x="6267093" y="5830372"/>
            <a:ext cx="1115257" cy="1784508"/>
          </a:xfrm>
          <a:prstGeom prst="rect">
            <a:avLst/>
          </a:prstGeom>
        </p:spPr>
      </p:pic>
      <p:sp>
        <p:nvSpPr>
          <p:cNvPr id="83" name="Shape 83"/>
          <p:cNvSpPr/>
          <p:nvPr/>
        </p:nvSpPr>
        <p:spPr>
          <a:xfrm>
            <a:off x="7716917" y="6053376"/>
            <a:ext cx="2624256" cy="328016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583"/>
              </a:lnSpc>
            </a:pPr>
            <a:r>
              <a:rPr sz="2066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Принятие мер</a:t>
            </a:r>
            <a:endParaRPr sz="2066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4" name="Shape 84"/>
          <p:cNvSpPr/>
          <p:nvPr/>
        </p:nvSpPr>
        <p:spPr>
          <a:xfrm>
            <a:off x="7716917" y="6515219"/>
            <a:ext cx="6132789" cy="713899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810"/>
              </a:lnSpc>
            </a:pPr>
            <a:r>
              <a:rPr sz="1756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Применение административных наказаний к нарушителям, при необходимости - передача в суд.</a:t>
            </a:r>
            <a:endParaRPr sz="1756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Shape 87"/>
          <p:cNvPicPr/>
          <p:nvPr/>
        </p:nvPicPr>
        <p:blipFill>
          <a:blip r:embed="rId2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88" name="Shape 8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90" name="Shape 90"/>
          <p:cNvPicPr/>
          <p:nvPr/>
        </p:nvPicPr>
        <p:blipFill>
          <a:blip r:embed="rId3"/>
          <a:stretch/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91" name="Shape 91"/>
          <p:cNvSpPr/>
          <p:nvPr/>
        </p:nvSpPr>
        <p:spPr>
          <a:xfrm>
            <a:off x="6164104" y="1126450"/>
            <a:ext cx="7788593" cy="1708428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4485"/>
              </a:lnSpc>
            </a:pPr>
            <a:r>
              <a:rPr sz="3588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Типичные нарушения в области обучения и инструктажа работников</a:t>
            </a:r>
            <a:endParaRPr sz="3588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3" name="Shape 93"/>
          <p:cNvPicPr/>
          <p:nvPr/>
        </p:nvPicPr>
        <p:blipFill>
          <a:blip r:embed="rId4"/>
          <a:stretch/>
        </p:blipFill>
        <p:spPr>
          <a:xfrm>
            <a:off x="6164104" y="3125272"/>
            <a:ext cx="484108" cy="484108"/>
          </a:xfrm>
          <a:prstGeom prst="rect">
            <a:avLst/>
          </a:prstGeom>
        </p:spPr>
      </p:pic>
      <p:sp>
        <p:nvSpPr>
          <p:cNvPr id="94" name="Shape 94"/>
          <p:cNvSpPr/>
          <p:nvPr/>
        </p:nvSpPr>
        <p:spPr>
          <a:xfrm>
            <a:off x="6164104" y="3802974"/>
            <a:ext cx="2304335" cy="284798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242"/>
              </a:lnSpc>
            </a:pPr>
            <a:r>
              <a:rPr sz="1794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Отсутствие обучения</a:t>
            </a:r>
            <a:endParaRPr sz="1794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5" name="Shape 95"/>
          <p:cNvSpPr/>
          <p:nvPr/>
        </p:nvSpPr>
        <p:spPr>
          <a:xfrm>
            <a:off x="6164104" y="4203859"/>
            <a:ext cx="3749039" cy="619838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440"/>
              </a:lnSpc>
            </a:pPr>
            <a:r>
              <a:rPr sz="152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Несвоевременное проведение первичного инструктажа и </a:t>
            </a:r>
            <a:r>
              <a:rPr sz="1525" dirty="0" err="1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обучения</a:t>
            </a:r>
            <a:endParaRPr lang="ru-RU" sz="1525" dirty="0" smtClean="0">
              <a:solidFill>
                <a:srgbClr val="00002E"/>
              </a:solidFill>
              <a:latin typeface="PT Sans"/>
              <a:ea typeface="PT Sans"/>
              <a:cs typeface="PT Sans"/>
            </a:endParaRPr>
          </a:p>
          <a:p>
            <a:pPr marL="0" indent="0" algn="l">
              <a:lnSpc>
                <a:spcPts val="2440"/>
              </a:lnSpc>
            </a:pPr>
            <a:r>
              <a:rPr sz="1525" dirty="0" err="1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по</a:t>
            </a:r>
            <a:r>
              <a:rPr sz="1525" dirty="0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52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охране труда.</a:t>
            </a:r>
            <a:endParaRPr sz="1525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7" name="Shape 97"/>
          <p:cNvPicPr/>
          <p:nvPr/>
        </p:nvPicPr>
        <p:blipFill>
          <a:blip r:embed="rId5"/>
          <a:stretch/>
        </p:blipFill>
        <p:spPr>
          <a:xfrm>
            <a:off x="10203537" y="3125272"/>
            <a:ext cx="484107" cy="484108"/>
          </a:xfrm>
          <a:prstGeom prst="rect">
            <a:avLst/>
          </a:prstGeom>
        </p:spPr>
      </p:pic>
      <p:sp>
        <p:nvSpPr>
          <p:cNvPr id="98" name="Shape 98"/>
          <p:cNvSpPr/>
          <p:nvPr/>
        </p:nvSpPr>
        <p:spPr>
          <a:xfrm>
            <a:off x="10203537" y="3802974"/>
            <a:ext cx="2885479" cy="284798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242"/>
              </a:lnSpc>
            </a:pPr>
            <a:r>
              <a:rPr sz="1794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Нарушения документации</a:t>
            </a:r>
            <a:endParaRPr sz="1794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10203537" y="4203859"/>
            <a:ext cx="3749158" cy="619838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440"/>
              </a:lnSpc>
            </a:pPr>
            <a:r>
              <a:rPr sz="152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Ненадлежащее оформление журналов регистрации инструктажей и обучения.</a:t>
            </a:r>
            <a:endParaRPr sz="1525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1" name="Shape 101"/>
          <p:cNvPicPr/>
          <p:nvPr/>
        </p:nvPicPr>
        <p:blipFill>
          <a:blip r:embed="rId6"/>
          <a:stretch/>
        </p:blipFill>
        <p:spPr>
          <a:xfrm>
            <a:off x="6164104" y="5404604"/>
            <a:ext cx="484108" cy="484108"/>
          </a:xfrm>
          <a:prstGeom prst="rect">
            <a:avLst/>
          </a:prstGeom>
        </p:spPr>
      </p:pic>
      <p:sp>
        <p:nvSpPr>
          <p:cNvPr id="102" name="Shape 102"/>
          <p:cNvSpPr/>
          <p:nvPr/>
        </p:nvSpPr>
        <p:spPr>
          <a:xfrm>
            <a:off x="6164104" y="6082308"/>
            <a:ext cx="2540436" cy="284798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242"/>
              </a:lnSpc>
            </a:pPr>
            <a:r>
              <a:rPr sz="1794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Недостаточная частота</a:t>
            </a:r>
            <a:endParaRPr sz="1794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/>
          <p:nvPr/>
        </p:nvSpPr>
        <p:spPr>
          <a:xfrm>
            <a:off x="6164104" y="6483191"/>
            <a:ext cx="3749039" cy="619838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440"/>
              </a:lnSpc>
            </a:pPr>
            <a:r>
              <a:rPr sz="152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Нерегулярное проведение повторных инструктажей и аттестации знаний.</a:t>
            </a:r>
            <a:endParaRPr sz="1525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5" name="Shape 105"/>
          <p:cNvPicPr/>
          <p:nvPr/>
        </p:nvPicPr>
        <p:blipFill>
          <a:blip r:embed="rId7"/>
          <a:stretch/>
        </p:blipFill>
        <p:spPr>
          <a:xfrm>
            <a:off x="10203537" y="5404604"/>
            <a:ext cx="484107" cy="484108"/>
          </a:xfrm>
          <a:prstGeom prst="rect">
            <a:avLst/>
          </a:prstGeom>
        </p:spPr>
      </p:pic>
      <p:sp>
        <p:nvSpPr>
          <p:cNvPr id="106" name="Shape 106"/>
          <p:cNvSpPr/>
          <p:nvPr/>
        </p:nvSpPr>
        <p:spPr>
          <a:xfrm>
            <a:off x="10203537" y="6082308"/>
            <a:ext cx="3126105" cy="284798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242"/>
              </a:lnSpc>
            </a:pPr>
            <a:r>
              <a:rPr sz="1794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Проблемы с квалификацией</a:t>
            </a:r>
            <a:endParaRPr sz="1794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10203537" y="6483191"/>
            <a:ext cx="3749158" cy="619838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440"/>
              </a:lnSpc>
            </a:pPr>
            <a:r>
              <a:rPr sz="152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Отсутствие </a:t>
            </a:r>
            <a:r>
              <a:rPr sz="1525" dirty="0" err="1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должной</a:t>
            </a:r>
            <a:r>
              <a:rPr sz="152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525" dirty="0" err="1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квалификации</a:t>
            </a:r>
            <a:endParaRPr lang="ru-RU" sz="1525" dirty="0" smtClean="0">
              <a:solidFill>
                <a:srgbClr val="00002E"/>
              </a:solidFill>
              <a:latin typeface="PT Sans"/>
              <a:ea typeface="PT Sans"/>
              <a:cs typeface="PT Sans"/>
            </a:endParaRPr>
          </a:p>
          <a:p>
            <a:pPr marL="0" indent="0" algn="l">
              <a:lnSpc>
                <a:spcPts val="2440"/>
              </a:lnSpc>
            </a:pPr>
            <a:r>
              <a:rPr sz="1525" dirty="0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у </a:t>
            </a:r>
            <a:r>
              <a:rPr sz="152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лиц, </a:t>
            </a:r>
            <a:r>
              <a:rPr sz="1525" dirty="0" err="1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проводящих</a:t>
            </a:r>
            <a:r>
              <a:rPr sz="152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525" dirty="0" err="1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обучение</a:t>
            </a:r>
            <a:endParaRPr lang="ru-RU" sz="1525" dirty="0" smtClean="0">
              <a:solidFill>
                <a:srgbClr val="00002E"/>
              </a:solidFill>
              <a:latin typeface="PT Sans"/>
              <a:ea typeface="PT Sans"/>
              <a:cs typeface="PT Sans"/>
            </a:endParaRPr>
          </a:p>
          <a:p>
            <a:pPr marL="0" indent="0" algn="l">
              <a:lnSpc>
                <a:spcPts val="2440"/>
              </a:lnSpc>
            </a:pPr>
            <a:r>
              <a:rPr sz="1525" dirty="0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и </a:t>
            </a:r>
            <a:r>
              <a:rPr sz="152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инструктаж.</a:t>
            </a:r>
            <a:endParaRPr sz="1525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Shape 110"/>
          <p:cNvPicPr/>
          <p:nvPr/>
        </p:nvPicPr>
        <p:blipFill>
          <a:blip r:embed="rId2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11" name="Shape 111"/>
          <p:cNvSpPr/>
          <p:nvPr/>
        </p:nvSpPr>
        <p:spPr>
          <a:xfrm>
            <a:off x="0" y="0"/>
            <a:ext cx="14630400" cy="8236625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113" name="Shape 113"/>
          <p:cNvPicPr/>
          <p:nvPr/>
        </p:nvPicPr>
        <p:blipFill>
          <a:blip r:embed="rId3"/>
          <a:stretch/>
        </p:blipFill>
        <p:spPr>
          <a:xfrm>
            <a:off x="0" y="0"/>
            <a:ext cx="14630400" cy="2564725"/>
          </a:xfrm>
          <a:prstGeom prst="rect">
            <a:avLst/>
          </a:prstGeom>
        </p:spPr>
      </p:pic>
      <p:sp>
        <p:nvSpPr>
          <p:cNvPr id="114" name="Shape 114"/>
          <p:cNvSpPr/>
          <p:nvPr/>
        </p:nvSpPr>
        <p:spPr>
          <a:xfrm>
            <a:off x="930353" y="3128963"/>
            <a:ext cx="12769571" cy="1206818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4752"/>
              </a:lnSpc>
            </a:pPr>
            <a:r>
              <a:rPr sz="3800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Нарушения при проведении специальной оценки условий труда</a:t>
            </a:r>
            <a:endParaRPr sz="3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930353" y="4643438"/>
            <a:ext cx="12769571" cy="3028949"/>
          </a:xfrm>
          <a:prstGeom prst="roundRect">
            <a:avLst>
              <a:gd name="adj" fmla="val 10161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116" name="Shape 116"/>
          <p:cNvSpPr/>
          <p:nvPr/>
        </p:nvSpPr>
        <p:spPr>
          <a:xfrm>
            <a:off x="937974" y="4651058"/>
            <a:ext cx="12754333" cy="9174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17" name="Shape 117"/>
          <p:cNvSpPr/>
          <p:nvPr/>
        </p:nvSpPr>
        <p:spPr>
          <a:xfrm>
            <a:off x="1143238" y="4921369"/>
            <a:ext cx="5963007" cy="328136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585"/>
              </a:lnSpc>
            </a:pPr>
            <a:r>
              <a:rPr sz="1616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Занижение классов вредности</a:t>
            </a:r>
            <a:endParaRPr sz="1616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8" name="Shape 118"/>
          <p:cNvSpPr/>
          <p:nvPr/>
        </p:nvSpPr>
        <p:spPr>
          <a:xfrm>
            <a:off x="6313119" y="4781669"/>
            <a:ext cx="7174042" cy="656273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585"/>
              </a:lnSpc>
            </a:pPr>
            <a:r>
              <a:rPr sz="1616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Некорректное проведение измерений факторов производственной среды.</a:t>
            </a:r>
            <a:endParaRPr sz="1616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9" name="Shape 119"/>
          <p:cNvSpPr/>
          <p:nvPr/>
        </p:nvSpPr>
        <p:spPr>
          <a:xfrm>
            <a:off x="937974" y="5568553"/>
            <a:ext cx="12754333" cy="9174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20" name="Shape 120"/>
          <p:cNvSpPr/>
          <p:nvPr/>
        </p:nvSpPr>
        <p:spPr>
          <a:xfrm>
            <a:off x="1143238" y="5826165"/>
            <a:ext cx="5963007" cy="328136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585"/>
              </a:lnSpc>
            </a:pPr>
            <a:r>
              <a:rPr sz="1616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Отсутствие экспертизы</a:t>
            </a:r>
            <a:endParaRPr sz="1616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6313119" y="5864265"/>
            <a:ext cx="7174042" cy="656273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585"/>
              </a:lnSpc>
            </a:pPr>
            <a:r>
              <a:rPr sz="1616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Несоблюдение требований по проведению необходимых экспертиз.</a:t>
            </a:r>
            <a:endParaRPr sz="1616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/>
          <p:nvPr/>
        </p:nvSpPr>
        <p:spPr>
          <a:xfrm>
            <a:off x="937974" y="6486049"/>
            <a:ext cx="12754333" cy="58935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3" name="Shape 123"/>
          <p:cNvSpPr/>
          <p:nvPr/>
        </p:nvSpPr>
        <p:spPr>
          <a:xfrm>
            <a:off x="1143238" y="6527759"/>
            <a:ext cx="5963007" cy="328135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585"/>
              </a:lnSpc>
            </a:pPr>
            <a:r>
              <a:rPr sz="1616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Недостоверность данных</a:t>
            </a:r>
            <a:endParaRPr sz="1616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4" name="Shape 124"/>
          <p:cNvSpPr/>
          <p:nvPr/>
        </p:nvSpPr>
        <p:spPr>
          <a:xfrm>
            <a:off x="6313119" y="6540459"/>
            <a:ext cx="7174044" cy="328135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585"/>
              </a:lnSpc>
            </a:pPr>
            <a:r>
              <a:rPr sz="1616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Несоответствие результатов специальной оценки фактическим условиям.</a:t>
            </a:r>
            <a:endParaRPr sz="1616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5" name="Shape 125"/>
          <p:cNvSpPr/>
          <p:nvPr/>
        </p:nvSpPr>
        <p:spPr>
          <a:xfrm>
            <a:off x="937974" y="7075407"/>
            <a:ext cx="12754333" cy="58935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26" name="Shape 126"/>
          <p:cNvSpPr/>
          <p:nvPr/>
        </p:nvSpPr>
        <p:spPr>
          <a:xfrm>
            <a:off x="1143238" y="7129820"/>
            <a:ext cx="5963007" cy="328135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585"/>
              </a:lnSpc>
            </a:pPr>
            <a:r>
              <a:rPr sz="1616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Нарушение сроков</a:t>
            </a:r>
            <a:endParaRPr sz="1616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6313119" y="7129820"/>
            <a:ext cx="7174042" cy="328135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585"/>
              </a:lnSpc>
            </a:pPr>
            <a:r>
              <a:rPr sz="1616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Несвоевременное проведение специальной оценки.</a:t>
            </a:r>
            <a:endParaRPr sz="1616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Shape 130"/>
          <p:cNvPicPr/>
          <p:nvPr/>
        </p:nvPicPr>
        <p:blipFill>
          <a:blip r:embed="rId2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31" name="Shape 131"/>
          <p:cNvSpPr/>
          <p:nvPr/>
        </p:nvSpPr>
        <p:spPr>
          <a:xfrm>
            <a:off x="0" y="0"/>
            <a:ext cx="14630400" cy="8229957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133" name="Shape 133"/>
          <p:cNvPicPr/>
          <p:nvPr/>
        </p:nvPicPr>
        <p:blipFill>
          <a:blip r:embed="rId3"/>
          <a:stretch/>
        </p:blipFill>
        <p:spPr>
          <a:xfrm>
            <a:off x="9144000" y="0"/>
            <a:ext cx="5486400" cy="8229957"/>
          </a:xfrm>
          <a:prstGeom prst="rect">
            <a:avLst/>
          </a:prstGeom>
        </p:spPr>
      </p:pic>
      <p:sp>
        <p:nvSpPr>
          <p:cNvPr id="134" name="Shape 134"/>
          <p:cNvSpPr/>
          <p:nvPr/>
        </p:nvSpPr>
        <p:spPr>
          <a:xfrm>
            <a:off x="726758" y="571024"/>
            <a:ext cx="7690485" cy="1832372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4809"/>
              </a:lnSpc>
            </a:pPr>
            <a:r>
              <a:rPr sz="3847" b="1" dirty="0" err="1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Несоблюдение</a:t>
            </a:r>
            <a:r>
              <a:rPr sz="3847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 </a:t>
            </a:r>
            <a:r>
              <a:rPr sz="3847" b="1" dirty="0" err="1" smtClean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требований</a:t>
            </a:r>
            <a:endParaRPr lang="ru-RU" sz="3847" b="1" dirty="0" smtClean="0">
              <a:solidFill>
                <a:srgbClr val="00002E"/>
              </a:solidFill>
              <a:latin typeface="Nunito"/>
              <a:ea typeface="Nunito"/>
              <a:cs typeface="Nunito"/>
            </a:endParaRPr>
          </a:p>
          <a:p>
            <a:pPr marL="0" indent="0" algn="l">
              <a:lnSpc>
                <a:spcPts val="4809"/>
              </a:lnSpc>
            </a:pPr>
            <a:r>
              <a:rPr sz="3847" b="1" dirty="0" smtClean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к </a:t>
            </a:r>
            <a:r>
              <a:rPr sz="3847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средствам индивидуальной защиты</a:t>
            </a:r>
            <a:endParaRPr sz="3847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1025247" y="2714863"/>
            <a:ext cx="25955" cy="4944069"/>
          </a:xfrm>
          <a:prstGeom prst="roundRect">
            <a:avLst>
              <a:gd name="adj" fmla="val 1200046"/>
            </a:avLst>
          </a:prstGeom>
          <a:solidFill>
            <a:srgbClr val="000000">
              <a:alpha val="8000"/>
            </a:srgbClr>
          </a:solidFill>
          <a:ln/>
        </p:spPr>
      </p:sp>
      <p:sp>
        <p:nvSpPr>
          <p:cNvPr id="136" name="Shape 136"/>
          <p:cNvSpPr/>
          <p:nvPr/>
        </p:nvSpPr>
        <p:spPr>
          <a:xfrm>
            <a:off x="1271826" y="3169087"/>
            <a:ext cx="726758" cy="25955"/>
          </a:xfrm>
          <a:prstGeom prst="roundRect">
            <a:avLst>
              <a:gd name="adj" fmla="val 1200046"/>
            </a:avLst>
          </a:prstGeom>
          <a:solidFill>
            <a:srgbClr val="2D4DF2"/>
          </a:solidFill>
          <a:ln/>
        </p:spPr>
      </p:sp>
      <p:sp>
        <p:nvSpPr>
          <p:cNvPr id="137" name="Shape 137"/>
          <p:cNvSpPr/>
          <p:nvPr/>
        </p:nvSpPr>
        <p:spPr>
          <a:xfrm>
            <a:off x="804624" y="2948464"/>
            <a:ext cx="467201" cy="467201"/>
          </a:xfrm>
          <a:prstGeom prst="roundRect">
            <a:avLst>
              <a:gd name="adj" fmla="val 66670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138" name="Shape 138"/>
          <p:cNvSpPr/>
          <p:nvPr/>
        </p:nvSpPr>
        <p:spPr>
          <a:xfrm>
            <a:off x="950238" y="3035498"/>
            <a:ext cx="175974" cy="293132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ctr">
              <a:lnSpc>
                <a:spcPts val="2308"/>
              </a:lnSpc>
            </a:pPr>
            <a:r>
              <a:rPr sz="2308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1</a:t>
            </a:r>
            <a:endParaRPr sz="2308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9" name="Shape 139"/>
          <p:cNvSpPr/>
          <p:nvPr/>
        </p:nvSpPr>
        <p:spPr>
          <a:xfrm>
            <a:off x="2180273" y="2922508"/>
            <a:ext cx="2442924" cy="305394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405"/>
              </a:lnSpc>
            </a:pPr>
            <a:r>
              <a:rPr sz="1924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Необеспечение СИЗ</a:t>
            </a:r>
            <a:endParaRPr sz="1924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0" name="Shape 140"/>
          <p:cNvSpPr/>
          <p:nvPr/>
        </p:nvSpPr>
        <p:spPr>
          <a:xfrm>
            <a:off x="2180273" y="3352443"/>
            <a:ext cx="6236969" cy="664369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616"/>
              </a:lnSpc>
            </a:pPr>
            <a:r>
              <a:rPr sz="163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Работодатель не обеспечивает работников необходимыми средствами индивидуальной защиты.</a:t>
            </a:r>
            <a:endParaRPr sz="1635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1271826" y="4886325"/>
            <a:ext cx="726758" cy="25956"/>
          </a:xfrm>
          <a:prstGeom prst="roundRect">
            <a:avLst>
              <a:gd name="adj" fmla="val 1200046"/>
            </a:avLst>
          </a:prstGeom>
          <a:solidFill>
            <a:srgbClr val="018CE1"/>
          </a:solidFill>
          <a:ln/>
        </p:spPr>
      </p:sp>
      <p:sp>
        <p:nvSpPr>
          <p:cNvPr id="142" name="Shape 142"/>
          <p:cNvSpPr/>
          <p:nvPr/>
        </p:nvSpPr>
        <p:spPr>
          <a:xfrm>
            <a:off x="804624" y="4665702"/>
            <a:ext cx="467201" cy="467200"/>
          </a:xfrm>
          <a:prstGeom prst="roundRect">
            <a:avLst>
              <a:gd name="adj" fmla="val 66670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143" name="Shape 143"/>
          <p:cNvSpPr/>
          <p:nvPr/>
        </p:nvSpPr>
        <p:spPr>
          <a:xfrm>
            <a:off x="950238" y="4752737"/>
            <a:ext cx="175974" cy="293132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ctr">
              <a:lnSpc>
                <a:spcPts val="2308"/>
              </a:lnSpc>
            </a:pPr>
            <a:r>
              <a:rPr sz="2308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2</a:t>
            </a:r>
            <a:endParaRPr sz="2308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2180273" y="4639747"/>
            <a:ext cx="2935010" cy="305394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405"/>
              </a:lnSpc>
            </a:pPr>
            <a:r>
              <a:rPr sz="1924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Ненадлежащее качество</a:t>
            </a:r>
            <a:endParaRPr sz="1924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/>
          <p:nvPr/>
        </p:nvSpPr>
        <p:spPr>
          <a:xfrm>
            <a:off x="2180273" y="5069681"/>
            <a:ext cx="6236969" cy="664369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616"/>
              </a:lnSpc>
            </a:pPr>
            <a:r>
              <a:rPr sz="163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Предоставление СИЗ низкого качества, не соответствующих требованиям безопасности.</a:t>
            </a:r>
            <a:endParaRPr sz="1635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6" name="Shape 146"/>
          <p:cNvSpPr/>
          <p:nvPr/>
        </p:nvSpPr>
        <p:spPr>
          <a:xfrm>
            <a:off x="1271826" y="6603563"/>
            <a:ext cx="726758" cy="25955"/>
          </a:xfrm>
          <a:prstGeom prst="roundRect">
            <a:avLst>
              <a:gd name="adj" fmla="val 1200046"/>
            </a:avLst>
          </a:prstGeom>
          <a:solidFill>
            <a:srgbClr val="DA33BF"/>
          </a:solidFill>
          <a:ln/>
        </p:spPr>
      </p:sp>
      <p:sp>
        <p:nvSpPr>
          <p:cNvPr id="147" name="Shape 147"/>
          <p:cNvSpPr/>
          <p:nvPr/>
        </p:nvSpPr>
        <p:spPr>
          <a:xfrm>
            <a:off x="804624" y="6382941"/>
            <a:ext cx="467201" cy="467201"/>
          </a:xfrm>
          <a:prstGeom prst="roundRect">
            <a:avLst>
              <a:gd name="adj" fmla="val 66670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48" name="Shape 148"/>
          <p:cNvSpPr/>
          <p:nvPr/>
        </p:nvSpPr>
        <p:spPr>
          <a:xfrm>
            <a:off x="950238" y="6469975"/>
            <a:ext cx="175974" cy="293131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ctr">
              <a:lnSpc>
                <a:spcPts val="2308"/>
              </a:lnSpc>
            </a:pPr>
            <a:r>
              <a:rPr sz="2308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3</a:t>
            </a:r>
            <a:endParaRPr sz="2308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2180273" y="6356985"/>
            <a:ext cx="3022044" cy="305395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405"/>
              </a:lnSpc>
            </a:pPr>
            <a:r>
              <a:rPr sz="1924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Несвоевременная замена</a:t>
            </a:r>
            <a:endParaRPr sz="1924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/>
          <p:nvPr/>
        </p:nvSpPr>
        <p:spPr>
          <a:xfrm>
            <a:off x="2180273" y="6786920"/>
            <a:ext cx="6236969" cy="664368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616"/>
              </a:lnSpc>
            </a:pPr>
            <a:r>
              <a:rPr sz="163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Несвоевременная замена изношенных </a:t>
            </a:r>
            <a:r>
              <a:rPr sz="1635" dirty="0" err="1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или</a:t>
            </a:r>
            <a:r>
              <a:rPr sz="163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635" dirty="0" err="1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пришедших</a:t>
            </a:r>
            <a:endParaRPr lang="ru-RU" sz="1635" dirty="0" smtClean="0">
              <a:solidFill>
                <a:srgbClr val="00002E"/>
              </a:solidFill>
              <a:latin typeface="PT Sans"/>
              <a:ea typeface="PT Sans"/>
              <a:cs typeface="PT Sans"/>
            </a:endParaRPr>
          </a:p>
          <a:p>
            <a:pPr marL="0" indent="0" algn="l">
              <a:lnSpc>
                <a:spcPts val="2616"/>
              </a:lnSpc>
            </a:pPr>
            <a:r>
              <a:rPr sz="1635" dirty="0" smtClean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в </a:t>
            </a:r>
            <a:r>
              <a:rPr sz="1635" dirty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негодность средств защиты.</a:t>
            </a:r>
            <a:endParaRPr sz="1635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Shape 153"/>
          <p:cNvPicPr/>
          <p:nvPr/>
        </p:nvPicPr>
        <p:blipFill>
          <a:blip r:embed="rId2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54" name="Shape 154"/>
          <p:cNvSpPr/>
          <p:nvPr/>
        </p:nvSpPr>
        <p:spPr>
          <a:xfrm>
            <a:off x="0" y="239485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sp>
        <p:nvSpPr>
          <p:cNvPr id="155" name="Shape 155"/>
          <p:cNvSpPr txBox="1"/>
          <p:nvPr/>
        </p:nvSpPr>
        <p:spPr>
          <a:xfrm>
            <a:off x="1022684" y="834190"/>
            <a:ext cx="12585031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dirty="0">
                <a:latin typeface="PT Sans"/>
                <a:ea typeface="PT Serif" pitchFamily="18" charset="-52"/>
              </a:rPr>
              <a:t>В ходе анализа представленных документов установлено, что в нарушение требований пункта 4 Правил обеспечения работников средствами индивидуальной защиты и смывающими средствами, утв. приказом Минтруда России от 29.10.2021 №766н  решение о применении в период с 1 сентября 2023 года до 31 декабря 2024 года Единых типовых норм или типовых норм принято работодателем только в феврале 2024 года</a:t>
            </a:r>
            <a:r>
              <a:rPr lang="ru-RU" dirty="0" smtClean="0">
                <a:latin typeface="PT Sans"/>
                <a:ea typeface="PT Serif" pitchFamily="18" charset="-52"/>
              </a:rPr>
              <a:t>.</a:t>
            </a:r>
          </a:p>
          <a:p>
            <a:endParaRPr lang="ru-RU" dirty="0" smtClean="0">
              <a:latin typeface="PT Sans"/>
              <a:ea typeface="PT Serif" pitchFamily="18" charset="-52"/>
            </a:endParaRPr>
          </a:p>
          <a:p>
            <a:endParaRPr lang="ru-RU" dirty="0">
              <a:latin typeface="PT Sans"/>
              <a:ea typeface="PT Serif" pitchFamily="18" charset="-52"/>
            </a:endParaRPr>
          </a:p>
          <a:p>
            <a:r>
              <a:rPr lang="ru-RU" dirty="0">
                <a:latin typeface="PT Sans"/>
                <a:ea typeface="PT Serif" pitchFamily="18" charset="-52"/>
              </a:rPr>
              <a:t>Работодателем не обеспечена выдача дерматологических средств при работе в закрытой спецобуви (п.2 и п.5 приложения №1 к Типовым нормам бесплатной выдачи работникам смывающих и (или) обезвреживающих средств и стандарта безопасности труда, утвержденных приказом Минздравсоцразвития РФ от 17.12.2010г. №1122н, дробильщикам, использующих при работе закрытую спецобувь (согласно представленного перечня - сапоги) не обеспечена выдача средств для защиты от бактериологических вредных факторов (дезинфицирующие). Документов, подтверждающих обратное, к обозрению не представлено. </a:t>
            </a:r>
            <a:endParaRPr lang="ru-RU" dirty="0" smtClean="0">
              <a:latin typeface="PT Sans"/>
              <a:ea typeface="PT Serif" pitchFamily="18" charset="-52"/>
            </a:endParaRPr>
          </a:p>
          <a:p>
            <a:endParaRPr lang="ru-RU" dirty="0" smtClean="0">
              <a:latin typeface="PT Sans"/>
              <a:ea typeface="PT Serif" pitchFamily="18" charset="-52"/>
            </a:endParaRPr>
          </a:p>
          <a:p>
            <a:endParaRPr lang="ru-RU" dirty="0">
              <a:latin typeface="PT Sans"/>
              <a:ea typeface="PT Serif" pitchFamily="18" charset="-52"/>
            </a:endParaRPr>
          </a:p>
          <a:p>
            <a:r>
              <a:rPr lang="ru-RU" dirty="0">
                <a:latin typeface="PT Sans"/>
                <a:ea typeface="PT Serif" pitchFamily="18" charset="-52"/>
              </a:rPr>
              <a:t>В нарушение требований пункта 30 Правил обеспечения работников средствами индивидуальной защиты и смывающими средствами, утв. приказом Минтруда России от 29.10.2021 №766н работодатель не выдал лицу, осуществляющему в соответствии с действующим законодательством Российской Федерации мероприятия по контролю и надзору в установленной сфере деятельности, СИЗ в соответствии с нормами и правилами на время осуществления мероприятий по контролю (надзору) средства индивидуальной защиты, в том числе дежурные</a:t>
            </a:r>
            <a:r>
              <a:rPr lang="ru-RU" dirty="0" smtClean="0">
                <a:latin typeface="PT Sans"/>
                <a:ea typeface="PT Serif" pitchFamily="18" charset="-52"/>
              </a:rPr>
              <a:t>.</a:t>
            </a:r>
          </a:p>
          <a:p>
            <a:endParaRPr lang="ru-RU" dirty="0" smtClean="0">
              <a:latin typeface="PT Sans"/>
              <a:ea typeface="PT Serif" pitchFamily="18" charset="-52"/>
            </a:endParaRPr>
          </a:p>
          <a:p>
            <a:endParaRPr lang="ru-RU" dirty="0">
              <a:latin typeface="PT Sans"/>
              <a:ea typeface="PT Serif" pitchFamily="18" charset="-52"/>
            </a:endParaRPr>
          </a:p>
          <a:p>
            <a:r>
              <a:rPr lang="ru-RU" dirty="0">
                <a:latin typeface="PT Sans"/>
                <a:ea typeface="PT Serif" pitchFamily="18" charset="-52"/>
              </a:rPr>
              <a:t>В нарушение требований части 1 статьи 216.2 Трудового кодекса РФ работодатель не исполнил должным образом обязанность по обеспечению информирования дробильщиков о полагающихся им средствах индивидуальной защиты (дезинфицирующие ДСИЗ). Документов, подтверждающих обратное, к обозрению не представлено.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hape 161"/>
          <p:cNvPicPr/>
          <p:nvPr/>
        </p:nvPicPr>
        <p:blipFill>
          <a:blip r:embed="rId2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62" name="Shape 16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sp>
        <p:nvSpPr>
          <p:cNvPr id="163" name="Shape 163"/>
          <p:cNvSpPr txBox="1"/>
          <p:nvPr/>
        </p:nvSpPr>
        <p:spPr>
          <a:xfrm>
            <a:off x="794084" y="1082839"/>
            <a:ext cx="13042230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В нарушение требований подпункта "г" пункта 22 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п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риказа 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Минтруда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от 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29.10.2021 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№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772н 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"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Об 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утверждении основных требований к порядку разработки и содержанию правил и инструкций по охране труда, разрабатываемых работодателем" представленная к обозрению инструкция по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охране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труда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дробильщика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не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содержит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сведения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о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перечне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специальной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одежды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специальной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обуви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других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средств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индивидуальной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защиты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выдаваемых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работникам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в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соответствии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с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установленными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государственными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нормативными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требованиями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охраны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труда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или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ссылку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на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локальный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нормативный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акт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.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Пункт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1.5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представленной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инструкции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дробильщика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от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04.11.2023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не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соответствует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указанным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требованиям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.</a:t>
            </a:r>
            <a:r>
              <a:rPr sz="1800" dirty="0">
                <a:solidFill>
                  <a:schemeClr val="tx1"/>
                </a:solidFill>
                <a:latin typeface="PT Sans"/>
              </a:rPr>
              <a:t> </a:t>
            </a:r>
          </a:p>
        </p:txBody>
      </p:sp>
      <p:sp>
        <p:nvSpPr>
          <p:cNvPr id="164" name="Shape 164"/>
          <p:cNvSpPr txBox="1"/>
          <p:nvPr/>
        </p:nvSpPr>
        <p:spPr>
          <a:xfrm>
            <a:off x="794084" y="3585411"/>
            <a:ext cx="1304223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В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нарушение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требований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статьи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209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Трудового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кодекса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работодателем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не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проведена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оценка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уровня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профессиональных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рисков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в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части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рисков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получения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дробильщиком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профессионального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заболевания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при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наличии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вредных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факторов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аэрозолей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тяжести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трудового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процесса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(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таких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как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заболевания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опорно-двигательного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аппарата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профессиональный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бронхит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онкологические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заболевания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легких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периартроз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),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что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влечет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за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собой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отсутствие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анализа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опасностей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их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источников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представляющих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угрозу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жизни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здоровью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дробильщиков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при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выполнении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работ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с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учетом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специфики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деятельности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организации</a:t>
            </a:r>
            <a:r>
              <a:rPr sz="1800" dirty="0">
                <a:solidFill>
                  <a:schemeClr val="tx1"/>
                </a:solidFill>
                <a:latin typeface="PT Sans"/>
                <a:ea typeface="Calibri"/>
                <a:cs typeface="Calibri"/>
              </a:rPr>
              <a:t>. </a:t>
            </a:r>
            <a:endParaRPr sz="1800" dirty="0">
              <a:solidFill>
                <a:schemeClr val="tx1"/>
              </a:solidFill>
              <a:latin typeface="PT Sans"/>
            </a:endParaRPr>
          </a:p>
        </p:txBody>
      </p:sp>
      <p:sp>
        <p:nvSpPr>
          <p:cNvPr id="165" name="Shape 165"/>
          <p:cNvSpPr txBox="1"/>
          <p:nvPr/>
        </p:nvSpPr>
        <p:spPr>
          <a:xfrm>
            <a:off x="794084" y="5823284"/>
            <a:ext cx="1304223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нарушение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требований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статьи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214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Трудового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кодекса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работодателем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исполняет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обязанность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информированию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(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дробильщики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) о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существующих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профессиональных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рисках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получения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профессионального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заболевания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(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таких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как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заболевания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опорно-двигательного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аппарата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профессиональный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бронхит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онкологические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заболевания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легких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периартроз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)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уровнях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</a:t>
            </a:r>
            <a:r>
              <a:rPr sz="1800" dirty="0">
                <a:solidFill>
                  <a:schemeClr val="tx1"/>
                </a:solidFill>
                <a:latin typeface="PT Sans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Shape 168"/>
          <p:cNvPicPr/>
          <p:nvPr/>
        </p:nvPicPr>
        <p:blipFill>
          <a:blip r:embed="rId2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69" name="Shape 16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sp>
        <p:nvSpPr>
          <p:cNvPr id="170" name="Shape 170"/>
          <p:cNvSpPr txBox="1"/>
          <p:nvPr/>
        </p:nvSpPr>
        <p:spPr>
          <a:xfrm>
            <a:off x="745958" y="649705"/>
            <a:ext cx="13355053" cy="42580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</a:pP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нарушение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требований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абзаца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24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части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3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статьи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214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Трудового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одекса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связи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с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вступлением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силу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с 1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марта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2022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новой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редакции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главы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10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Трудового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кодекса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работодателем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должным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образом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организована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обеспечению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доступа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к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актуальным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редакциям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нормативных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правовых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актов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находящихся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реестре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(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перечня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)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нормативных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правовых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актов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(в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том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числе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с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использованием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электронных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вычислительных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машин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баз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данных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),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содержащих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требования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охраны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труда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соответствии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спецификой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своей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деятельности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</a:t>
            </a:r>
            <a:endParaRPr sz="1800" dirty="0">
              <a:solidFill>
                <a:schemeClr val="tx1"/>
              </a:solidFill>
              <a:latin typeface="PT Sans"/>
              <a:ea typeface="Calibri"/>
              <a:cs typeface="Calibri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</a:pPr>
            <a:endParaRPr lang="ru-RU" sz="1800" dirty="0" smtClean="0">
              <a:solidFill>
                <a:schemeClr val="tx1"/>
              </a:solidFill>
              <a:latin typeface="PT Sans"/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</a:pP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обозрению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представлено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положение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обеспечении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специальной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одеждой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 ООО "ЛИМОН",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утвержденное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21.03.2022, 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котором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имеются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ссылки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недействующий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приказ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Минздравсоцразвития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от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01.06.2009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№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290н 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"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утверждении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Межотраслевых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правил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обеспечения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специальной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одеждой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специальной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обувью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другими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средствами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индивидуальной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защиты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" (с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01.09.2023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действует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приказ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Минтруда</a:t>
            </a:r>
            <a:r>
              <a:rPr lang="ru-RU" dirty="0"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от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29.10.2021 №766н "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утверждении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Правил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обеспечения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средствами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индивидуальной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защиты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смывающими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средствами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"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)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</a:t>
            </a:r>
            <a:endParaRPr sz="1800" dirty="0">
              <a:solidFill>
                <a:schemeClr val="tx1"/>
              </a:solidFill>
              <a:latin typeface="PT Sans"/>
              <a:ea typeface="Calibri"/>
              <a:cs typeface="Calibri"/>
            </a:endParaRPr>
          </a:p>
          <a:p>
            <a:pPr marL="0" indent="0" algn="l"/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 txBox="1"/>
          <p:nvPr/>
        </p:nvSpPr>
        <p:spPr>
          <a:xfrm>
            <a:off x="745958" y="4907794"/>
            <a:ext cx="13355053" cy="2308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Работодатель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ненадлежащим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образом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исполняет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обязанности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обеспечению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создания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функционирования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системы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управления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охраной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труда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которая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представляет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собой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комплекс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взаимосвязанных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взаимодействующих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между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собой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элементов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устанавливающих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политику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цели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области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охраны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труда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у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конкретного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работодателя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процедуры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достижению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этих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целей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а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также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систематическое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выявление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опасностей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профессиональных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рисков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регулярный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анализ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оценку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а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также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информирование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о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существующих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профессиональных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рисках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вследствие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непроведения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оценки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профессиональных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рисков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получения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профессиональных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заболеваний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связанных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вредными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производственными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факторами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(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исключением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шума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) (ч. 6, 13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ст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 209, ч. 3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ст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 214,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ст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 217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ТК).</a:t>
            </a:r>
            <a:endParaRPr sz="1800" dirty="0">
              <a:solidFill>
                <a:schemeClr val="tx1"/>
              </a:solidFill>
              <a:latin typeface="PT Sans"/>
              <a:ea typeface="Times New Roman"/>
              <a:cs typeface="Times New Roman"/>
            </a:endParaRPr>
          </a:p>
          <a:p>
            <a:pPr marL="0" indent="0" algn="just"/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Shape 174"/>
          <p:cNvPicPr/>
          <p:nvPr/>
        </p:nvPicPr>
        <p:blipFill>
          <a:blip r:embed="rId2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75" name="Shape 17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sp>
        <p:nvSpPr>
          <p:cNvPr id="176" name="Shape 176"/>
          <p:cNvSpPr txBox="1"/>
          <p:nvPr/>
        </p:nvSpPr>
        <p:spPr>
          <a:xfrm>
            <a:off x="770021" y="770021"/>
            <a:ext cx="12970041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нарушение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требований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пунктов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41 и 62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Правил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обучения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охране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труда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проверки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знания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требований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охраны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труда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утв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 </a:t>
            </a:r>
            <a:r>
              <a:rPr lang="ru-RU" dirty="0">
                <a:latin typeface="PT Sans"/>
                <a:ea typeface="Times New Roman"/>
                <a:cs typeface="Times New Roman"/>
              </a:rPr>
              <a:t>п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остановлением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Правительства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от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24.12.2021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№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2464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обучение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охране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труда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проверка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знаний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дробильщиков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проведено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15.05.2024 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(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программе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"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использование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средств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индивидуальной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защиты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"),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14.05.2024 (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программе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"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Оказание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первой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помощи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пострадавшим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"), 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время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как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фактически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дробильщики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ООО "ЛИМОН",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указанные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представленных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к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обозрению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протоколах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№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ХХ/05/15-1-СИЗ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от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15.05.2024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 №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ХХ/05-14-1-ПП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от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14.05.2024,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заключили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трудовой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договор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22.02.2024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приступили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к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22.02.2024,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есть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прошли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обучение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проверку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знаний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охране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труда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спустя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83 и 82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дня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соответственно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</a:t>
            </a:r>
            <a:r>
              <a:rPr sz="1800" dirty="0">
                <a:solidFill>
                  <a:schemeClr val="tx1"/>
                </a:solidFill>
                <a:latin typeface="PT Sans"/>
              </a:rPr>
              <a:t> </a:t>
            </a:r>
          </a:p>
        </p:txBody>
      </p:sp>
      <p:sp>
        <p:nvSpPr>
          <p:cNvPr id="177" name="Shape 177"/>
          <p:cNvSpPr txBox="1"/>
          <p:nvPr/>
        </p:nvSpPr>
        <p:spPr>
          <a:xfrm>
            <a:off x="770021" y="2839453"/>
            <a:ext cx="1297004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 нарушение требований статьи 76 Трудового кодекса работодатель ООО "ЛИМОН" с 23.04.2024 не исполнил обязанность по отстранению 10 дробильщиков от работы как не прошедших в установленном порядке обучение и проверку знаний и навыков в области охраны труда. Документов, подтверждающих обратное, к обозрению не представлено</a:t>
            </a:r>
            <a:r>
              <a:rPr lang="ru-RU" sz="18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1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794085" y="4114800"/>
            <a:ext cx="1297004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представленных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личных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карточках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учета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выдачи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средств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индивидуальной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защиты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Иванова И.И. 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нарушение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пункта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24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Правил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обеспечения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средствами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индивидуальной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защиты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смывающими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средствами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утв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 </a:t>
            </a:r>
            <a:r>
              <a:rPr lang="ru-RU" dirty="0" err="1">
                <a:latin typeface="PT Sans"/>
                <a:ea typeface="Times New Roman"/>
                <a:cs typeface="Times New Roman"/>
              </a:rPr>
              <a:t>п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риказом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Минтруда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от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29.10.2021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№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766н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отсутствуют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указания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размер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головного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убора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вследствие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чего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представляется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возможным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оценить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соответствие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СИЗ,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выдаваемого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работнику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антропометрическим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параметрам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Документов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подтверждающих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обратное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проверке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представлено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</a:t>
            </a:r>
            <a:endParaRPr sz="1800" dirty="0">
              <a:solidFill>
                <a:schemeClr val="tx1"/>
              </a:solidFill>
              <a:latin typeface="PT Sans"/>
              <a:ea typeface="Calibri"/>
              <a:cs typeface="Calibri"/>
            </a:endParaRPr>
          </a:p>
          <a:p>
            <a:pPr marL="0" indent="0" algn="l"/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Shape 181"/>
          <p:cNvPicPr/>
          <p:nvPr/>
        </p:nvPicPr>
        <p:blipFill>
          <a:blip r:embed="rId2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82" name="Shape 18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sp>
        <p:nvSpPr>
          <p:cNvPr id="183" name="Shape 183"/>
          <p:cNvSpPr txBox="1"/>
          <p:nvPr/>
        </p:nvSpPr>
        <p:spPr>
          <a:xfrm>
            <a:off x="697832" y="581644"/>
            <a:ext cx="13234735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нарушение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требований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пункта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79 и 80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Правил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обеспечения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средствами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индивидуальной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защиты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смывающими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средствами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утв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 </a:t>
            </a:r>
            <a:r>
              <a:rPr lang="ru-RU" dirty="0" err="1">
                <a:latin typeface="PT Sans"/>
                <a:ea typeface="Times New Roman"/>
                <a:cs typeface="Times New Roman"/>
              </a:rPr>
              <a:t>п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риказом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Минтруда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от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29.10.2021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№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766н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порядок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обеспечения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СИЗ (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положение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обеспечении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специальной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одеждой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 ООО "ЛИМОН",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утвержденное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21.03.2022)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содержит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требования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организации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отдельных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этапов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процесса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обеспечения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СИЗ, 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том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числе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планирование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потребности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в СИЗ,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включая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подбор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СИЗ,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обеспечение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СИЗ (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выдача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эксплуатация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хранение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уход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(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обслуживание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),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вывод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из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эксплуатации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)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контроль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обеспеченностью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СИЗ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применением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а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также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анализ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результатов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контроля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Документов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подтверждающих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обратное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проверке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представлено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</a:t>
            </a:r>
            <a:r>
              <a:rPr sz="1800" dirty="0">
                <a:solidFill>
                  <a:schemeClr val="tx1"/>
                </a:solidFill>
                <a:latin typeface="PT Sans"/>
              </a:rPr>
              <a:t> </a:t>
            </a:r>
          </a:p>
        </p:txBody>
      </p:sp>
      <p:sp>
        <p:nvSpPr>
          <p:cNvPr id="184" name="Shape 184"/>
          <p:cNvSpPr txBox="1"/>
          <p:nvPr/>
        </p:nvSpPr>
        <p:spPr>
          <a:xfrm>
            <a:off x="697831" y="2861387"/>
            <a:ext cx="13234736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нарушение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требований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пунктов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10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Правил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обеспечения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средствами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индивидуальной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защиты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смывающими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средствами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утв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 </a:t>
            </a:r>
            <a:r>
              <a:rPr lang="ru-RU" dirty="0" err="1">
                <a:latin typeface="PT Sans"/>
                <a:ea typeface="Times New Roman"/>
                <a:cs typeface="Times New Roman"/>
              </a:rPr>
              <a:t>п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риказом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Минтруда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от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29.10.2021 №766н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работодатель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исполнил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обязанность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разработке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локального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нормативного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акта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устанавливающего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порядок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обеспечения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СИЗ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смывающими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средствами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распределение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обязанностей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ответственности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должностных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лиц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этапы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обеспечения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СИЗ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смывающими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средствами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с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учетом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особенностей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структуры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управления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организации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требований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Правил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обеспечил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информирование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ответственности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целостность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комплектность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СИЗ 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случае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хранения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СИЗ у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нерабочее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время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</a:t>
            </a:r>
            <a:r>
              <a:rPr sz="1800" dirty="0">
                <a:solidFill>
                  <a:schemeClr val="tx1"/>
                </a:solidFill>
                <a:latin typeface="PT Sans"/>
              </a:rPr>
              <a:t> </a:t>
            </a:r>
          </a:p>
        </p:txBody>
      </p:sp>
      <p:sp>
        <p:nvSpPr>
          <p:cNvPr id="185" name="Shape 185"/>
          <p:cNvSpPr txBox="1"/>
          <p:nvPr/>
        </p:nvSpPr>
        <p:spPr>
          <a:xfrm>
            <a:off x="697831" y="5141130"/>
            <a:ext cx="132347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нарушение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требований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части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1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статьи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216.3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Трудового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кодекса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ООО "ЛИМОН"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не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организованы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посты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для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оказания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первой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помощи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укомплектованные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аптечками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для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оказания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первой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помощи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 В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ходе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проведения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прокурорской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проверке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к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обозрению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предъявлена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неукомплектованная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аптечка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</a:t>
            </a:r>
            <a:r>
              <a:rPr sz="1800" dirty="0" smtClean="0">
                <a:solidFill>
                  <a:schemeClr val="tx1"/>
                </a:solidFill>
                <a:latin typeface="PT Sans"/>
              </a:rPr>
              <a:t> </a:t>
            </a:r>
            <a:endParaRPr sz="1800" dirty="0">
              <a:solidFill>
                <a:schemeClr val="tx1"/>
              </a:solidFill>
              <a:latin typeface="PT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Shape 188"/>
          <p:cNvPicPr/>
          <p:nvPr/>
        </p:nvPicPr>
        <p:blipFill>
          <a:blip r:embed="rId2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89" name="Shape 18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sp>
        <p:nvSpPr>
          <p:cNvPr id="190" name="Shape 190"/>
          <p:cNvSpPr txBox="1"/>
          <p:nvPr/>
        </p:nvSpPr>
        <p:spPr>
          <a:xfrm>
            <a:off x="842211" y="673768"/>
            <a:ext cx="13138483" cy="46020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</a:pP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нарушение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требований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ч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5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ст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221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Трудового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кодекса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  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Иванов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И.И.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был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обеспечен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следующими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сертифицированными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средствами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индивидуальной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защиты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соответствии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с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пунктом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215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Типовых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норм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выдачи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средств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индивидуальной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защиты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утв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приказом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Минтруда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от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01.11.2013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№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652н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:</a:t>
            </a:r>
            <a:endParaRPr sz="1800" dirty="0">
              <a:solidFill>
                <a:schemeClr val="tx1"/>
              </a:solidFill>
              <a:latin typeface="PT Sans"/>
              <a:ea typeface="Calibri"/>
              <a:cs typeface="Calibri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</a:pP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-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средство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индивидуальной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защиты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органов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дыхания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противоаэрозольное</a:t>
            </a:r>
            <a:endParaRPr sz="1800" dirty="0">
              <a:solidFill>
                <a:schemeClr val="tx1"/>
              </a:solidFill>
              <a:latin typeface="PT Sans"/>
              <a:ea typeface="Calibri"/>
              <a:cs typeface="Calibri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</a:pP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-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наушники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противошумные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(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или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вкладыши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противошумные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)</a:t>
            </a:r>
            <a:endParaRPr sz="1800" dirty="0">
              <a:solidFill>
                <a:schemeClr val="tx1"/>
              </a:solidFill>
              <a:latin typeface="PT Sans"/>
              <a:ea typeface="Calibri"/>
              <a:cs typeface="Calibri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</a:pP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-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костюм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для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защиты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от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воды</a:t>
            </a:r>
            <a:endParaRPr sz="1800" dirty="0">
              <a:solidFill>
                <a:schemeClr val="tx1"/>
              </a:solidFill>
              <a:latin typeface="PT Sans"/>
              <a:ea typeface="Calibri"/>
              <a:cs typeface="Calibri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</a:pP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-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перчатки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диэлектрические</a:t>
            </a:r>
            <a:endParaRPr sz="1800" dirty="0">
              <a:solidFill>
                <a:schemeClr val="tx1"/>
              </a:solidFill>
              <a:latin typeface="PT Sans"/>
              <a:ea typeface="Calibri"/>
              <a:cs typeface="Calibri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</a:pP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-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подшлемник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утепленный</a:t>
            </a:r>
            <a:endParaRPr sz="1800" dirty="0">
              <a:solidFill>
                <a:schemeClr val="tx1"/>
              </a:solidFill>
              <a:latin typeface="PT Sans"/>
              <a:ea typeface="Calibri"/>
              <a:cs typeface="Calibri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</a:pP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-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перчатки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полимерные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или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рукавицы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брезентовые</a:t>
            </a:r>
            <a:endParaRPr sz="1800" dirty="0">
              <a:solidFill>
                <a:schemeClr val="tx1"/>
              </a:solidFill>
              <a:latin typeface="PT Sans"/>
              <a:ea typeface="Calibri"/>
              <a:cs typeface="Calibri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</a:pP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-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белье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нательное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утепленное</a:t>
            </a:r>
            <a:endParaRPr sz="1800" dirty="0">
              <a:solidFill>
                <a:schemeClr val="tx1"/>
              </a:solidFill>
              <a:latin typeface="PT Sans"/>
              <a:ea typeface="Calibri"/>
              <a:cs typeface="Calibri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</a:pP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-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перчатки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с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защитным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покрытием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морозостойкие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с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утепляющими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вкладышами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</a:t>
            </a:r>
            <a:endParaRPr sz="1800" dirty="0">
              <a:solidFill>
                <a:schemeClr val="tx1"/>
              </a:solidFill>
              <a:latin typeface="PT Sans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Shape 193"/>
          <p:cNvPicPr/>
          <p:nvPr/>
        </p:nvPicPr>
        <p:blipFill>
          <a:blip r:embed="rId2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94" name="Shape 194"/>
          <p:cNvSpPr/>
          <p:nvPr/>
        </p:nvSpPr>
        <p:spPr>
          <a:xfrm>
            <a:off x="0" y="20699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sp>
        <p:nvSpPr>
          <p:cNvPr id="195" name="Shape 195"/>
          <p:cNvSpPr txBox="1"/>
          <p:nvPr/>
        </p:nvSpPr>
        <p:spPr>
          <a:xfrm>
            <a:off x="818146" y="769448"/>
            <a:ext cx="1284972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нарушение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требований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пункта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10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Правил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обеспечения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работников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средствами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индивидуальной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защиты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смывающими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средствами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утвержденных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lang="ru-RU" dirty="0" err="1">
                <a:latin typeface="PT Sans"/>
                <a:ea typeface="Times New Roman"/>
                <a:cs typeface="Times New Roman"/>
              </a:rPr>
              <a:t>п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риказом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Минтруда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от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29.10.2021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№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766н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работодатель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допускает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к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выполнению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без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выданных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установленном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порядке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СИЗ.</a:t>
            </a:r>
            <a:r>
              <a:rPr sz="1800" dirty="0">
                <a:solidFill>
                  <a:schemeClr val="tx1"/>
                </a:solidFill>
                <a:latin typeface="PT Sans"/>
              </a:rPr>
              <a:t> </a:t>
            </a:r>
          </a:p>
        </p:txBody>
      </p:sp>
      <p:sp>
        <p:nvSpPr>
          <p:cNvPr id="196" name="Shape 196"/>
          <p:cNvSpPr txBox="1"/>
          <p:nvPr/>
        </p:nvSpPr>
        <p:spPr>
          <a:xfrm>
            <a:off x="818146" y="1899768"/>
            <a:ext cx="1284972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just"/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нарушение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требований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абз.1 ч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2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статьи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4 и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</a:t>
            </a:r>
            <a:r>
              <a:rPr lang="ru-RU"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одп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6 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ч.1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статьи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17 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Федерального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закона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от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28.12.2013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№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426-ФЗ 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"О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специальной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оценке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условий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труда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"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работодатель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состоянию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11.07.2024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года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провел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установленные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законом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сроки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внеплановую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специальную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оценку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труда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рабочем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месте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дробильщика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Иванова И.И. (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несчастный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случай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произошел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01.03.2023, 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сентябре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2023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года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установленные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законом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сроки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специальная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оценка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его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рабочем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месте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проведена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).</a:t>
            </a:r>
            <a:endParaRPr sz="1800" dirty="0">
              <a:solidFill>
                <a:schemeClr val="tx1"/>
              </a:solidFill>
              <a:latin typeface="PT Sans"/>
              <a:ea typeface="Calibri"/>
              <a:cs typeface="Calibri"/>
            </a:endParaRPr>
          </a:p>
          <a:p>
            <a:pPr marL="0" indent="0" algn="just"/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/>
          <p:nvPr/>
        </p:nvSpPr>
        <p:spPr>
          <a:xfrm>
            <a:off x="818146" y="3583126"/>
            <a:ext cx="1270534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представленных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документах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отсутствуют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сведения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обеспечении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электрогазосварщиков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2 г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пектина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(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дополнительно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к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молоку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) 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составе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обогащенных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пищевых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продуктов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: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напитков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киселей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желе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джемов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мармеладов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соковой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продукции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из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фруктов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(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или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)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овощей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консервов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в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соответствии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с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пунктом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5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приложения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№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2 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к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приказу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Минтруда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от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12.05.2022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№</a:t>
            </a:r>
            <a:r>
              <a:rPr lang="ru-RU"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291н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Документов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подтверждающих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обратное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проверке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не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представлено</a:t>
            </a:r>
            <a:r>
              <a:rPr sz="1800" dirty="0">
                <a:solidFill>
                  <a:schemeClr val="tx1"/>
                </a:solidFill>
                <a:latin typeface="PT Sans"/>
                <a:ea typeface="Times New Roman"/>
                <a:cs typeface="Times New Roman"/>
              </a:rPr>
              <a:t>.</a:t>
            </a:r>
            <a:endParaRPr sz="1800" dirty="0">
              <a:solidFill>
                <a:schemeClr val="tx1"/>
              </a:solidFill>
              <a:latin typeface="PT Sans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Shape 200"/>
          <p:cNvPicPr/>
          <p:nvPr/>
        </p:nvPicPr>
        <p:blipFill>
          <a:blip r:embed="rId2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01" name="Shape 20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203" name="Shape 203"/>
          <p:cNvPicPr/>
          <p:nvPr/>
        </p:nvPicPr>
        <p:blipFill>
          <a:blip r:embed="rId3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204" name="Shape 204"/>
          <p:cNvSpPr/>
          <p:nvPr/>
        </p:nvSpPr>
        <p:spPr>
          <a:xfrm>
            <a:off x="654248" y="1490186"/>
            <a:ext cx="7835503" cy="1099423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4329"/>
              </a:lnSpc>
            </a:pPr>
            <a:r>
              <a:rPr sz="3463" b="1" dirty="0" err="1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Заключение</a:t>
            </a:r>
            <a:r>
              <a:rPr sz="3463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 и </a:t>
            </a:r>
            <a:r>
              <a:rPr sz="3463" b="1" dirty="0" err="1" smtClean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рекомендации</a:t>
            </a:r>
            <a:endParaRPr lang="ru-RU" sz="3463" b="1" dirty="0">
              <a:solidFill>
                <a:srgbClr val="00002E"/>
              </a:solidFill>
              <a:latin typeface="Nunito"/>
              <a:ea typeface="Nunito"/>
              <a:cs typeface="Nunito"/>
            </a:endParaRPr>
          </a:p>
          <a:p>
            <a:pPr marL="0" indent="0" algn="l">
              <a:lnSpc>
                <a:spcPts val="4329"/>
              </a:lnSpc>
            </a:pPr>
            <a:r>
              <a:rPr sz="3463" b="1" dirty="0" err="1" smtClean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по</a:t>
            </a:r>
            <a:r>
              <a:rPr sz="3463" b="1" dirty="0" smtClean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 </a:t>
            </a:r>
            <a:r>
              <a:rPr sz="3463" b="1" dirty="0" err="1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предотвращению</a:t>
            </a:r>
            <a:r>
              <a:rPr sz="3463" b="1" dirty="0">
                <a:solidFill>
                  <a:srgbClr val="00002E"/>
                </a:solidFill>
                <a:latin typeface="Nunito"/>
                <a:ea typeface="Nunito"/>
                <a:cs typeface="Nunito"/>
              </a:rPr>
              <a:t> </a:t>
            </a:r>
            <a:r>
              <a:rPr sz="3463" b="1" dirty="0" err="1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нарушений</a:t>
            </a:r>
            <a:endParaRPr sz="3463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5" name="Shape 205"/>
          <p:cNvSpPr/>
          <p:nvPr/>
        </p:nvSpPr>
        <p:spPr>
          <a:xfrm>
            <a:off x="654248" y="2870002"/>
            <a:ext cx="3824288" cy="1703784"/>
          </a:xfrm>
          <a:prstGeom prst="roundRect">
            <a:avLst>
              <a:gd name="adj" fmla="val 16458"/>
            </a:avLst>
          </a:prstGeom>
          <a:solidFill>
            <a:schemeClr val="accent1">
              <a:lumMod val="60000"/>
              <a:lumOff val="40000"/>
            </a:schemeClr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206" name="Shape 206"/>
          <p:cNvSpPr/>
          <p:nvPr/>
        </p:nvSpPr>
        <p:spPr>
          <a:xfrm>
            <a:off x="864037" y="3079790"/>
            <a:ext cx="3064907" cy="274796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165"/>
              </a:lnSpc>
            </a:pPr>
            <a:r>
              <a:rPr sz="1732" b="1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Повышение ответственности</a:t>
            </a:r>
            <a:endParaRPr sz="1732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7" name="Shape 207"/>
          <p:cNvSpPr/>
          <p:nvPr/>
        </p:nvSpPr>
        <p:spPr>
          <a:xfrm>
            <a:off x="864037" y="3466743"/>
            <a:ext cx="3404710" cy="897254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355"/>
              </a:lnSpc>
            </a:pPr>
            <a:r>
              <a:rPr sz="1472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Ужесточение мер административной ответственности для работодателей, не устраняющих нарушения.</a:t>
            </a:r>
            <a:endParaRPr sz="1472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4665464" y="2870002"/>
            <a:ext cx="3824287" cy="1703784"/>
          </a:xfrm>
          <a:prstGeom prst="roundRect">
            <a:avLst>
              <a:gd name="adj" fmla="val 16458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209" name="Shape 209"/>
          <p:cNvSpPr/>
          <p:nvPr/>
        </p:nvSpPr>
        <p:spPr>
          <a:xfrm>
            <a:off x="4875252" y="3079790"/>
            <a:ext cx="2199203" cy="274796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165"/>
              </a:lnSpc>
            </a:pPr>
            <a:r>
              <a:rPr sz="1732" b="1">
                <a:solidFill>
                  <a:srgbClr val="00002E"/>
                </a:solidFill>
                <a:latin typeface="Nunito"/>
                <a:ea typeface="Nunito"/>
                <a:cs typeface="Nunito"/>
              </a:rPr>
              <a:t>Усиление контроля</a:t>
            </a:r>
            <a:endParaRPr sz="1732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4875252" y="3466743"/>
            <a:ext cx="3404710" cy="897254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355"/>
              </a:lnSpc>
            </a:pPr>
            <a:r>
              <a:rPr sz="1472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Повышение эффективности государственного надзора за соблюдением норм охраны труда.</a:t>
            </a:r>
            <a:endParaRPr sz="1472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654248" y="4760714"/>
            <a:ext cx="3824288" cy="1978580"/>
          </a:xfrm>
          <a:prstGeom prst="roundRect">
            <a:avLst>
              <a:gd name="adj" fmla="val 14172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212" name="Shape 212"/>
          <p:cNvSpPr/>
          <p:nvPr/>
        </p:nvSpPr>
        <p:spPr>
          <a:xfrm>
            <a:off x="864037" y="4970502"/>
            <a:ext cx="3190042" cy="274796"/>
          </a:xfrm>
          <a:prstGeom prst="rect">
            <a:avLst/>
          </a:prstGeom>
          <a:noFill/>
          <a:ln/>
        </p:spPr>
        <p:txBody>
          <a:bodyPr wrap="none" lIns="91440" tIns="45720" rIns="91440" bIns="45720" anchor="t"/>
          <a:lstStyle/>
          <a:p>
            <a:pPr marL="0" indent="0" algn="l">
              <a:lnSpc>
                <a:spcPts val="2165"/>
              </a:lnSpc>
            </a:pPr>
            <a:r>
              <a:rPr sz="1732" b="1">
                <a:solidFill>
                  <a:srgbClr val="00002E"/>
                </a:solidFill>
                <a:latin typeface="Nunito"/>
                <a:ea typeface="Nunito"/>
                <a:cs typeface="Nunito"/>
              </a:rPr>
              <a:t>Информирование работников</a:t>
            </a:r>
            <a:endParaRPr sz="1732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/>
          <p:nvPr/>
        </p:nvSpPr>
        <p:spPr>
          <a:xfrm>
            <a:off x="864037" y="5357455"/>
            <a:ext cx="3404710" cy="1172051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355"/>
              </a:lnSpc>
            </a:pPr>
            <a:r>
              <a:rPr sz="1472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Регулярное и реальное информирование и обучение работников их правам и обязанностям.</a:t>
            </a:r>
            <a:endParaRPr sz="1472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4" name="Shape 214"/>
          <p:cNvSpPr/>
          <p:nvPr/>
        </p:nvSpPr>
        <p:spPr>
          <a:xfrm>
            <a:off x="4665464" y="4760714"/>
            <a:ext cx="3824287" cy="1978580"/>
          </a:xfrm>
          <a:prstGeom prst="roundRect">
            <a:avLst>
              <a:gd name="adj" fmla="val 14172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215" name="Shape 215"/>
          <p:cNvSpPr/>
          <p:nvPr/>
        </p:nvSpPr>
        <p:spPr>
          <a:xfrm>
            <a:off x="4875252" y="4970502"/>
            <a:ext cx="3404710" cy="549592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165"/>
              </a:lnSpc>
            </a:pPr>
            <a:r>
              <a:rPr sz="1732" b="1">
                <a:solidFill>
                  <a:srgbClr val="00002E"/>
                </a:solidFill>
                <a:latin typeface="Nunito"/>
                <a:ea typeface="Nunito"/>
                <a:cs typeface="Nunito"/>
              </a:rPr>
              <a:t>Развитие культуры безопасности</a:t>
            </a:r>
            <a:endParaRPr sz="1732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4875252" y="5632252"/>
            <a:ext cx="3404710" cy="897254"/>
          </a:xfrm>
          <a:prstGeom prst="rect">
            <a:avLst/>
          </a:prstGeom>
          <a:noFill/>
          <a:ln/>
        </p:spPr>
        <p:txBody>
          <a:bodyPr wrap="square" lIns="91440" tIns="45720" rIns="91440" bIns="45720" anchor="t"/>
          <a:lstStyle/>
          <a:p>
            <a:pPr marL="0" indent="0" algn="l">
              <a:lnSpc>
                <a:spcPts val="2355"/>
              </a:lnSpc>
            </a:pPr>
            <a:r>
              <a:rPr sz="1472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Формирование в организациях ответственного подхода к вопросам охраны труда.</a:t>
            </a:r>
            <a:endParaRPr sz="1472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147</TotalTime>
  <Words>1888</Words>
  <Application>Microsoft Office PowerPoint</Application>
  <DocSecurity>0</DocSecurity>
  <PresentationFormat>Произвольный</PresentationFormat>
  <Paragraphs>123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Николаева Анна Артемьевна</dc:creator>
  <cp:lastModifiedBy>Ekaterina R. Islamova</cp:lastModifiedBy>
  <cp:revision>4</cp:revision>
  <dcterms:modified xsi:type="dcterms:W3CDTF">2024-07-18T09:37:44Z</dcterms:modified>
</cp:coreProperties>
</file>