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72" r:id="rId2"/>
    <p:sldId id="295" r:id="rId3"/>
    <p:sldId id="287" r:id="rId4"/>
    <p:sldId id="296" r:id="rId5"/>
    <p:sldId id="297" r:id="rId6"/>
    <p:sldId id="298" r:id="rId7"/>
    <p:sldId id="300" r:id="rId8"/>
    <p:sldId id="301" r:id="rId9"/>
    <p:sldId id="282" r:id="rId10"/>
    <p:sldId id="283" r:id="rId11"/>
    <p:sldId id="302" r:id="rId12"/>
    <p:sldId id="303" r:id="rId13"/>
    <p:sldId id="304" r:id="rId14"/>
    <p:sldId id="305" r:id="rId15"/>
    <p:sldId id="278" r:id="rId16"/>
  </p:sldIdLst>
  <p:sldSz cx="9144000" cy="6858000" type="screen4x3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4667" autoAdjust="0"/>
  </p:normalViewPr>
  <p:slideViewPr>
    <p:cSldViewPr snapToGrid="0">
      <p:cViewPr varScale="1">
        <p:scale>
          <a:sx n="107" d="100"/>
          <a:sy n="107" d="100"/>
        </p:scale>
        <p:origin x="-1121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e.otruda.ru/npd-doc?npmid=99&amp;npid=578342210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e.otruda.ru/npd-doc?npmid=99&amp;npid=57834221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7785D-4A4D-4538-950E-6888124ED00B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735697-FDCF-4C8F-A3FC-6FE55D2FD61C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16.12.2021 № 2334, Новые требования к предприятиям, оказывающим услуги по организации ОТ</a:t>
          </a:r>
        </a:p>
      </dgm:t>
    </dgm:pt>
    <dgm:pt modelId="{5E60F0F0-02F5-4D2F-8591-1FB491C35E81}" type="parTrans" cxnId="{74A6A7D1-C4A1-4716-A043-189CB3086E0E}">
      <dgm:prSet/>
      <dgm:spPr/>
      <dgm:t>
        <a:bodyPr/>
        <a:lstStyle/>
        <a:p>
          <a:endParaRPr lang="ru-RU"/>
        </a:p>
      </dgm:t>
    </dgm:pt>
    <dgm:pt modelId="{3C3C32F0-59F5-45E8-B2F9-3AD3DE633E68}" type="sibTrans" cxnId="{74A6A7D1-C4A1-4716-A043-189CB3086E0E}">
      <dgm:prSet/>
      <dgm:spPr/>
      <dgm:t>
        <a:bodyPr/>
        <a:lstStyle/>
        <a:p>
          <a:endParaRPr lang="ru-RU"/>
        </a:p>
      </dgm:t>
    </dgm:pt>
    <dgm:pt modelId="{DCC76689-208E-42DC-BEE4-7052FE3E1357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от 31.10.2022 № 699н, Изменение порядка проведения СОУТ</a:t>
          </a:r>
        </a:p>
      </dgm:t>
    </dgm:pt>
    <dgm:pt modelId="{6D37300D-0874-4FAC-8FD7-CC59F4A5DC12}" type="parTrans" cxnId="{B4C5AB8A-1DE1-44FF-AC28-BA07BD134F46}">
      <dgm:prSet/>
      <dgm:spPr/>
      <dgm:t>
        <a:bodyPr/>
        <a:lstStyle/>
        <a:p>
          <a:endParaRPr lang="ru-RU"/>
        </a:p>
      </dgm:t>
    </dgm:pt>
    <dgm:pt modelId="{522B9AA6-CF22-432B-8FFB-26E6A210B321}" type="sibTrans" cxnId="{B4C5AB8A-1DE1-44FF-AC28-BA07BD134F46}">
      <dgm:prSet/>
      <dgm:spPr/>
      <dgm:t>
        <a:bodyPr/>
        <a:lstStyle/>
        <a:p>
          <a:endParaRPr lang="ru-RU"/>
        </a:p>
      </dgm:t>
    </dgm:pt>
    <dgm:pt modelId="{E8167F72-2B20-4358-97F8-F76BE30265B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24.12.2021 № 2464, Работодатели обязаны регистрироваться в Минтруде по поводу самостоятельного обучения персонала по ОТ</a:t>
          </a:r>
        </a:p>
      </dgm:t>
    </dgm:pt>
    <dgm:pt modelId="{77271605-D407-45BC-AB9D-3B2DE5E5C3E9}" type="parTrans" cxnId="{CC9DECFF-7DAF-48A7-807F-05C2514E14C9}">
      <dgm:prSet/>
      <dgm:spPr/>
      <dgm:t>
        <a:bodyPr/>
        <a:lstStyle/>
        <a:p>
          <a:endParaRPr lang="ru-RU"/>
        </a:p>
      </dgm:t>
    </dgm:pt>
    <dgm:pt modelId="{697F2390-5D65-4986-9DB3-982A7FC1C4AB}" type="sibTrans" cxnId="{CC9DECFF-7DAF-48A7-807F-05C2514E14C9}">
      <dgm:prSet/>
      <dgm:spPr/>
      <dgm:t>
        <a:bodyPr/>
        <a:lstStyle/>
        <a:p>
          <a:endParaRPr lang="ru-RU"/>
        </a:p>
      </dgm:t>
    </dgm:pt>
    <dgm:pt modelId="{7081DB52-BD73-4F93-93C2-78E3FB024B0E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05.07.2022 № 1206, Новые требования к расследованию и учёту случаев профзаболеваний</a:t>
          </a:r>
        </a:p>
      </dgm:t>
    </dgm:pt>
    <dgm:pt modelId="{FED2C898-D23D-48C2-BFB9-D2375BF6D8AC}" type="parTrans" cxnId="{760655BB-4083-44D8-83A2-A57F9A0FDA42}">
      <dgm:prSet/>
      <dgm:spPr/>
      <dgm:t>
        <a:bodyPr/>
        <a:lstStyle/>
        <a:p>
          <a:endParaRPr lang="ru-RU"/>
        </a:p>
      </dgm:t>
    </dgm:pt>
    <dgm:pt modelId="{596433AB-6BC8-441F-A815-A9699A5B3008}" type="sibTrans" cxnId="{760655BB-4083-44D8-83A2-A57F9A0FDA42}">
      <dgm:prSet/>
      <dgm:spPr/>
      <dgm:t>
        <a:bodyPr/>
        <a:lstStyle/>
        <a:p>
          <a:endParaRPr lang="ru-RU"/>
        </a:p>
      </dgm:t>
    </dgm:pt>
    <dgm:pt modelId="{5BBB5522-05DE-4E49-99AE-65A49C87282C}" type="pres">
      <dgm:prSet presAssocID="{DF07785D-4A4D-4538-950E-6888124ED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6B7FE3-789A-4220-ADF5-C1BC141CCB8A}" type="pres">
      <dgm:prSet presAssocID="{DF07785D-4A4D-4538-950E-6888124ED00B}" presName="Name1" presStyleCnt="0"/>
      <dgm:spPr/>
    </dgm:pt>
    <dgm:pt modelId="{24827F91-2415-4339-95F6-858330BC1531}" type="pres">
      <dgm:prSet presAssocID="{DF07785D-4A4D-4538-950E-6888124ED00B}" presName="cycle" presStyleCnt="0"/>
      <dgm:spPr/>
    </dgm:pt>
    <dgm:pt modelId="{74DBEDC3-D990-40D9-971C-68557A1E5ABD}" type="pres">
      <dgm:prSet presAssocID="{DF07785D-4A4D-4538-950E-6888124ED00B}" presName="srcNode" presStyleLbl="node1" presStyleIdx="0" presStyleCnt="4"/>
      <dgm:spPr/>
    </dgm:pt>
    <dgm:pt modelId="{488D0456-05BE-4292-998B-BE357086EC46}" type="pres">
      <dgm:prSet presAssocID="{DF07785D-4A4D-4538-950E-6888124ED00B}" presName="conn" presStyleLbl="parChTrans1D2" presStyleIdx="0" presStyleCnt="1"/>
      <dgm:spPr/>
      <dgm:t>
        <a:bodyPr/>
        <a:lstStyle/>
        <a:p>
          <a:endParaRPr lang="ru-RU"/>
        </a:p>
      </dgm:t>
    </dgm:pt>
    <dgm:pt modelId="{32ACF7D1-56D8-42C6-9F47-7737BC34BD3C}" type="pres">
      <dgm:prSet presAssocID="{DF07785D-4A4D-4538-950E-6888124ED00B}" presName="extraNode" presStyleLbl="node1" presStyleIdx="0" presStyleCnt="4"/>
      <dgm:spPr/>
    </dgm:pt>
    <dgm:pt modelId="{E56B411A-FD62-4F5C-9759-22C073629CAD}" type="pres">
      <dgm:prSet presAssocID="{DF07785D-4A4D-4538-950E-6888124ED00B}" presName="dstNode" presStyleLbl="node1" presStyleIdx="0" presStyleCnt="4"/>
      <dgm:spPr/>
    </dgm:pt>
    <dgm:pt modelId="{64BAB8B2-029D-495A-A9DD-5268FF625C86}" type="pres">
      <dgm:prSet presAssocID="{9E735697-FDCF-4C8F-A3FC-6FE55D2FD61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DACFA-8FC5-4313-B418-C53C9196557B}" type="pres">
      <dgm:prSet presAssocID="{9E735697-FDCF-4C8F-A3FC-6FE55D2FD61C}" presName="accent_1" presStyleCnt="0"/>
      <dgm:spPr/>
    </dgm:pt>
    <dgm:pt modelId="{7150FB81-C828-4290-A314-C64305DFB6DA}" type="pres">
      <dgm:prSet presAssocID="{9E735697-FDCF-4C8F-A3FC-6FE55D2FD61C}" presName="accentRepeatNode" presStyleLbl="solidFgAcc1" presStyleIdx="0" presStyleCnt="4"/>
      <dgm:spPr/>
    </dgm:pt>
    <dgm:pt modelId="{DB660A33-6AFD-4AF7-9661-9ADF97B05E2A}" type="pres">
      <dgm:prSet presAssocID="{DCC76689-208E-42DC-BEE4-7052FE3E1357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A3EEC-029C-4F2C-9E67-7BDAA1114751}" type="pres">
      <dgm:prSet presAssocID="{DCC76689-208E-42DC-BEE4-7052FE3E1357}" presName="accent_2" presStyleCnt="0"/>
      <dgm:spPr/>
    </dgm:pt>
    <dgm:pt modelId="{A44FB8AB-BE60-489C-AEC2-5AEE8DE13DCE}" type="pres">
      <dgm:prSet presAssocID="{DCC76689-208E-42DC-BEE4-7052FE3E1357}" presName="accentRepeatNode" presStyleLbl="solidFgAcc1" presStyleIdx="1" presStyleCnt="4"/>
      <dgm:spPr/>
    </dgm:pt>
    <dgm:pt modelId="{380D4890-B777-4222-BBD6-600751BFB025}" type="pres">
      <dgm:prSet presAssocID="{7081DB52-BD73-4F93-93C2-78E3FB024B0E}" presName="text_3" presStyleLbl="node1" presStyleIdx="2" presStyleCnt="4" custScaleX="92826" custLinFactNeighborX="-2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4FAC3-29FD-4FE4-806B-99FFB64D9F14}" type="pres">
      <dgm:prSet presAssocID="{7081DB52-BD73-4F93-93C2-78E3FB024B0E}" presName="accent_3" presStyleCnt="0"/>
      <dgm:spPr/>
    </dgm:pt>
    <dgm:pt modelId="{CF52091E-FC95-40AC-8AC8-C456273C3586}" type="pres">
      <dgm:prSet presAssocID="{7081DB52-BD73-4F93-93C2-78E3FB024B0E}" presName="accentRepeatNode" presStyleLbl="solidFgAcc1" presStyleIdx="2" presStyleCnt="4"/>
      <dgm:spPr/>
    </dgm:pt>
    <dgm:pt modelId="{D3A6EA24-9605-498A-B3D1-98D8325627E9}" type="pres">
      <dgm:prSet presAssocID="{E8167F72-2B20-4358-97F8-F76BE30265BF}" presName="text_4" presStyleLbl="node1" presStyleIdx="3" presStyleCnt="4" custScaleX="82592" custLinFactNeighborX="-5853" custLinFactNeighborY="5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39657-DE76-4E9B-98D1-D411D53FEA64}" type="pres">
      <dgm:prSet presAssocID="{E8167F72-2B20-4358-97F8-F76BE30265BF}" presName="accent_4" presStyleCnt="0"/>
      <dgm:spPr/>
    </dgm:pt>
    <dgm:pt modelId="{DAC9BB0E-1E99-49D9-8B25-A8AF8EFBE076}" type="pres">
      <dgm:prSet presAssocID="{E8167F72-2B20-4358-97F8-F76BE30265BF}" presName="accentRepeatNode" presStyleLbl="solidFgAcc1" presStyleIdx="3" presStyleCnt="4"/>
      <dgm:spPr/>
    </dgm:pt>
  </dgm:ptLst>
  <dgm:cxnLst>
    <dgm:cxn modelId="{760655BB-4083-44D8-83A2-A57F9A0FDA42}" srcId="{DF07785D-4A4D-4538-950E-6888124ED00B}" destId="{7081DB52-BD73-4F93-93C2-78E3FB024B0E}" srcOrd="2" destOrd="0" parTransId="{FED2C898-D23D-48C2-BFB9-D2375BF6D8AC}" sibTransId="{596433AB-6BC8-441F-A815-A9699A5B3008}"/>
    <dgm:cxn modelId="{B4C5AB8A-1DE1-44FF-AC28-BA07BD134F46}" srcId="{DF07785D-4A4D-4538-950E-6888124ED00B}" destId="{DCC76689-208E-42DC-BEE4-7052FE3E1357}" srcOrd="1" destOrd="0" parTransId="{6D37300D-0874-4FAC-8FD7-CC59F4A5DC12}" sibTransId="{522B9AA6-CF22-432B-8FFB-26E6A210B321}"/>
    <dgm:cxn modelId="{37078986-291C-4D4C-B377-FED48D687E06}" type="presOf" srcId="{DF07785D-4A4D-4538-950E-6888124ED00B}" destId="{5BBB5522-05DE-4E49-99AE-65A49C87282C}" srcOrd="0" destOrd="0" presId="urn:microsoft.com/office/officeart/2008/layout/VerticalCurvedList"/>
    <dgm:cxn modelId="{B99DB773-D0C5-4D86-9F27-ECB02EC32AB9}" type="presOf" srcId="{7081DB52-BD73-4F93-93C2-78E3FB024B0E}" destId="{380D4890-B777-4222-BBD6-600751BFB025}" srcOrd="0" destOrd="0" presId="urn:microsoft.com/office/officeart/2008/layout/VerticalCurvedList"/>
    <dgm:cxn modelId="{AEEC1FE0-B0A8-4565-BF6D-A94CDFC84A62}" type="presOf" srcId="{E8167F72-2B20-4358-97F8-F76BE30265BF}" destId="{D3A6EA24-9605-498A-B3D1-98D8325627E9}" srcOrd="0" destOrd="0" presId="urn:microsoft.com/office/officeart/2008/layout/VerticalCurvedList"/>
    <dgm:cxn modelId="{625DDC34-35A8-4C5B-A15F-9C60DD6F6AB4}" type="presOf" srcId="{3C3C32F0-59F5-45E8-B2F9-3AD3DE633E68}" destId="{488D0456-05BE-4292-998B-BE357086EC46}" srcOrd="0" destOrd="0" presId="urn:microsoft.com/office/officeart/2008/layout/VerticalCurvedList"/>
    <dgm:cxn modelId="{88E624B3-755F-4C5A-8FD2-C9AAA8DC7B01}" type="presOf" srcId="{DCC76689-208E-42DC-BEE4-7052FE3E1357}" destId="{DB660A33-6AFD-4AF7-9661-9ADF97B05E2A}" srcOrd="0" destOrd="0" presId="urn:microsoft.com/office/officeart/2008/layout/VerticalCurvedList"/>
    <dgm:cxn modelId="{CC9DECFF-7DAF-48A7-807F-05C2514E14C9}" srcId="{DF07785D-4A4D-4538-950E-6888124ED00B}" destId="{E8167F72-2B20-4358-97F8-F76BE30265BF}" srcOrd="3" destOrd="0" parTransId="{77271605-D407-45BC-AB9D-3B2DE5E5C3E9}" sibTransId="{697F2390-5D65-4986-9DB3-982A7FC1C4AB}"/>
    <dgm:cxn modelId="{7236B15D-042C-4EBB-9C94-AE7365AA742A}" type="presOf" srcId="{9E735697-FDCF-4C8F-A3FC-6FE55D2FD61C}" destId="{64BAB8B2-029D-495A-A9DD-5268FF625C86}" srcOrd="0" destOrd="0" presId="urn:microsoft.com/office/officeart/2008/layout/VerticalCurvedList"/>
    <dgm:cxn modelId="{74A6A7D1-C4A1-4716-A043-189CB3086E0E}" srcId="{DF07785D-4A4D-4538-950E-6888124ED00B}" destId="{9E735697-FDCF-4C8F-A3FC-6FE55D2FD61C}" srcOrd="0" destOrd="0" parTransId="{5E60F0F0-02F5-4D2F-8591-1FB491C35E81}" sibTransId="{3C3C32F0-59F5-45E8-B2F9-3AD3DE633E68}"/>
    <dgm:cxn modelId="{73569872-86C9-47A6-AB84-F7A0612C1BB7}" type="presParOf" srcId="{5BBB5522-05DE-4E49-99AE-65A49C87282C}" destId="{256B7FE3-789A-4220-ADF5-C1BC141CCB8A}" srcOrd="0" destOrd="0" presId="urn:microsoft.com/office/officeart/2008/layout/VerticalCurvedList"/>
    <dgm:cxn modelId="{5664C3B3-D373-4596-8E50-B6975C0F5F6D}" type="presParOf" srcId="{256B7FE3-789A-4220-ADF5-C1BC141CCB8A}" destId="{24827F91-2415-4339-95F6-858330BC1531}" srcOrd="0" destOrd="0" presId="urn:microsoft.com/office/officeart/2008/layout/VerticalCurvedList"/>
    <dgm:cxn modelId="{F840FDC4-2B9A-4A78-940A-6608255C4F2A}" type="presParOf" srcId="{24827F91-2415-4339-95F6-858330BC1531}" destId="{74DBEDC3-D990-40D9-971C-68557A1E5ABD}" srcOrd="0" destOrd="0" presId="urn:microsoft.com/office/officeart/2008/layout/VerticalCurvedList"/>
    <dgm:cxn modelId="{C7ABCEB3-A7F9-4DB5-B0C3-2E617748F591}" type="presParOf" srcId="{24827F91-2415-4339-95F6-858330BC1531}" destId="{488D0456-05BE-4292-998B-BE357086EC46}" srcOrd="1" destOrd="0" presId="urn:microsoft.com/office/officeart/2008/layout/VerticalCurvedList"/>
    <dgm:cxn modelId="{4ED85542-5E26-4ADF-84C6-056E5CCB431D}" type="presParOf" srcId="{24827F91-2415-4339-95F6-858330BC1531}" destId="{32ACF7D1-56D8-42C6-9F47-7737BC34BD3C}" srcOrd="2" destOrd="0" presId="urn:microsoft.com/office/officeart/2008/layout/VerticalCurvedList"/>
    <dgm:cxn modelId="{E83DE490-E273-4204-8C36-76A15A4A177F}" type="presParOf" srcId="{24827F91-2415-4339-95F6-858330BC1531}" destId="{E56B411A-FD62-4F5C-9759-22C073629CAD}" srcOrd="3" destOrd="0" presId="urn:microsoft.com/office/officeart/2008/layout/VerticalCurvedList"/>
    <dgm:cxn modelId="{9DECFD03-37FD-4F1C-8C0D-59962D12FCDD}" type="presParOf" srcId="{256B7FE3-789A-4220-ADF5-C1BC141CCB8A}" destId="{64BAB8B2-029D-495A-A9DD-5268FF625C86}" srcOrd="1" destOrd="0" presId="urn:microsoft.com/office/officeart/2008/layout/VerticalCurvedList"/>
    <dgm:cxn modelId="{DA69F982-6CBF-4D10-8ED0-FE8108343B7D}" type="presParOf" srcId="{256B7FE3-789A-4220-ADF5-C1BC141CCB8A}" destId="{136DACFA-8FC5-4313-B418-C53C9196557B}" srcOrd="2" destOrd="0" presId="urn:microsoft.com/office/officeart/2008/layout/VerticalCurvedList"/>
    <dgm:cxn modelId="{5B1E2EB8-84C9-428A-B96E-E490C5FBC862}" type="presParOf" srcId="{136DACFA-8FC5-4313-B418-C53C9196557B}" destId="{7150FB81-C828-4290-A314-C64305DFB6DA}" srcOrd="0" destOrd="0" presId="urn:microsoft.com/office/officeart/2008/layout/VerticalCurvedList"/>
    <dgm:cxn modelId="{F808CEF6-B3EF-4480-AF97-FC163593AC3A}" type="presParOf" srcId="{256B7FE3-789A-4220-ADF5-C1BC141CCB8A}" destId="{DB660A33-6AFD-4AF7-9661-9ADF97B05E2A}" srcOrd="3" destOrd="0" presId="urn:microsoft.com/office/officeart/2008/layout/VerticalCurvedList"/>
    <dgm:cxn modelId="{EDF2A036-2A77-4D01-8CF7-AF0F227539A7}" type="presParOf" srcId="{256B7FE3-789A-4220-ADF5-C1BC141CCB8A}" destId="{65CA3EEC-029C-4F2C-9E67-7BDAA1114751}" srcOrd="4" destOrd="0" presId="urn:microsoft.com/office/officeart/2008/layout/VerticalCurvedList"/>
    <dgm:cxn modelId="{EAE27981-2B1D-4B1B-9F71-382BE5D3E653}" type="presParOf" srcId="{65CA3EEC-029C-4F2C-9E67-7BDAA1114751}" destId="{A44FB8AB-BE60-489C-AEC2-5AEE8DE13DCE}" srcOrd="0" destOrd="0" presId="urn:microsoft.com/office/officeart/2008/layout/VerticalCurvedList"/>
    <dgm:cxn modelId="{69CDD1DA-04F2-40E7-97EC-63938D3B36A0}" type="presParOf" srcId="{256B7FE3-789A-4220-ADF5-C1BC141CCB8A}" destId="{380D4890-B777-4222-BBD6-600751BFB025}" srcOrd="5" destOrd="0" presId="urn:microsoft.com/office/officeart/2008/layout/VerticalCurvedList"/>
    <dgm:cxn modelId="{CCF6A368-BEED-48FB-A75D-5B95F03F5CD5}" type="presParOf" srcId="{256B7FE3-789A-4220-ADF5-C1BC141CCB8A}" destId="{0894FAC3-29FD-4FE4-806B-99FFB64D9F14}" srcOrd="6" destOrd="0" presId="urn:microsoft.com/office/officeart/2008/layout/VerticalCurvedList"/>
    <dgm:cxn modelId="{6D522DD0-6F7F-4D70-8055-48EC57BC652D}" type="presParOf" srcId="{0894FAC3-29FD-4FE4-806B-99FFB64D9F14}" destId="{CF52091E-FC95-40AC-8AC8-C456273C3586}" srcOrd="0" destOrd="0" presId="urn:microsoft.com/office/officeart/2008/layout/VerticalCurvedList"/>
    <dgm:cxn modelId="{511C13DD-AB6D-40FD-AD7B-F1447294BB44}" type="presParOf" srcId="{256B7FE3-789A-4220-ADF5-C1BC141CCB8A}" destId="{D3A6EA24-9605-498A-B3D1-98D8325627E9}" srcOrd="7" destOrd="0" presId="urn:microsoft.com/office/officeart/2008/layout/VerticalCurvedList"/>
    <dgm:cxn modelId="{53DB8CAA-5C44-4044-BAD1-EC8EF487E5B8}" type="presParOf" srcId="{256B7FE3-789A-4220-ADF5-C1BC141CCB8A}" destId="{F2539657-DE76-4E9B-98D1-D411D53FEA64}" srcOrd="8" destOrd="0" presId="urn:microsoft.com/office/officeart/2008/layout/VerticalCurvedList"/>
    <dgm:cxn modelId="{0017F611-BA0C-485B-BDA2-D4610CDBC38E}" type="presParOf" srcId="{F2539657-DE76-4E9B-98D1-D411D53FEA64}" destId="{DAC9BB0E-1E99-49D9-8B25-A8AF8EFBE0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111B5-87A7-47AD-A3F6-497C80BD83A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FC9D38C-C25F-4171-8127-B0F3CB1CD739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Правила обучения, утвержденные </a:t>
          </a:r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постановлением Правительства от 24.12.2021 № 2464</a:t>
          </a:r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выделяют категории персонала, которые обязательно должны проходить проверку знаний в ЕИСОТ: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2B52B9-E800-41A3-B75D-67DE28FC0F71}" type="parTrans" cxnId="{B2DC5D21-8DE0-4C68-80D7-B6ECBE607B41}">
      <dgm:prSet/>
      <dgm:spPr/>
      <dgm:t>
        <a:bodyPr/>
        <a:lstStyle/>
        <a:p>
          <a:endParaRPr lang="ru-RU"/>
        </a:p>
      </dgm:t>
    </dgm:pt>
    <dgm:pt modelId="{5014808B-E363-4546-93FB-256E26FF9FFA}" type="sibTrans" cxnId="{B2DC5D21-8DE0-4C68-80D7-B6ECBE607B41}">
      <dgm:prSet/>
      <dgm:spPr/>
      <dgm:t>
        <a:bodyPr/>
        <a:lstStyle/>
        <a:p>
          <a:endParaRPr lang="ru-RU"/>
        </a:p>
      </dgm:t>
    </dgm:pt>
    <dgm:pt modelId="{A781E697-1636-4D76-A2FF-4C19021ACD33}">
      <dgm:prSet phldrT="[Текст]"/>
      <dgm:spPr/>
      <dgm:t>
        <a:bodyPr/>
        <a:lstStyle/>
        <a:p>
          <a:r>
            <a:rPr lang="ru-RU" b="0" i="0" dirty="0"/>
            <a:t>Руководители подразделений по охране труда работодателя. К примеру, руководитель службы охраны труда.</a:t>
          </a:r>
          <a:endParaRPr lang="ru-RU" dirty="0"/>
        </a:p>
      </dgm:t>
    </dgm:pt>
    <dgm:pt modelId="{10C9646E-94F3-4F6D-BB52-096B79A76A17}" type="parTrans" cxnId="{A084E362-6E91-4D13-825D-1E244EED51E9}">
      <dgm:prSet/>
      <dgm:spPr/>
      <dgm:t>
        <a:bodyPr/>
        <a:lstStyle/>
        <a:p>
          <a:endParaRPr lang="ru-RU"/>
        </a:p>
      </dgm:t>
    </dgm:pt>
    <dgm:pt modelId="{6FBC1E14-98DD-4922-8C74-975BE061B9EF}" type="sibTrans" cxnId="{A084E362-6E91-4D13-825D-1E244EED51E9}">
      <dgm:prSet/>
      <dgm:spPr/>
      <dgm:t>
        <a:bodyPr/>
        <a:lstStyle/>
        <a:p>
          <a:endParaRPr lang="ru-RU"/>
        </a:p>
      </dgm:t>
    </dgm:pt>
    <dgm:pt modelId="{64D9AE0D-5604-4213-B0DF-1E1CC253D9AA}">
      <dgm:prSet phldrT="[Текст]"/>
      <dgm:spPr/>
      <dgm:t>
        <a:bodyPr/>
        <a:lstStyle/>
        <a:p>
          <a:r>
            <a:rPr lang="ru-RU" b="0" i="0"/>
            <a:t>Специалисты по охране труда работодателя.</a:t>
          </a:r>
          <a:endParaRPr lang="ru-RU" dirty="0"/>
        </a:p>
      </dgm:t>
    </dgm:pt>
    <dgm:pt modelId="{A6D23E3F-68B6-463D-9396-0D80C9F5841A}" type="parTrans" cxnId="{AED373C2-81E9-421A-BB07-E557044FB75A}">
      <dgm:prSet/>
      <dgm:spPr/>
      <dgm:t>
        <a:bodyPr/>
        <a:lstStyle/>
        <a:p>
          <a:endParaRPr lang="ru-RU"/>
        </a:p>
      </dgm:t>
    </dgm:pt>
    <dgm:pt modelId="{34F262EA-390C-4C21-A887-BB1DCBE6812C}" type="sibTrans" cxnId="{AED373C2-81E9-421A-BB07-E557044FB75A}">
      <dgm:prSet/>
      <dgm:spPr/>
      <dgm:t>
        <a:bodyPr/>
        <a:lstStyle/>
        <a:p>
          <a:endParaRPr lang="ru-RU"/>
        </a:p>
      </dgm:t>
    </dgm:pt>
    <dgm:pt modelId="{28377739-D9CC-485C-B28B-C284A9A8A7B5}">
      <dgm:prSet phldrT="[Текст]"/>
      <dgm:spPr/>
      <dgm:t>
        <a:bodyPr/>
        <a:lstStyle/>
        <a:p>
          <a:r>
            <a:rPr lang="ru-RU" b="0" i="0" dirty="0"/>
            <a:t>Руководители и преподаватели учебных центров, которые участвуют в работе комиссии по проверке знания требований охраны труда</a:t>
          </a:r>
          <a:endParaRPr lang="ru-RU" dirty="0"/>
        </a:p>
      </dgm:t>
    </dgm:pt>
    <dgm:pt modelId="{4542C180-759A-4806-89B1-3890E31A9B9E}" type="parTrans" cxnId="{9F465545-0CCD-4CCD-9DAB-E61BC6435313}">
      <dgm:prSet/>
      <dgm:spPr/>
      <dgm:t>
        <a:bodyPr/>
        <a:lstStyle/>
        <a:p>
          <a:endParaRPr lang="ru-RU"/>
        </a:p>
      </dgm:t>
    </dgm:pt>
    <dgm:pt modelId="{D5222DC2-89AD-43A5-93C4-6ECF05408581}" type="sibTrans" cxnId="{9F465545-0CCD-4CCD-9DAB-E61BC6435313}">
      <dgm:prSet/>
      <dgm:spPr/>
      <dgm:t>
        <a:bodyPr/>
        <a:lstStyle/>
        <a:p>
          <a:endParaRPr lang="ru-RU"/>
        </a:p>
      </dgm:t>
    </dgm:pt>
    <dgm:pt modelId="{FF7EE07E-D38B-4A6F-AEFE-1D783138CF5F}">
      <dgm:prSet phldrT="[Текст]"/>
      <dgm:spPr/>
      <dgm:t>
        <a:bodyPr/>
        <a:lstStyle/>
        <a:p>
          <a:r>
            <a:rPr lang="ru-RU" b="0" i="0" dirty="0"/>
            <a:t>Руководители и специалисты органов исполнительной власти субъектов РФ в области охраны труда.</a:t>
          </a:r>
          <a:endParaRPr lang="ru-RU" dirty="0"/>
        </a:p>
      </dgm:t>
    </dgm:pt>
    <dgm:pt modelId="{ABD8A0FD-8A84-4641-9A29-F5FE8ED967E6}" type="parTrans" cxnId="{E440055A-7B80-48E8-B997-A9D78173002B}">
      <dgm:prSet/>
      <dgm:spPr/>
      <dgm:t>
        <a:bodyPr/>
        <a:lstStyle/>
        <a:p>
          <a:endParaRPr lang="ru-RU"/>
        </a:p>
      </dgm:t>
    </dgm:pt>
    <dgm:pt modelId="{BCB9B8EA-380B-4A3D-AEE3-FCC2AF223C3C}" type="sibTrans" cxnId="{E440055A-7B80-48E8-B997-A9D78173002B}">
      <dgm:prSet/>
      <dgm:spPr/>
      <dgm:t>
        <a:bodyPr/>
        <a:lstStyle/>
        <a:p>
          <a:endParaRPr lang="ru-RU"/>
        </a:p>
      </dgm:t>
    </dgm:pt>
    <dgm:pt modelId="{C758E630-8B4C-445A-9637-4CA47DCBDC3B}" type="pres">
      <dgm:prSet presAssocID="{57D111B5-87A7-47AD-A3F6-497C80BD83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E6C796-F709-484F-A5F3-91EE67EC592F}" type="pres">
      <dgm:prSet presAssocID="{CFC9D38C-C25F-4171-8127-B0F3CB1CD739}" presName="root1" presStyleCnt="0"/>
      <dgm:spPr/>
    </dgm:pt>
    <dgm:pt modelId="{5D1BE83E-08BD-40AF-82DE-99E526F8D34B}" type="pres">
      <dgm:prSet presAssocID="{CFC9D38C-C25F-4171-8127-B0F3CB1CD739}" presName="LevelOneTextNode" presStyleLbl="node0" presStyleIdx="0" presStyleCnt="1" custScaleX="1400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48AC62-3DC7-4126-824B-698C6EC73BB9}" type="pres">
      <dgm:prSet presAssocID="{CFC9D38C-C25F-4171-8127-B0F3CB1CD739}" presName="level2hierChild" presStyleCnt="0"/>
      <dgm:spPr/>
    </dgm:pt>
    <dgm:pt modelId="{19FD0BF9-4042-41A4-BC4B-E8309ADEF9AE}" type="pres">
      <dgm:prSet presAssocID="{10C9646E-94F3-4F6D-BB52-096B79A76A17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4E1AE9E6-FDC3-4B1F-BEEC-6D9AA68BB6BD}" type="pres">
      <dgm:prSet presAssocID="{10C9646E-94F3-4F6D-BB52-096B79A76A17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4750F79-3EAD-453F-9109-0FCD03E8BC8F}" type="pres">
      <dgm:prSet presAssocID="{A781E697-1636-4D76-A2FF-4C19021ACD33}" presName="root2" presStyleCnt="0"/>
      <dgm:spPr/>
    </dgm:pt>
    <dgm:pt modelId="{FE8FED4E-D47B-4BA8-8C56-87D4A24E1ED8}" type="pres">
      <dgm:prSet presAssocID="{A781E697-1636-4D76-A2FF-4C19021ACD33}" presName="LevelTwoTextNode" presStyleLbl="node2" presStyleIdx="0" presStyleCnt="4" custScaleX="1756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43B04D-482B-4B61-9BAA-92F6FC40F41C}" type="pres">
      <dgm:prSet presAssocID="{A781E697-1636-4D76-A2FF-4C19021ACD33}" presName="level3hierChild" presStyleCnt="0"/>
      <dgm:spPr/>
    </dgm:pt>
    <dgm:pt modelId="{8A856033-76C3-4854-AE5E-5401D6AA4886}" type="pres">
      <dgm:prSet presAssocID="{A6D23E3F-68B6-463D-9396-0D80C9F5841A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F20F3BF5-68E2-468F-B67F-395D2FF8F6C5}" type="pres">
      <dgm:prSet presAssocID="{A6D23E3F-68B6-463D-9396-0D80C9F5841A}" presName="connTx" presStyleLbl="parChTrans1D2" presStyleIdx="1" presStyleCnt="4"/>
      <dgm:spPr/>
      <dgm:t>
        <a:bodyPr/>
        <a:lstStyle/>
        <a:p>
          <a:endParaRPr lang="ru-RU"/>
        </a:p>
      </dgm:t>
    </dgm:pt>
    <dgm:pt modelId="{AD056C04-25D0-4970-AEB9-60F765F76B7A}" type="pres">
      <dgm:prSet presAssocID="{64D9AE0D-5604-4213-B0DF-1E1CC253D9AA}" presName="root2" presStyleCnt="0"/>
      <dgm:spPr/>
    </dgm:pt>
    <dgm:pt modelId="{B65BEB0A-22B3-4354-A2B7-7D679E3546DB}" type="pres">
      <dgm:prSet presAssocID="{64D9AE0D-5604-4213-B0DF-1E1CC253D9AA}" presName="LevelTwoTextNode" presStyleLbl="node2" presStyleIdx="1" presStyleCnt="4" custScaleX="164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19C233-A083-44FE-BDC5-E6D3B00A3C95}" type="pres">
      <dgm:prSet presAssocID="{64D9AE0D-5604-4213-B0DF-1E1CC253D9AA}" presName="level3hierChild" presStyleCnt="0"/>
      <dgm:spPr/>
    </dgm:pt>
    <dgm:pt modelId="{342C94F2-78A8-48F3-8C9B-CC0CB3048090}" type="pres">
      <dgm:prSet presAssocID="{4542C180-759A-4806-89B1-3890E31A9B9E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2F21179A-2144-4240-A1C2-AC384BAF6CD4}" type="pres">
      <dgm:prSet presAssocID="{4542C180-759A-4806-89B1-3890E31A9B9E}" presName="connTx" presStyleLbl="parChTrans1D2" presStyleIdx="2" presStyleCnt="4"/>
      <dgm:spPr/>
      <dgm:t>
        <a:bodyPr/>
        <a:lstStyle/>
        <a:p>
          <a:endParaRPr lang="ru-RU"/>
        </a:p>
      </dgm:t>
    </dgm:pt>
    <dgm:pt modelId="{68B00DF0-A4E5-4ABE-8A69-8B6121A35AB4}" type="pres">
      <dgm:prSet presAssocID="{28377739-D9CC-485C-B28B-C284A9A8A7B5}" presName="root2" presStyleCnt="0"/>
      <dgm:spPr/>
    </dgm:pt>
    <dgm:pt modelId="{B9AFCC8E-3AA2-4D94-895D-2C897DA3D36D}" type="pres">
      <dgm:prSet presAssocID="{28377739-D9CC-485C-B28B-C284A9A8A7B5}" presName="LevelTwoTextNode" presStyleLbl="node2" presStyleIdx="2" presStyleCnt="4" custScaleX="1569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D85723-0A71-48F3-A62C-49C0AEBB53BC}" type="pres">
      <dgm:prSet presAssocID="{28377739-D9CC-485C-B28B-C284A9A8A7B5}" presName="level3hierChild" presStyleCnt="0"/>
      <dgm:spPr/>
    </dgm:pt>
    <dgm:pt modelId="{CB8AE967-9261-4FD2-B005-FE66675C3C6C}" type="pres">
      <dgm:prSet presAssocID="{ABD8A0FD-8A84-4641-9A29-F5FE8ED967E6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D2DF9B7A-59C4-405B-A05E-A8AAFA2DF184}" type="pres">
      <dgm:prSet presAssocID="{ABD8A0FD-8A84-4641-9A29-F5FE8ED967E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E5C2BE61-1C91-4130-BFDD-6F34132F4481}" type="pres">
      <dgm:prSet presAssocID="{FF7EE07E-D38B-4A6F-AEFE-1D783138CF5F}" presName="root2" presStyleCnt="0"/>
      <dgm:spPr/>
    </dgm:pt>
    <dgm:pt modelId="{7E591D09-D3EF-4D9F-808F-18AB52A1E33F}" type="pres">
      <dgm:prSet presAssocID="{FF7EE07E-D38B-4A6F-AEFE-1D783138CF5F}" presName="LevelTwoTextNode" presStyleLbl="node2" presStyleIdx="3" presStyleCnt="4" custScaleX="147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4FE3BE-22ED-4149-8C17-B9EFA4D530EC}" type="pres">
      <dgm:prSet presAssocID="{FF7EE07E-D38B-4A6F-AEFE-1D783138CF5F}" presName="level3hierChild" presStyleCnt="0"/>
      <dgm:spPr/>
    </dgm:pt>
  </dgm:ptLst>
  <dgm:cxnLst>
    <dgm:cxn modelId="{533077C9-8A31-461F-B132-26D982FC10C7}" type="presOf" srcId="{A6D23E3F-68B6-463D-9396-0D80C9F5841A}" destId="{F20F3BF5-68E2-468F-B67F-395D2FF8F6C5}" srcOrd="1" destOrd="0" presId="urn:microsoft.com/office/officeart/2008/layout/HorizontalMultiLevelHierarchy"/>
    <dgm:cxn modelId="{3A4E3E70-497B-4670-BA9B-24E146EA47A9}" type="presOf" srcId="{CFC9D38C-C25F-4171-8127-B0F3CB1CD739}" destId="{5D1BE83E-08BD-40AF-82DE-99E526F8D34B}" srcOrd="0" destOrd="0" presId="urn:microsoft.com/office/officeart/2008/layout/HorizontalMultiLevelHierarchy"/>
    <dgm:cxn modelId="{A084E362-6E91-4D13-825D-1E244EED51E9}" srcId="{CFC9D38C-C25F-4171-8127-B0F3CB1CD739}" destId="{A781E697-1636-4D76-A2FF-4C19021ACD33}" srcOrd="0" destOrd="0" parTransId="{10C9646E-94F3-4F6D-BB52-096B79A76A17}" sibTransId="{6FBC1E14-98DD-4922-8C74-975BE061B9EF}"/>
    <dgm:cxn modelId="{D5902E48-9D44-4F68-8A71-0C2607526438}" type="presOf" srcId="{57D111B5-87A7-47AD-A3F6-497C80BD83AC}" destId="{C758E630-8B4C-445A-9637-4CA47DCBDC3B}" srcOrd="0" destOrd="0" presId="urn:microsoft.com/office/officeart/2008/layout/HorizontalMultiLevelHierarchy"/>
    <dgm:cxn modelId="{88C98E98-1E7C-4B59-A3B5-7D77DE3404F4}" type="presOf" srcId="{4542C180-759A-4806-89B1-3890E31A9B9E}" destId="{2F21179A-2144-4240-A1C2-AC384BAF6CD4}" srcOrd="1" destOrd="0" presId="urn:microsoft.com/office/officeart/2008/layout/HorizontalMultiLevelHierarchy"/>
    <dgm:cxn modelId="{3FD8B160-8325-4A76-B631-7E31A735C1A1}" type="presOf" srcId="{4542C180-759A-4806-89B1-3890E31A9B9E}" destId="{342C94F2-78A8-48F3-8C9B-CC0CB3048090}" srcOrd="0" destOrd="0" presId="urn:microsoft.com/office/officeart/2008/layout/HorizontalMultiLevelHierarchy"/>
    <dgm:cxn modelId="{9464981E-2286-4B24-ADF9-EFBADB0A6314}" type="presOf" srcId="{A781E697-1636-4D76-A2FF-4C19021ACD33}" destId="{FE8FED4E-D47B-4BA8-8C56-87D4A24E1ED8}" srcOrd="0" destOrd="0" presId="urn:microsoft.com/office/officeart/2008/layout/HorizontalMultiLevelHierarchy"/>
    <dgm:cxn modelId="{E440055A-7B80-48E8-B997-A9D78173002B}" srcId="{CFC9D38C-C25F-4171-8127-B0F3CB1CD739}" destId="{FF7EE07E-D38B-4A6F-AEFE-1D783138CF5F}" srcOrd="3" destOrd="0" parTransId="{ABD8A0FD-8A84-4641-9A29-F5FE8ED967E6}" sibTransId="{BCB9B8EA-380B-4A3D-AEE3-FCC2AF223C3C}"/>
    <dgm:cxn modelId="{AED373C2-81E9-421A-BB07-E557044FB75A}" srcId="{CFC9D38C-C25F-4171-8127-B0F3CB1CD739}" destId="{64D9AE0D-5604-4213-B0DF-1E1CC253D9AA}" srcOrd="1" destOrd="0" parTransId="{A6D23E3F-68B6-463D-9396-0D80C9F5841A}" sibTransId="{34F262EA-390C-4C21-A887-BB1DCBE6812C}"/>
    <dgm:cxn modelId="{963CFD42-B470-41B2-8EE6-C42D369CAD83}" type="presOf" srcId="{64D9AE0D-5604-4213-B0DF-1E1CC253D9AA}" destId="{B65BEB0A-22B3-4354-A2B7-7D679E3546DB}" srcOrd="0" destOrd="0" presId="urn:microsoft.com/office/officeart/2008/layout/HorizontalMultiLevelHierarchy"/>
    <dgm:cxn modelId="{214AF55F-9D47-497C-8323-0ECDB5EED188}" type="presOf" srcId="{A6D23E3F-68B6-463D-9396-0D80C9F5841A}" destId="{8A856033-76C3-4854-AE5E-5401D6AA4886}" srcOrd="0" destOrd="0" presId="urn:microsoft.com/office/officeart/2008/layout/HorizontalMultiLevelHierarchy"/>
    <dgm:cxn modelId="{9F465545-0CCD-4CCD-9DAB-E61BC6435313}" srcId="{CFC9D38C-C25F-4171-8127-B0F3CB1CD739}" destId="{28377739-D9CC-485C-B28B-C284A9A8A7B5}" srcOrd="2" destOrd="0" parTransId="{4542C180-759A-4806-89B1-3890E31A9B9E}" sibTransId="{D5222DC2-89AD-43A5-93C4-6ECF05408581}"/>
    <dgm:cxn modelId="{13DDE6E3-4A72-4CEE-B811-02265FBDD2B3}" type="presOf" srcId="{28377739-D9CC-485C-B28B-C284A9A8A7B5}" destId="{B9AFCC8E-3AA2-4D94-895D-2C897DA3D36D}" srcOrd="0" destOrd="0" presId="urn:microsoft.com/office/officeart/2008/layout/HorizontalMultiLevelHierarchy"/>
    <dgm:cxn modelId="{6D804B97-FEBB-4F4B-ACE3-67261F82C17F}" type="presOf" srcId="{ABD8A0FD-8A84-4641-9A29-F5FE8ED967E6}" destId="{D2DF9B7A-59C4-405B-A05E-A8AAFA2DF184}" srcOrd="1" destOrd="0" presId="urn:microsoft.com/office/officeart/2008/layout/HorizontalMultiLevelHierarchy"/>
    <dgm:cxn modelId="{2B1370DB-8BD5-411B-9FF0-5EB47D89CF56}" type="presOf" srcId="{10C9646E-94F3-4F6D-BB52-096B79A76A17}" destId="{19FD0BF9-4042-41A4-BC4B-E8309ADEF9AE}" srcOrd="0" destOrd="0" presId="urn:microsoft.com/office/officeart/2008/layout/HorizontalMultiLevelHierarchy"/>
    <dgm:cxn modelId="{F190AC06-176E-4BC4-AFAB-7F67E07B9423}" type="presOf" srcId="{ABD8A0FD-8A84-4641-9A29-F5FE8ED967E6}" destId="{CB8AE967-9261-4FD2-B005-FE66675C3C6C}" srcOrd="0" destOrd="0" presId="urn:microsoft.com/office/officeart/2008/layout/HorizontalMultiLevelHierarchy"/>
    <dgm:cxn modelId="{B2DC5D21-8DE0-4C68-80D7-B6ECBE607B41}" srcId="{57D111B5-87A7-47AD-A3F6-497C80BD83AC}" destId="{CFC9D38C-C25F-4171-8127-B0F3CB1CD739}" srcOrd="0" destOrd="0" parTransId="{5D2B52B9-E800-41A3-B75D-67DE28FC0F71}" sibTransId="{5014808B-E363-4546-93FB-256E26FF9FFA}"/>
    <dgm:cxn modelId="{94134EB7-3EB0-470E-864D-66D4F3608773}" type="presOf" srcId="{10C9646E-94F3-4F6D-BB52-096B79A76A17}" destId="{4E1AE9E6-FDC3-4B1F-BEEC-6D9AA68BB6BD}" srcOrd="1" destOrd="0" presId="urn:microsoft.com/office/officeart/2008/layout/HorizontalMultiLevelHierarchy"/>
    <dgm:cxn modelId="{4A6939EF-33FD-4B31-B8B5-DC8423F95135}" type="presOf" srcId="{FF7EE07E-D38B-4A6F-AEFE-1D783138CF5F}" destId="{7E591D09-D3EF-4D9F-808F-18AB52A1E33F}" srcOrd="0" destOrd="0" presId="urn:microsoft.com/office/officeart/2008/layout/HorizontalMultiLevelHierarchy"/>
    <dgm:cxn modelId="{F8C4F572-13C2-419F-B288-3865EE7A876C}" type="presParOf" srcId="{C758E630-8B4C-445A-9637-4CA47DCBDC3B}" destId="{7BE6C796-F709-484F-A5F3-91EE67EC592F}" srcOrd="0" destOrd="0" presId="urn:microsoft.com/office/officeart/2008/layout/HorizontalMultiLevelHierarchy"/>
    <dgm:cxn modelId="{CAF351EF-A0C3-4E73-A6DC-F45D7EF4A8F4}" type="presParOf" srcId="{7BE6C796-F709-484F-A5F3-91EE67EC592F}" destId="{5D1BE83E-08BD-40AF-82DE-99E526F8D34B}" srcOrd="0" destOrd="0" presId="urn:microsoft.com/office/officeart/2008/layout/HorizontalMultiLevelHierarchy"/>
    <dgm:cxn modelId="{A88108C9-C7AB-4B8D-86EF-6BEFE7A1DEF8}" type="presParOf" srcId="{7BE6C796-F709-484F-A5F3-91EE67EC592F}" destId="{B348AC62-3DC7-4126-824B-698C6EC73BB9}" srcOrd="1" destOrd="0" presId="urn:microsoft.com/office/officeart/2008/layout/HorizontalMultiLevelHierarchy"/>
    <dgm:cxn modelId="{9D349B8B-29F4-4C5C-A403-531ED66902BB}" type="presParOf" srcId="{B348AC62-3DC7-4126-824B-698C6EC73BB9}" destId="{19FD0BF9-4042-41A4-BC4B-E8309ADEF9AE}" srcOrd="0" destOrd="0" presId="urn:microsoft.com/office/officeart/2008/layout/HorizontalMultiLevelHierarchy"/>
    <dgm:cxn modelId="{E56BAA5F-A933-4BDE-9DE7-7C1264F4DFE4}" type="presParOf" srcId="{19FD0BF9-4042-41A4-BC4B-E8309ADEF9AE}" destId="{4E1AE9E6-FDC3-4B1F-BEEC-6D9AA68BB6BD}" srcOrd="0" destOrd="0" presId="urn:microsoft.com/office/officeart/2008/layout/HorizontalMultiLevelHierarchy"/>
    <dgm:cxn modelId="{F0175FF7-1C2C-4DC4-A658-5CABAE3135B9}" type="presParOf" srcId="{B348AC62-3DC7-4126-824B-698C6EC73BB9}" destId="{94750F79-3EAD-453F-9109-0FCD03E8BC8F}" srcOrd="1" destOrd="0" presId="urn:microsoft.com/office/officeart/2008/layout/HorizontalMultiLevelHierarchy"/>
    <dgm:cxn modelId="{5C1E1112-A929-4D0A-BC7F-C608EE686E00}" type="presParOf" srcId="{94750F79-3EAD-453F-9109-0FCD03E8BC8F}" destId="{FE8FED4E-D47B-4BA8-8C56-87D4A24E1ED8}" srcOrd="0" destOrd="0" presId="urn:microsoft.com/office/officeart/2008/layout/HorizontalMultiLevelHierarchy"/>
    <dgm:cxn modelId="{D56AD726-8DA8-48B3-BB1F-ADA06D7C343B}" type="presParOf" srcId="{94750F79-3EAD-453F-9109-0FCD03E8BC8F}" destId="{2543B04D-482B-4B61-9BAA-92F6FC40F41C}" srcOrd="1" destOrd="0" presId="urn:microsoft.com/office/officeart/2008/layout/HorizontalMultiLevelHierarchy"/>
    <dgm:cxn modelId="{45B35415-AE0F-4F34-A8C0-38F45CEAA794}" type="presParOf" srcId="{B348AC62-3DC7-4126-824B-698C6EC73BB9}" destId="{8A856033-76C3-4854-AE5E-5401D6AA4886}" srcOrd="2" destOrd="0" presId="urn:microsoft.com/office/officeart/2008/layout/HorizontalMultiLevelHierarchy"/>
    <dgm:cxn modelId="{A8171666-5F5B-4D8A-A13E-7B9A42208D7E}" type="presParOf" srcId="{8A856033-76C3-4854-AE5E-5401D6AA4886}" destId="{F20F3BF5-68E2-468F-B67F-395D2FF8F6C5}" srcOrd="0" destOrd="0" presId="urn:microsoft.com/office/officeart/2008/layout/HorizontalMultiLevelHierarchy"/>
    <dgm:cxn modelId="{972BB19E-0957-42E2-BB84-61CFC97BDDCF}" type="presParOf" srcId="{B348AC62-3DC7-4126-824B-698C6EC73BB9}" destId="{AD056C04-25D0-4970-AEB9-60F765F76B7A}" srcOrd="3" destOrd="0" presId="urn:microsoft.com/office/officeart/2008/layout/HorizontalMultiLevelHierarchy"/>
    <dgm:cxn modelId="{DD954653-8E15-4E0C-886F-4E3A7E37C332}" type="presParOf" srcId="{AD056C04-25D0-4970-AEB9-60F765F76B7A}" destId="{B65BEB0A-22B3-4354-A2B7-7D679E3546DB}" srcOrd="0" destOrd="0" presId="urn:microsoft.com/office/officeart/2008/layout/HorizontalMultiLevelHierarchy"/>
    <dgm:cxn modelId="{21FE6418-DA4B-4282-8825-4684E86485DA}" type="presParOf" srcId="{AD056C04-25D0-4970-AEB9-60F765F76B7A}" destId="{6519C233-A083-44FE-BDC5-E6D3B00A3C95}" srcOrd="1" destOrd="0" presId="urn:microsoft.com/office/officeart/2008/layout/HorizontalMultiLevelHierarchy"/>
    <dgm:cxn modelId="{208D4B12-FB7C-4296-BA84-A1A130AF1843}" type="presParOf" srcId="{B348AC62-3DC7-4126-824B-698C6EC73BB9}" destId="{342C94F2-78A8-48F3-8C9B-CC0CB3048090}" srcOrd="4" destOrd="0" presId="urn:microsoft.com/office/officeart/2008/layout/HorizontalMultiLevelHierarchy"/>
    <dgm:cxn modelId="{7394437F-64D5-433D-A927-CE71BE483E97}" type="presParOf" srcId="{342C94F2-78A8-48F3-8C9B-CC0CB3048090}" destId="{2F21179A-2144-4240-A1C2-AC384BAF6CD4}" srcOrd="0" destOrd="0" presId="urn:microsoft.com/office/officeart/2008/layout/HorizontalMultiLevelHierarchy"/>
    <dgm:cxn modelId="{58F898C6-2BA2-4665-81A6-BAB53AE24E2C}" type="presParOf" srcId="{B348AC62-3DC7-4126-824B-698C6EC73BB9}" destId="{68B00DF0-A4E5-4ABE-8A69-8B6121A35AB4}" srcOrd="5" destOrd="0" presId="urn:microsoft.com/office/officeart/2008/layout/HorizontalMultiLevelHierarchy"/>
    <dgm:cxn modelId="{2754A634-DE1F-430C-983B-19C5662825AE}" type="presParOf" srcId="{68B00DF0-A4E5-4ABE-8A69-8B6121A35AB4}" destId="{B9AFCC8E-3AA2-4D94-895D-2C897DA3D36D}" srcOrd="0" destOrd="0" presId="urn:microsoft.com/office/officeart/2008/layout/HorizontalMultiLevelHierarchy"/>
    <dgm:cxn modelId="{EA2B7A29-D13A-4FA8-94B7-DBF4774BDAB4}" type="presParOf" srcId="{68B00DF0-A4E5-4ABE-8A69-8B6121A35AB4}" destId="{75D85723-0A71-48F3-A62C-49C0AEBB53BC}" srcOrd="1" destOrd="0" presId="urn:microsoft.com/office/officeart/2008/layout/HorizontalMultiLevelHierarchy"/>
    <dgm:cxn modelId="{B0E9A679-CA79-4973-A4BB-FEFE2E25F0A4}" type="presParOf" srcId="{B348AC62-3DC7-4126-824B-698C6EC73BB9}" destId="{CB8AE967-9261-4FD2-B005-FE66675C3C6C}" srcOrd="6" destOrd="0" presId="urn:microsoft.com/office/officeart/2008/layout/HorizontalMultiLevelHierarchy"/>
    <dgm:cxn modelId="{9B923311-380F-4326-9D21-33B58F9069E4}" type="presParOf" srcId="{CB8AE967-9261-4FD2-B005-FE66675C3C6C}" destId="{D2DF9B7A-59C4-405B-A05E-A8AAFA2DF184}" srcOrd="0" destOrd="0" presId="urn:microsoft.com/office/officeart/2008/layout/HorizontalMultiLevelHierarchy"/>
    <dgm:cxn modelId="{E605B33A-00B0-4945-8158-D45C030A2939}" type="presParOf" srcId="{B348AC62-3DC7-4126-824B-698C6EC73BB9}" destId="{E5C2BE61-1C91-4130-BFDD-6F34132F4481}" srcOrd="7" destOrd="0" presId="urn:microsoft.com/office/officeart/2008/layout/HorizontalMultiLevelHierarchy"/>
    <dgm:cxn modelId="{0869D78C-2ABE-40F0-A1E6-9EB2571F8DD6}" type="presParOf" srcId="{E5C2BE61-1C91-4130-BFDD-6F34132F4481}" destId="{7E591D09-D3EF-4D9F-808F-18AB52A1E33F}" srcOrd="0" destOrd="0" presId="urn:microsoft.com/office/officeart/2008/layout/HorizontalMultiLevelHierarchy"/>
    <dgm:cxn modelId="{B57F1B6F-30F8-445B-BB18-F1F0010DAB91}" type="presParOf" srcId="{E5C2BE61-1C91-4130-BFDD-6F34132F4481}" destId="{EF4FE3BE-22ED-4149-8C17-B9EFA4D530E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07785D-4A4D-4538-950E-6888124ED00B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735697-FDCF-4C8F-A3FC-6FE55D2FD61C}">
      <dgm:prSet phldrT="[Текст]" custT="1"/>
      <dgm:spPr/>
      <dgm:t>
        <a:bodyPr/>
        <a:lstStyle/>
        <a:p>
          <a:r>
            <a:rPr lang="ru-RU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России от 29.10.2021 N 766н "Об утверждении Правил обеспечения работников средствами индивидуальной защиты и смывающими </a:t>
          </a:r>
          <a:r>
            <a:rPr lang="ru-RU" sz="16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средствами"</a:t>
          </a:r>
          <a:endParaRPr lang="ru-RU" sz="16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0F0F0-02F5-4D2F-8591-1FB491C35E81}" type="parTrans" cxnId="{74A6A7D1-C4A1-4716-A043-189CB3086E0E}">
      <dgm:prSet/>
      <dgm:spPr/>
      <dgm:t>
        <a:bodyPr/>
        <a:lstStyle/>
        <a:p>
          <a:endParaRPr lang="ru-RU"/>
        </a:p>
      </dgm:t>
    </dgm:pt>
    <dgm:pt modelId="{3C3C32F0-59F5-45E8-B2F9-3AD3DE633E68}" type="sibTrans" cxnId="{74A6A7D1-C4A1-4716-A043-189CB3086E0E}">
      <dgm:prSet/>
      <dgm:spPr/>
      <dgm:t>
        <a:bodyPr/>
        <a:lstStyle/>
        <a:p>
          <a:endParaRPr lang="ru-RU"/>
        </a:p>
      </dgm:t>
    </dgm:pt>
    <dgm:pt modelId="{DCC76689-208E-42DC-BEE4-7052FE3E1357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России от 29.10.2021 N 767н "Об утверждении Единых типовых норм выдачи средств индивидуальной защиты и смывающих средств"</a:t>
          </a:r>
          <a:endParaRPr lang="ru-RU" sz="16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7300D-0874-4FAC-8FD7-CC59F4A5DC12}" type="parTrans" cxnId="{B4C5AB8A-1DE1-44FF-AC28-BA07BD134F46}">
      <dgm:prSet/>
      <dgm:spPr/>
      <dgm:t>
        <a:bodyPr/>
        <a:lstStyle/>
        <a:p>
          <a:endParaRPr lang="ru-RU"/>
        </a:p>
      </dgm:t>
    </dgm:pt>
    <dgm:pt modelId="{522B9AA6-CF22-432B-8FFB-26E6A210B321}" type="sibTrans" cxnId="{B4C5AB8A-1DE1-44FF-AC28-BA07BD134F46}">
      <dgm:prSet/>
      <dgm:spPr/>
      <dgm:t>
        <a:bodyPr/>
        <a:lstStyle/>
        <a:p>
          <a:endParaRPr lang="ru-RU"/>
        </a:p>
      </dgm:t>
    </dgm:pt>
    <dgm:pt modelId="{7081DB52-BD73-4F93-93C2-78E3FB024B0E}">
      <dgm:prSet phldrT="[Текст]"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Постановление Правительства РФ 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 30.05.2023 № 866, 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Приказ Министерства здравоохранения РФ от 30 мая 2023 г. N 266н, Появится возможность проводить медосмотры дистанционно</a:t>
          </a:r>
        </a:p>
      </dgm:t>
    </dgm:pt>
    <dgm:pt modelId="{FED2C898-D23D-48C2-BFB9-D2375BF6D8AC}" type="parTrans" cxnId="{760655BB-4083-44D8-83A2-A57F9A0FDA42}">
      <dgm:prSet/>
      <dgm:spPr/>
      <dgm:t>
        <a:bodyPr/>
        <a:lstStyle/>
        <a:p>
          <a:endParaRPr lang="ru-RU"/>
        </a:p>
      </dgm:t>
    </dgm:pt>
    <dgm:pt modelId="{596433AB-6BC8-441F-A815-A9699A5B3008}" type="sibTrans" cxnId="{760655BB-4083-44D8-83A2-A57F9A0FDA42}">
      <dgm:prSet/>
      <dgm:spPr/>
      <dgm:t>
        <a:bodyPr/>
        <a:lstStyle/>
        <a:p>
          <a:endParaRPr lang="ru-RU"/>
        </a:p>
      </dgm:t>
    </dgm:pt>
    <dgm:pt modelId="{5BBB5522-05DE-4E49-99AE-65A49C87282C}" type="pres">
      <dgm:prSet presAssocID="{DF07785D-4A4D-4538-950E-6888124ED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6B7FE3-789A-4220-ADF5-C1BC141CCB8A}" type="pres">
      <dgm:prSet presAssocID="{DF07785D-4A4D-4538-950E-6888124ED00B}" presName="Name1" presStyleCnt="0"/>
      <dgm:spPr/>
    </dgm:pt>
    <dgm:pt modelId="{24827F91-2415-4339-95F6-858330BC1531}" type="pres">
      <dgm:prSet presAssocID="{DF07785D-4A4D-4538-950E-6888124ED00B}" presName="cycle" presStyleCnt="0"/>
      <dgm:spPr/>
    </dgm:pt>
    <dgm:pt modelId="{74DBEDC3-D990-40D9-971C-68557A1E5ABD}" type="pres">
      <dgm:prSet presAssocID="{DF07785D-4A4D-4538-950E-6888124ED00B}" presName="srcNode" presStyleLbl="node1" presStyleIdx="0" presStyleCnt="3"/>
      <dgm:spPr/>
    </dgm:pt>
    <dgm:pt modelId="{488D0456-05BE-4292-998B-BE357086EC46}" type="pres">
      <dgm:prSet presAssocID="{DF07785D-4A4D-4538-950E-6888124ED00B}" presName="conn" presStyleLbl="parChTrans1D2" presStyleIdx="0" presStyleCnt="1"/>
      <dgm:spPr/>
      <dgm:t>
        <a:bodyPr/>
        <a:lstStyle/>
        <a:p>
          <a:endParaRPr lang="ru-RU"/>
        </a:p>
      </dgm:t>
    </dgm:pt>
    <dgm:pt modelId="{32ACF7D1-56D8-42C6-9F47-7737BC34BD3C}" type="pres">
      <dgm:prSet presAssocID="{DF07785D-4A4D-4538-950E-6888124ED00B}" presName="extraNode" presStyleLbl="node1" presStyleIdx="0" presStyleCnt="3"/>
      <dgm:spPr/>
    </dgm:pt>
    <dgm:pt modelId="{E56B411A-FD62-4F5C-9759-22C073629CAD}" type="pres">
      <dgm:prSet presAssocID="{DF07785D-4A4D-4538-950E-6888124ED00B}" presName="dstNode" presStyleLbl="node1" presStyleIdx="0" presStyleCnt="3"/>
      <dgm:spPr/>
    </dgm:pt>
    <dgm:pt modelId="{64BAB8B2-029D-495A-A9DD-5268FF625C86}" type="pres">
      <dgm:prSet presAssocID="{9E735697-FDCF-4C8F-A3FC-6FE55D2FD61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DACFA-8FC5-4313-B418-C53C9196557B}" type="pres">
      <dgm:prSet presAssocID="{9E735697-FDCF-4C8F-A3FC-6FE55D2FD61C}" presName="accent_1" presStyleCnt="0"/>
      <dgm:spPr/>
    </dgm:pt>
    <dgm:pt modelId="{7150FB81-C828-4290-A314-C64305DFB6DA}" type="pres">
      <dgm:prSet presAssocID="{9E735697-FDCF-4C8F-A3FC-6FE55D2FD61C}" presName="accentRepeatNode" presStyleLbl="solidFgAcc1" presStyleIdx="0" presStyleCnt="3"/>
      <dgm:spPr/>
    </dgm:pt>
    <dgm:pt modelId="{DB660A33-6AFD-4AF7-9661-9ADF97B05E2A}" type="pres">
      <dgm:prSet presAssocID="{DCC76689-208E-42DC-BEE4-7052FE3E1357}" presName="text_2" presStyleLbl="node1" presStyleIdx="1" presStyleCnt="3" custLinFactNeighborX="-173" custLinFactNeighborY="-2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A3EEC-029C-4F2C-9E67-7BDAA1114751}" type="pres">
      <dgm:prSet presAssocID="{DCC76689-208E-42DC-BEE4-7052FE3E1357}" presName="accent_2" presStyleCnt="0"/>
      <dgm:spPr/>
    </dgm:pt>
    <dgm:pt modelId="{A44FB8AB-BE60-489C-AEC2-5AEE8DE13DCE}" type="pres">
      <dgm:prSet presAssocID="{DCC76689-208E-42DC-BEE4-7052FE3E1357}" presName="accentRepeatNode" presStyleLbl="solidFgAcc1" presStyleIdx="1" presStyleCnt="3"/>
      <dgm:spPr/>
    </dgm:pt>
    <dgm:pt modelId="{380D4890-B777-4222-BBD6-600751BFB025}" type="pres">
      <dgm:prSet presAssocID="{7081DB52-BD73-4F93-93C2-78E3FB024B0E}" presName="text_3" presStyleLbl="node1" presStyleIdx="2" presStyleCnt="3" custScaleX="92826" custLinFactNeighborX="-2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4FAC3-29FD-4FE4-806B-99FFB64D9F14}" type="pres">
      <dgm:prSet presAssocID="{7081DB52-BD73-4F93-93C2-78E3FB024B0E}" presName="accent_3" presStyleCnt="0"/>
      <dgm:spPr/>
    </dgm:pt>
    <dgm:pt modelId="{CF52091E-FC95-40AC-8AC8-C456273C3586}" type="pres">
      <dgm:prSet presAssocID="{7081DB52-BD73-4F93-93C2-78E3FB024B0E}" presName="accentRepeatNode" presStyleLbl="solidFgAcc1" presStyleIdx="2" presStyleCnt="3"/>
      <dgm:spPr/>
    </dgm:pt>
  </dgm:ptLst>
  <dgm:cxnLst>
    <dgm:cxn modelId="{760655BB-4083-44D8-83A2-A57F9A0FDA42}" srcId="{DF07785D-4A4D-4538-950E-6888124ED00B}" destId="{7081DB52-BD73-4F93-93C2-78E3FB024B0E}" srcOrd="2" destOrd="0" parTransId="{FED2C898-D23D-48C2-BFB9-D2375BF6D8AC}" sibTransId="{596433AB-6BC8-441F-A815-A9699A5B3008}"/>
    <dgm:cxn modelId="{B4C5AB8A-1DE1-44FF-AC28-BA07BD134F46}" srcId="{DF07785D-4A4D-4538-950E-6888124ED00B}" destId="{DCC76689-208E-42DC-BEE4-7052FE3E1357}" srcOrd="1" destOrd="0" parTransId="{6D37300D-0874-4FAC-8FD7-CC59F4A5DC12}" sibTransId="{522B9AA6-CF22-432B-8FFB-26E6A210B321}"/>
    <dgm:cxn modelId="{37078986-291C-4D4C-B377-FED48D687E06}" type="presOf" srcId="{DF07785D-4A4D-4538-950E-6888124ED00B}" destId="{5BBB5522-05DE-4E49-99AE-65A49C87282C}" srcOrd="0" destOrd="0" presId="urn:microsoft.com/office/officeart/2008/layout/VerticalCurvedList"/>
    <dgm:cxn modelId="{B99DB773-D0C5-4D86-9F27-ECB02EC32AB9}" type="presOf" srcId="{7081DB52-BD73-4F93-93C2-78E3FB024B0E}" destId="{380D4890-B777-4222-BBD6-600751BFB025}" srcOrd="0" destOrd="0" presId="urn:microsoft.com/office/officeart/2008/layout/VerticalCurvedList"/>
    <dgm:cxn modelId="{625DDC34-35A8-4C5B-A15F-9C60DD6F6AB4}" type="presOf" srcId="{3C3C32F0-59F5-45E8-B2F9-3AD3DE633E68}" destId="{488D0456-05BE-4292-998B-BE357086EC46}" srcOrd="0" destOrd="0" presId="urn:microsoft.com/office/officeart/2008/layout/VerticalCurvedList"/>
    <dgm:cxn modelId="{88E624B3-755F-4C5A-8FD2-C9AAA8DC7B01}" type="presOf" srcId="{DCC76689-208E-42DC-BEE4-7052FE3E1357}" destId="{DB660A33-6AFD-4AF7-9661-9ADF97B05E2A}" srcOrd="0" destOrd="0" presId="urn:microsoft.com/office/officeart/2008/layout/VerticalCurvedList"/>
    <dgm:cxn modelId="{7236B15D-042C-4EBB-9C94-AE7365AA742A}" type="presOf" srcId="{9E735697-FDCF-4C8F-A3FC-6FE55D2FD61C}" destId="{64BAB8B2-029D-495A-A9DD-5268FF625C86}" srcOrd="0" destOrd="0" presId="urn:microsoft.com/office/officeart/2008/layout/VerticalCurvedList"/>
    <dgm:cxn modelId="{74A6A7D1-C4A1-4716-A043-189CB3086E0E}" srcId="{DF07785D-4A4D-4538-950E-6888124ED00B}" destId="{9E735697-FDCF-4C8F-A3FC-6FE55D2FD61C}" srcOrd="0" destOrd="0" parTransId="{5E60F0F0-02F5-4D2F-8591-1FB491C35E81}" sibTransId="{3C3C32F0-59F5-45E8-B2F9-3AD3DE633E68}"/>
    <dgm:cxn modelId="{73569872-86C9-47A6-AB84-F7A0612C1BB7}" type="presParOf" srcId="{5BBB5522-05DE-4E49-99AE-65A49C87282C}" destId="{256B7FE3-789A-4220-ADF5-C1BC141CCB8A}" srcOrd="0" destOrd="0" presId="urn:microsoft.com/office/officeart/2008/layout/VerticalCurvedList"/>
    <dgm:cxn modelId="{5664C3B3-D373-4596-8E50-B6975C0F5F6D}" type="presParOf" srcId="{256B7FE3-789A-4220-ADF5-C1BC141CCB8A}" destId="{24827F91-2415-4339-95F6-858330BC1531}" srcOrd="0" destOrd="0" presId="urn:microsoft.com/office/officeart/2008/layout/VerticalCurvedList"/>
    <dgm:cxn modelId="{F840FDC4-2B9A-4A78-940A-6608255C4F2A}" type="presParOf" srcId="{24827F91-2415-4339-95F6-858330BC1531}" destId="{74DBEDC3-D990-40D9-971C-68557A1E5ABD}" srcOrd="0" destOrd="0" presId="urn:microsoft.com/office/officeart/2008/layout/VerticalCurvedList"/>
    <dgm:cxn modelId="{C7ABCEB3-A7F9-4DB5-B0C3-2E617748F591}" type="presParOf" srcId="{24827F91-2415-4339-95F6-858330BC1531}" destId="{488D0456-05BE-4292-998B-BE357086EC46}" srcOrd="1" destOrd="0" presId="urn:microsoft.com/office/officeart/2008/layout/VerticalCurvedList"/>
    <dgm:cxn modelId="{4ED85542-5E26-4ADF-84C6-056E5CCB431D}" type="presParOf" srcId="{24827F91-2415-4339-95F6-858330BC1531}" destId="{32ACF7D1-56D8-42C6-9F47-7737BC34BD3C}" srcOrd="2" destOrd="0" presId="urn:microsoft.com/office/officeart/2008/layout/VerticalCurvedList"/>
    <dgm:cxn modelId="{E83DE490-E273-4204-8C36-76A15A4A177F}" type="presParOf" srcId="{24827F91-2415-4339-95F6-858330BC1531}" destId="{E56B411A-FD62-4F5C-9759-22C073629CAD}" srcOrd="3" destOrd="0" presId="urn:microsoft.com/office/officeart/2008/layout/VerticalCurvedList"/>
    <dgm:cxn modelId="{9DECFD03-37FD-4F1C-8C0D-59962D12FCDD}" type="presParOf" srcId="{256B7FE3-789A-4220-ADF5-C1BC141CCB8A}" destId="{64BAB8B2-029D-495A-A9DD-5268FF625C86}" srcOrd="1" destOrd="0" presId="urn:microsoft.com/office/officeart/2008/layout/VerticalCurvedList"/>
    <dgm:cxn modelId="{DA69F982-6CBF-4D10-8ED0-FE8108343B7D}" type="presParOf" srcId="{256B7FE3-789A-4220-ADF5-C1BC141CCB8A}" destId="{136DACFA-8FC5-4313-B418-C53C9196557B}" srcOrd="2" destOrd="0" presId="urn:microsoft.com/office/officeart/2008/layout/VerticalCurvedList"/>
    <dgm:cxn modelId="{5B1E2EB8-84C9-428A-B96E-E490C5FBC862}" type="presParOf" srcId="{136DACFA-8FC5-4313-B418-C53C9196557B}" destId="{7150FB81-C828-4290-A314-C64305DFB6DA}" srcOrd="0" destOrd="0" presId="urn:microsoft.com/office/officeart/2008/layout/VerticalCurvedList"/>
    <dgm:cxn modelId="{F808CEF6-B3EF-4480-AF97-FC163593AC3A}" type="presParOf" srcId="{256B7FE3-789A-4220-ADF5-C1BC141CCB8A}" destId="{DB660A33-6AFD-4AF7-9661-9ADF97B05E2A}" srcOrd="3" destOrd="0" presId="urn:microsoft.com/office/officeart/2008/layout/VerticalCurvedList"/>
    <dgm:cxn modelId="{EDF2A036-2A77-4D01-8CF7-AF0F227539A7}" type="presParOf" srcId="{256B7FE3-789A-4220-ADF5-C1BC141CCB8A}" destId="{65CA3EEC-029C-4F2C-9E67-7BDAA1114751}" srcOrd="4" destOrd="0" presId="urn:microsoft.com/office/officeart/2008/layout/VerticalCurvedList"/>
    <dgm:cxn modelId="{EAE27981-2B1D-4B1B-9F71-382BE5D3E653}" type="presParOf" srcId="{65CA3EEC-029C-4F2C-9E67-7BDAA1114751}" destId="{A44FB8AB-BE60-489C-AEC2-5AEE8DE13DCE}" srcOrd="0" destOrd="0" presId="urn:microsoft.com/office/officeart/2008/layout/VerticalCurvedList"/>
    <dgm:cxn modelId="{69CDD1DA-04F2-40E7-97EC-63938D3B36A0}" type="presParOf" srcId="{256B7FE3-789A-4220-ADF5-C1BC141CCB8A}" destId="{380D4890-B777-4222-BBD6-600751BFB025}" srcOrd="5" destOrd="0" presId="urn:microsoft.com/office/officeart/2008/layout/VerticalCurvedList"/>
    <dgm:cxn modelId="{CCF6A368-BEED-48FB-A75D-5B95F03F5CD5}" type="presParOf" srcId="{256B7FE3-789A-4220-ADF5-C1BC141CCB8A}" destId="{0894FAC3-29FD-4FE4-806B-99FFB64D9F14}" srcOrd="6" destOrd="0" presId="urn:microsoft.com/office/officeart/2008/layout/VerticalCurvedList"/>
    <dgm:cxn modelId="{6D522DD0-6F7F-4D70-8055-48EC57BC652D}" type="presParOf" srcId="{0894FAC3-29FD-4FE4-806B-99FFB64D9F14}" destId="{CF52091E-FC95-40AC-8AC8-C456273C35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B87846-9578-4703-ADF4-2F0C48AA00F0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F19ECBB-5520-45D1-AC57-558545007053}">
      <dgm:prSet phldrT="[Текст]" custT="1"/>
      <dgm:spPr/>
      <dgm:t>
        <a:bodyPr/>
        <a:lstStyle/>
        <a:p>
          <a:pPr algn="ctr"/>
          <a:r>
            <a:rPr lang="ru-RU" sz="1400" b="1" i="0" dirty="0"/>
            <a:t>1. Выбрать типовые нормы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DA2B15-E43F-4A12-980B-A4F4D0B8062C}" type="parTrans" cxnId="{2B17DC58-11FD-447B-805D-750D86BCFC36}">
      <dgm:prSet/>
      <dgm:spPr/>
      <dgm:t>
        <a:bodyPr/>
        <a:lstStyle/>
        <a:p>
          <a:endParaRPr lang="ru-RU"/>
        </a:p>
      </dgm:t>
    </dgm:pt>
    <dgm:pt modelId="{FE3EB322-618D-44A4-A75D-143EF60ABCFA}" type="sibTrans" cxnId="{2B17DC58-11FD-447B-805D-750D86BCFC36}">
      <dgm:prSet/>
      <dgm:spPr/>
      <dgm:t>
        <a:bodyPr/>
        <a:lstStyle/>
        <a:p>
          <a:endParaRPr lang="ru-RU"/>
        </a:p>
      </dgm:t>
    </dgm:pt>
    <dgm:pt modelId="{C2B29E6E-5766-4D96-968F-6F906A3DD182}">
      <dgm:prSet phldrT="[Текст]" custT="1"/>
      <dgm:spPr/>
      <dgm:t>
        <a:bodyPr/>
        <a:lstStyle/>
        <a:p>
          <a:pPr algn="ctr"/>
          <a:r>
            <a:rPr lang="ru-RU" sz="1400" b="1" i="0" dirty="0"/>
            <a:t>2. Разработать или актуализировать Порядок обеспечения 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607773-C973-44F6-A3DD-1A863949EBA0}" type="parTrans" cxnId="{BA69F915-8B3E-4467-B28E-54405677E87C}">
      <dgm:prSet/>
      <dgm:spPr/>
      <dgm:t>
        <a:bodyPr/>
        <a:lstStyle/>
        <a:p>
          <a:endParaRPr lang="ru-RU"/>
        </a:p>
      </dgm:t>
    </dgm:pt>
    <dgm:pt modelId="{99AF0F21-C7FD-4E78-96A5-98B5E707B971}" type="sibTrans" cxnId="{BA69F915-8B3E-4467-B28E-54405677E87C}">
      <dgm:prSet/>
      <dgm:spPr/>
      <dgm:t>
        <a:bodyPr/>
        <a:lstStyle/>
        <a:p>
          <a:endParaRPr lang="ru-RU"/>
        </a:p>
      </dgm:t>
    </dgm:pt>
    <dgm:pt modelId="{9BAE28CB-51C8-4F75-8CBC-FBB056A07838}">
      <dgm:prSet phldrT="[Текст]" custT="1"/>
      <dgm:spPr/>
      <dgm:t>
        <a:bodyPr/>
        <a:lstStyle/>
        <a:p>
          <a:pPr algn="ctr"/>
          <a:r>
            <a:rPr lang="ru-RU" sz="1400" b="1" i="0" dirty="0"/>
            <a:t>3. Утвердить новые формы карточек выдачи 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8306A-C52F-4B29-B4AA-ACDEBA6306B6}" type="parTrans" cxnId="{0D704A54-A129-41C2-A86E-22A1EC4CF8CC}">
      <dgm:prSet/>
      <dgm:spPr/>
      <dgm:t>
        <a:bodyPr/>
        <a:lstStyle/>
        <a:p>
          <a:endParaRPr lang="ru-RU"/>
        </a:p>
      </dgm:t>
    </dgm:pt>
    <dgm:pt modelId="{86368A11-02F4-4806-A8A9-7B7212EC38D1}" type="sibTrans" cxnId="{0D704A54-A129-41C2-A86E-22A1EC4CF8CC}">
      <dgm:prSet/>
      <dgm:spPr/>
      <dgm:t>
        <a:bodyPr/>
        <a:lstStyle/>
        <a:p>
          <a:endParaRPr lang="ru-RU"/>
        </a:p>
      </dgm:t>
    </dgm:pt>
    <dgm:pt modelId="{D02C4E46-DC19-4514-B830-8DE2A4B81718}">
      <dgm:prSet phldrT="[Текст]" custT="1"/>
      <dgm:spPr/>
      <dgm:t>
        <a:bodyPr/>
        <a:lstStyle/>
        <a:p>
          <a:pPr algn="ctr"/>
          <a:r>
            <a:rPr lang="ru-RU" sz="1400" b="1" i="0" dirty="0"/>
            <a:t>4. Разработать два новых перечня по 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88289-1994-4B1F-898E-E843D6AC58F2}" type="parTrans" cxnId="{38875003-6D90-4AC2-9900-3E59652FBD6F}">
      <dgm:prSet/>
      <dgm:spPr/>
      <dgm:t>
        <a:bodyPr/>
        <a:lstStyle/>
        <a:p>
          <a:endParaRPr lang="ru-RU"/>
        </a:p>
      </dgm:t>
    </dgm:pt>
    <dgm:pt modelId="{F2E73536-1D86-4085-9CBB-99419003D463}" type="sibTrans" cxnId="{38875003-6D90-4AC2-9900-3E59652FBD6F}">
      <dgm:prSet/>
      <dgm:spPr/>
      <dgm:t>
        <a:bodyPr/>
        <a:lstStyle/>
        <a:p>
          <a:endParaRPr lang="ru-RU"/>
        </a:p>
      </dgm:t>
    </dgm:pt>
    <dgm:pt modelId="{D9C3A83F-65D8-4A4F-9B87-A346E2D91787}">
      <dgm:prSet phldrT="[Текст]" custT="1"/>
      <dgm:spPr/>
      <dgm:t>
        <a:bodyPr/>
        <a:lstStyle/>
        <a:p>
          <a:pPr algn="ctr"/>
          <a:r>
            <a:rPr lang="ru-RU" sz="1400" b="1" i="0" dirty="0"/>
            <a:t>5. Проинформировать работников об изменениях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EC7016-2CC3-4080-8CFF-14F8DCCF28B6}" type="parTrans" cxnId="{828BF030-FCF6-4CDF-BAF7-F084F2F9C132}">
      <dgm:prSet/>
      <dgm:spPr/>
      <dgm:t>
        <a:bodyPr/>
        <a:lstStyle/>
        <a:p>
          <a:endParaRPr lang="ru-RU"/>
        </a:p>
      </dgm:t>
    </dgm:pt>
    <dgm:pt modelId="{BD6C0D23-4C9C-49FE-89B0-F0D5FCD2CC01}" type="sibTrans" cxnId="{828BF030-FCF6-4CDF-BAF7-F084F2F9C132}">
      <dgm:prSet/>
      <dgm:spPr/>
      <dgm:t>
        <a:bodyPr/>
        <a:lstStyle/>
        <a:p>
          <a:endParaRPr lang="ru-RU"/>
        </a:p>
      </dgm:t>
    </dgm:pt>
    <dgm:pt modelId="{59359B19-8886-4C32-BCE1-BD1DD4DBD050}" type="pres">
      <dgm:prSet presAssocID="{6EB87846-9578-4703-ADF4-2F0C48AA00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738144A-B90B-4BBD-99CF-FE8BD859CB08}" type="pres">
      <dgm:prSet presAssocID="{6EB87846-9578-4703-ADF4-2F0C48AA00F0}" presName="Name1" presStyleCnt="0"/>
      <dgm:spPr/>
    </dgm:pt>
    <dgm:pt modelId="{0F6714C4-E3E4-4B21-98BD-F2E32C180D37}" type="pres">
      <dgm:prSet presAssocID="{6EB87846-9578-4703-ADF4-2F0C48AA00F0}" presName="cycle" presStyleCnt="0"/>
      <dgm:spPr/>
    </dgm:pt>
    <dgm:pt modelId="{E007E2B9-BD0B-457F-BD01-759E5A0414B9}" type="pres">
      <dgm:prSet presAssocID="{6EB87846-9578-4703-ADF4-2F0C48AA00F0}" presName="srcNode" presStyleLbl="node1" presStyleIdx="0" presStyleCnt="5"/>
      <dgm:spPr/>
    </dgm:pt>
    <dgm:pt modelId="{630FBBCF-60CF-4E98-BAFE-45EA8C477F60}" type="pres">
      <dgm:prSet presAssocID="{6EB87846-9578-4703-ADF4-2F0C48AA00F0}" presName="conn" presStyleLbl="parChTrans1D2" presStyleIdx="0" presStyleCnt="1"/>
      <dgm:spPr/>
      <dgm:t>
        <a:bodyPr/>
        <a:lstStyle/>
        <a:p>
          <a:endParaRPr lang="ru-RU"/>
        </a:p>
      </dgm:t>
    </dgm:pt>
    <dgm:pt modelId="{F013AD44-03D4-4362-B0F0-104A76E42B0A}" type="pres">
      <dgm:prSet presAssocID="{6EB87846-9578-4703-ADF4-2F0C48AA00F0}" presName="extraNode" presStyleLbl="node1" presStyleIdx="0" presStyleCnt="5"/>
      <dgm:spPr/>
    </dgm:pt>
    <dgm:pt modelId="{C9898C3D-35FA-42F0-9AE7-C1478B18A0DD}" type="pres">
      <dgm:prSet presAssocID="{6EB87846-9578-4703-ADF4-2F0C48AA00F0}" presName="dstNode" presStyleLbl="node1" presStyleIdx="0" presStyleCnt="5"/>
      <dgm:spPr/>
    </dgm:pt>
    <dgm:pt modelId="{8E22839A-E2C0-49E4-9345-7289D774F972}" type="pres">
      <dgm:prSet presAssocID="{4F19ECBB-5520-45D1-AC57-55854500705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2CB7D-44EC-444C-8C86-2AA5B2B19332}" type="pres">
      <dgm:prSet presAssocID="{4F19ECBB-5520-45D1-AC57-558545007053}" presName="accent_1" presStyleCnt="0"/>
      <dgm:spPr/>
    </dgm:pt>
    <dgm:pt modelId="{C01A9292-ADC2-4E23-BF69-67D345DF810F}" type="pres">
      <dgm:prSet presAssocID="{4F19ECBB-5520-45D1-AC57-558545007053}" presName="accentRepeatNode" presStyleLbl="solidFgAcc1" presStyleIdx="0" presStyleCnt="5"/>
      <dgm:spPr/>
    </dgm:pt>
    <dgm:pt modelId="{28EF300C-281B-4810-867F-9C21C92E863B}" type="pres">
      <dgm:prSet presAssocID="{C2B29E6E-5766-4D96-968F-6F906A3DD18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110A6-9550-4796-BE1F-D492497458BA}" type="pres">
      <dgm:prSet presAssocID="{C2B29E6E-5766-4D96-968F-6F906A3DD182}" presName="accent_2" presStyleCnt="0"/>
      <dgm:spPr/>
    </dgm:pt>
    <dgm:pt modelId="{FFBB5356-2ACA-4613-8AF4-26565EB0926D}" type="pres">
      <dgm:prSet presAssocID="{C2B29E6E-5766-4D96-968F-6F906A3DD182}" presName="accentRepeatNode" presStyleLbl="solidFgAcc1" presStyleIdx="1" presStyleCnt="5"/>
      <dgm:spPr/>
    </dgm:pt>
    <dgm:pt modelId="{355D9600-3384-4F2F-8BBA-4441B88BAC96}" type="pres">
      <dgm:prSet presAssocID="{9BAE28CB-51C8-4F75-8CBC-FBB056A0783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66969-490A-4E55-B949-8DE932F8C1EB}" type="pres">
      <dgm:prSet presAssocID="{9BAE28CB-51C8-4F75-8CBC-FBB056A07838}" presName="accent_3" presStyleCnt="0"/>
      <dgm:spPr/>
    </dgm:pt>
    <dgm:pt modelId="{A49ED13E-81F0-4227-B75E-BD8AE23A999E}" type="pres">
      <dgm:prSet presAssocID="{9BAE28CB-51C8-4F75-8CBC-FBB056A07838}" presName="accentRepeatNode" presStyleLbl="solidFgAcc1" presStyleIdx="2" presStyleCnt="5"/>
      <dgm:spPr/>
    </dgm:pt>
    <dgm:pt modelId="{91376656-9C38-4F7F-B605-39463ECEB745}" type="pres">
      <dgm:prSet presAssocID="{D02C4E46-DC19-4514-B830-8DE2A4B81718}" presName="text_4" presStyleLbl="node1" presStyleIdx="3" presStyleCnt="5" custScaleX="82615" custLinFactNeighborX="-80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8F8F6-7C94-4D38-9255-F67975E5AA3B}" type="pres">
      <dgm:prSet presAssocID="{D02C4E46-DC19-4514-B830-8DE2A4B81718}" presName="accent_4" presStyleCnt="0"/>
      <dgm:spPr/>
    </dgm:pt>
    <dgm:pt modelId="{1CF9FE10-5ADE-440A-911D-84272BCF186A}" type="pres">
      <dgm:prSet presAssocID="{D02C4E46-DC19-4514-B830-8DE2A4B81718}" presName="accentRepeatNode" presStyleLbl="solidFgAcc1" presStyleIdx="3" presStyleCnt="5"/>
      <dgm:spPr/>
    </dgm:pt>
    <dgm:pt modelId="{081F7964-6C91-4AB5-B3B9-56D6F2A7E3E7}" type="pres">
      <dgm:prSet presAssocID="{D9C3A83F-65D8-4A4F-9B87-A346E2D91787}" presName="text_5" presStyleLbl="node1" presStyleIdx="4" presStyleCnt="5" custScaleX="81874" custLinFactNeighborX="-8806" custLinFactNeighborY="1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2E423-191B-4F71-A3E1-F70002E8ACBF}" type="pres">
      <dgm:prSet presAssocID="{D9C3A83F-65D8-4A4F-9B87-A346E2D91787}" presName="accent_5" presStyleCnt="0"/>
      <dgm:spPr/>
    </dgm:pt>
    <dgm:pt modelId="{6A6C1FD3-F69D-434E-AC3C-78C3E52A35DE}" type="pres">
      <dgm:prSet presAssocID="{D9C3A83F-65D8-4A4F-9B87-A346E2D91787}" presName="accentRepeatNode" presStyleLbl="solidFgAcc1" presStyleIdx="4" presStyleCnt="5"/>
      <dgm:spPr/>
    </dgm:pt>
  </dgm:ptLst>
  <dgm:cxnLst>
    <dgm:cxn modelId="{BA69F915-8B3E-4467-B28E-54405677E87C}" srcId="{6EB87846-9578-4703-ADF4-2F0C48AA00F0}" destId="{C2B29E6E-5766-4D96-968F-6F906A3DD182}" srcOrd="1" destOrd="0" parTransId="{BC607773-C973-44F6-A3DD-1A863949EBA0}" sibTransId="{99AF0F21-C7FD-4E78-96A5-98B5E707B971}"/>
    <dgm:cxn modelId="{4F40F1E4-00AC-429B-A815-9B05071551A7}" type="presOf" srcId="{FE3EB322-618D-44A4-A75D-143EF60ABCFA}" destId="{630FBBCF-60CF-4E98-BAFE-45EA8C477F60}" srcOrd="0" destOrd="0" presId="urn:microsoft.com/office/officeart/2008/layout/VerticalCurvedList"/>
    <dgm:cxn modelId="{38875003-6D90-4AC2-9900-3E59652FBD6F}" srcId="{6EB87846-9578-4703-ADF4-2F0C48AA00F0}" destId="{D02C4E46-DC19-4514-B830-8DE2A4B81718}" srcOrd="3" destOrd="0" parTransId="{E7F88289-1994-4B1F-898E-E843D6AC58F2}" sibTransId="{F2E73536-1D86-4085-9CBB-99419003D463}"/>
    <dgm:cxn modelId="{0D704A54-A129-41C2-A86E-22A1EC4CF8CC}" srcId="{6EB87846-9578-4703-ADF4-2F0C48AA00F0}" destId="{9BAE28CB-51C8-4F75-8CBC-FBB056A07838}" srcOrd="2" destOrd="0" parTransId="{EAE8306A-C52F-4B29-B4AA-ACDEBA6306B6}" sibTransId="{86368A11-02F4-4806-A8A9-7B7212EC38D1}"/>
    <dgm:cxn modelId="{FC639404-AF03-42CD-BE6A-5E0FBDC6C277}" type="presOf" srcId="{4F19ECBB-5520-45D1-AC57-558545007053}" destId="{8E22839A-E2C0-49E4-9345-7289D774F972}" srcOrd="0" destOrd="0" presId="urn:microsoft.com/office/officeart/2008/layout/VerticalCurvedList"/>
    <dgm:cxn modelId="{E2F5F230-7B4D-4643-BD3C-015F48724487}" type="presOf" srcId="{9BAE28CB-51C8-4F75-8CBC-FBB056A07838}" destId="{355D9600-3384-4F2F-8BBA-4441B88BAC96}" srcOrd="0" destOrd="0" presId="urn:microsoft.com/office/officeart/2008/layout/VerticalCurvedList"/>
    <dgm:cxn modelId="{F2971BD4-D464-40BE-BF10-E5FC9FD9378B}" type="presOf" srcId="{C2B29E6E-5766-4D96-968F-6F906A3DD182}" destId="{28EF300C-281B-4810-867F-9C21C92E863B}" srcOrd="0" destOrd="0" presId="urn:microsoft.com/office/officeart/2008/layout/VerticalCurvedList"/>
    <dgm:cxn modelId="{828BF030-FCF6-4CDF-BAF7-F084F2F9C132}" srcId="{6EB87846-9578-4703-ADF4-2F0C48AA00F0}" destId="{D9C3A83F-65D8-4A4F-9B87-A346E2D91787}" srcOrd="4" destOrd="0" parTransId="{D6EC7016-2CC3-4080-8CFF-14F8DCCF28B6}" sibTransId="{BD6C0D23-4C9C-49FE-89B0-F0D5FCD2CC01}"/>
    <dgm:cxn modelId="{D505B997-C21A-4D8F-BC08-B2B9C41ABD5E}" type="presOf" srcId="{6EB87846-9578-4703-ADF4-2F0C48AA00F0}" destId="{59359B19-8886-4C32-BCE1-BD1DD4DBD050}" srcOrd="0" destOrd="0" presId="urn:microsoft.com/office/officeart/2008/layout/VerticalCurvedList"/>
    <dgm:cxn modelId="{FF7A79C9-B14F-43C5-B33C-033DB0F1BA9B}" type="presOf" srcId="{D9C3A83F-65D8-4A4F-9B87-A346E2D91787}" destId="{081F7964-6C91-4AB5-B3B9-56D6F2A7E3E7}" srcOrd="0" destOrd="0" presId="urn:microsoft.com/office/officeart/2008/layout/VerticalCurvedList"/>
    <dgm:cxn modelId="{2B17DC58-11FD-447B-805D-750D86BCFC36}" srcId="{6EB87846-9578-4703-ADF4-2F0C48AA00F0}" destId="{4F19ECBB-5520-45D1-AC57-558545007053}" srcOrd="0" destOrd="0" parTransId="{FCDA2B15-E43F-4A12-980B-A4F4D0B8062C}" sibTransId="{FE3EB322-618D-44A4-A75D-143EF60ABCFA}"/>
    <dgm:cxn modelId="{4ACFC6C9-B28E-454D-9D40-B0B88975C352}" type="presOf" srcId="{D02C4E46-DC19-4514-B830-8DE2A4B81718}" destId="{91376656-9C38-4F7F-B605-39463ECEB745}" srcOrd="0" destOrd="0" presId="urn:microsoft.com/office/officeart/2008/layout/VerticalCurvedList"/>
    <dgm:cxn modelId="{F13681B3-930C-49DF-AF7B-3B66482A40DD}" type="presParOf" srcId="{59359B19-8886-4C32-BCE1-BD1DD4DBD050}" destId="{2738144A-B90B-4BBD-99CF-FE8BD859CB08}" srcOrd="0" destOrd="0" presId="urn:microsoft.com/office/officeart/2008/layout/VerticalCurvedList"/>
    <dgm:cxn modelId="{B1F19DB4-EF16-4EE2-951F-420DB2F5E99C}" type="presParOf" srcId="{2738144A-B90B-4BBD-99CF-FE8BD859CB08}" destId="{0F6714C4-E3E4-4B21-98BD-F2E32C180D37}" srcOrd="0" destOrd="0" presId="urn:microsoft.com/office/officeart/2008/layout/VerticalCurvedList"/>
    <dgm:cxn modelId="{4BD23C9E-32B1-4B5A-A21A-6E41200764A7}" type="presParOf" srcId="{0F6714C4-E3E4-4B21-98BD-F2E32C180D37}" destId="{E007E2B9-BD0B-457F-BD01-759E5A0414B9}" srcOrd="0" destOrd="0" presId="urn:microsoft.com/office/officeart/2008/layout/VerticalCurvedList"/>
    <dgm:cxn modelId="{5DCB11A4-8976-4044-93A2-EE20461EA71C}" type="presParOf" srcId="{0F6714C4-E3E4-4B21-98BD-F2E32C180D37}" destId="{630FBBCF-60CF-4E98-BAFE-45EA8C477F60}" srcOrd="1" destOrd="0" presId="urn:microsoft.com/office/officeart/2008/layout/VerticalCurvedList"/>
    <dgm:cxn modelId="{B5FFD5D3-75B3-4A5A-BCFB-08938F9A7F66}" type="presParOf" srcId="{0F6714C4-E3E4-4B21-98BD-F2E32C180D37}" destId="{F013AD44-03D4-4362-B0F0-104A76E42B0A}" srcOrd="2" destOrd="0" presId="urn:microsoft.com/office/officeart/2008/layout/VerticalCurvedList"/>
    <dgm:cxn modelId="{AC222B05-0ADB-4C5F-9D91-28E2B586DD1A}" type="presParOf" srcId="{0F6714C4-E3E4-4B21-98BD-F2E32C180D37}" destId="{C9898C3D-35FA-42F0-9AE7-C1478B18A0DD}" srcOrd="3" destOrd="0" presId="urn:microsoft.com/office/officeart/2008/layout/VerticalCurvedList"/>
    <dgm:cxn modelId="{3DC9D0A2-C8E3-4B8D-A888-115D52BFB1BC}" type="presParOf" srcId="{2738144A-B90B-4BBD-99CF-FE8BD859CB08}" destId="{8E22839A-E2C0-49E4-9345-7289D774F972}" srcOrd="1" destOrd="0" presId="urn:microsoft.com/office/officeart/2008/layout/VerticalCurvedList"/>
    <dgm:cxn modelId="{D5152C71-CD12-4C87-B4DC-BA039A874722}" type="presParOf" srcId="{2738144A-B90B-4BBD-99CF-FE8BD859CB08}" destId="{E482CB7D-44EC-444C-8C86-2AA5B2B19332}" srcOrd="2" destOrd="0" presId="urn:microsoft.com/office/officeart/2008/layout/VerticalCurvedList"/>
    <dgm:cxn modelId="{30189491-E582-4537-AB2A-EE0791770AB4}" type="presParOf" srcId="{E482CB7D-44EC-444C-8C86-2AA5B2B19332}" destId="{C01A9292-ADC2-4E23-BF69-67D345DF810F}" srcOrd="0" destOrd="0" presId="urn:microsoft.com/office/officeart/2008/layout/VerticalCurvedList"/>
    <dgm:cxn modelId="{3C77DBC0-405F-4436-9624-5767B3C8AB09}" type="presParOf" srcId="{2738144A-B90B-4BBD-99CF-FE8BD859CB08}" destId="{28EF300C-281B-4810-867F-9C21C92E863B}" srcOrd="3" destOrd="0" presId="urn:microsoft.com/office/officeart/2008/layout/VerticalCurvedList"/>
    <dgm:cxn modelId="{5088CC3C-F9BC-476B-A0B2-98FCCBDB6A1C}" type="presParOf" srcId="{2738144A-B90B-4BBD-99CF-FE8BD859CB08}" destId="{4FB110A6-9550-4796-BE1F-D492497458BA}" srcOrd="4" destOrd="0" presId="urn:microsoft.com/office/officeart/2008/layout/VerticalCurvedList"/>
    <dgm:cxn modelId="{988D1017-20C3-42F0-A0F2-0CE7007C6225}" type="presParOf" srcId="{4FB110A6-9550-4796-BE1F-D492497458BA}" destId="{FFBB5356-2ACA-4613-8AF4-26565EB0926D}" srcOrd="0" destOrd="0" presId="urn:microsoft.com/office/officeart/2008/layout/VerticalCurvedList"/>
    <dgm:cxn modelId="{C82C0083-23C8-4E31-ACAF-A017AE6796C5}" type="presParOf" srcId="{2738144A-B90B-4BBD-99CF-FE8BD859CB08}" destId="{355D9600-3384-4F2F-8BBA-4441B88BAC96}" srcOrd="5" destOrd="0" presId="urn:microsoft.com/office/officeart/2008/layout/VerticalCurvedList"/>
    <dgm:cxn modelId="{E444EF4F-1EE8-4000-B898-F4AB4A2CE07E}" type="presParOf" srcId="{2738144A-B90B-4BBD-99CF-FE8BD859CB08}" destId="{E0866969-490A-4E55-B949-8DE932F8C1EB}" srcOrd="6" destOrd="0" presId="urn:microsoft.com/office/officeart/2008/layout/VerticalCurvedList"/>
    <dgm:cxn modelId="{0B78692C-5A10-470F-828E-90D3A05A3F94}" type="presParOf" srcId="{E0866969-490A-4E55-B949-8DE932F8C1EB}" destId="{A49ED13E-81F0-4227-B75E-BD8AE23A999E}" srcOrd="0" destOrd="0" presId="urn:microsoft.com/office/officeart/2008/layout/VerticalCurvedList"/>
    <dgm:cxn modelId="{A4335446-EAC3-4942-94D2-5862806881D9}" type="presParOf" srcId="{2738144A-B90B-4BBD-99CF-FE8BD859CB08}" destId="{91376656-9C38-4F7F-B605-39463ECEB745}" srcOrd="7" destOrd="0" presId="urn:microsoft.com/office/officeart/2008/layout/VerticalCurvedList"/>
    <dgm:cxn modelId="{A2E92966-EC80-4A7B-860D-D6A86443DB63}" type="presParOf" srcId="{2738144A-B90B-4BBD-99CF-FE8BD859CB08}" destId="{ABA8F8F6-7C94-4D38-9255-F67975E5AA3B}" srcOrd="8" destOrd="0" presId="urn:microsoft.com/office/officeart/2008/layout/VerticalCurvedList"/>
    <dgm:cxn modelId="{670E436A-B5AB-4387-A2AC-34E4E93E9051}" type="presParOf" srcId="{ABA8F8F6-7C94-4D38-9255-F67975E5AA3B}" destId="{1CF9FE10-5ADE-440A-911D-84272BCF186A}" srcOrd="0" destOrd="0" presId="urn:microsoft.com/office/officeart/2008/layout/VerticalCurvedList"/>
    <dgm:cxn modelId="{E44D1598-208D-4FA8-B636-2F72938D7757}" type="presParOf" srcId="{2738144A-B90B-4BBD-99CF-FE8BD859CB08}" destId="{081F7964-6C91-4AB5-B3B9-56D6F2A7E3E7}" srcOrd="9" destOrd="0" presId="urn:microsoft.com/office/officeart/2008/layout/VerticalCurvedList"/>
    <dgm:cxn modelId="{4D8C3DD6-04EE-4F4E-AF52-3AEB950CE8F6}" type="presParOf" srcId="{2738144A-B90B-4BBD-99CF-FE8BD859CB08}" destId="{3872E423-191B-4F71-A3E1-F70002E8ACBF}" srcOrd="10" destOrd="0" presId="urn:microsoft.com/office/officeart/2008/layout/VerticalCurvedList"/>
    <dgm:cxn modelId="{0DE55373-D734-4AF3-A877-2F9FFB09B8F2}" type="presParOf" srcId="{3872E423-191B-4F71-A3E1-F70002E8ACBF}" destId="{6A6C1FD3-F69D-434E-AC3C-78C3E52A35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0456-05BE-4292-998B-BE357086EC46}">
      <dsp:nvSpPr>
        <dsp:cNvPr id="0" name=""/>
        <dsp:cNvSpPr/>
      </dsp:nvSpPr>
      <dsp:spPr>
        <a:xfrm>
          <a:off x="-5718275" y="-875276"/>
          <a:ext cx="6807975" cy="680797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AB8B2-029D-495A-A9DD-5268FF625C86}">
      <dsp:nvSpPr>
        <dsp:cNvPr id="0" name=""/>
        <dsp:cNvSpPr/>
      </dsp:nvSpPr>
      <dsp:spPr>
        <a:xfrm>
          <a:off x="570404" y="388814"/>
          <a:ext cx="6967429" cy="778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5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16.12.2021 № 2334, Новые требования к предприятиям, оказывающим услуги по организации ОТ</a:t>
          </a:r>
        </a:p>
      </dsp:txBody>
      <dsp:txXfrm>
        <a:off x="570404" y="388814"/>
        <a:ext cx="6967429" cy="778033"/>
      </dsp:txXfrm>
    </dsp:sp>
    <dsp:sp modelId="{7150FB81-C828-4290-A314-C64305DFB6DA}">
      <dsp:nvSpPr>
        <dsp:cNvPr id="0" name=""/>
        <dsp:cNvSpPr/>
      </dsp:nvSpPr>
      <dsp:spPr>
        <a:xfrm>
          <a:off x="84133" y="291560"/>
          <a:ext cx="972542" cy="9725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60A33-6AFD-4AF7-9661-9ADF97B05E2A}">
      <dsp:nvSpPr>
        <dsp:cNvPr id="0" name=""/>
        <dsp:cNvSpPr/>
      </dsp:nvSpPr>
      <dsp:spPr>
        <a:xfrm>
          <a:off x="1016469" y="1556067"/>
          <a:ext cx="6521365" cy="778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5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от 31.10.2022 № 699н, Изменение порядка проведения СОУТ</a:t>
          </a:r>
        </a:p>
      </dsp:txBody>
      <dsp:txXfrm>
        <a:off x="1016469" y="1556067"/>
        <a:ext cx="6521365" cy="778033"/>
      </dsp:txXfrm>
    </dsp:sp>
    <dsp:sp modelId="{A44FB8AB-BE60-489C-AEC2-5AEE8DE13DCE}">
      <dsp:nvSpPr>
        <dsp:cNvPr id="0" name=""/>
        <dsp:cNvSpPr/>
      </dsp:nvSpPr>
      <dsp:spPr>
        <a:xfrm>
          <a:off x="530197" y="1458813"/>
          <a:ext cx="972542" cy="9725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4890-B777-4222-BBD6-600751BFB025}">
      <dsp:nvSpPr>
        <dsp:cNvPr id="0" name=""/>
        <dsp:cNvSpPr/>
      </dsp:nvSpPr>
      <dsp:spPr>
        <a:xfrm>
          <a:off x="1058466" y="2723320"/>
          <a:ext cx="6053522" cy="778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5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05.07.2022 № 1206, Новые требования к расследованию и учёту случаев профзаболеваний</a:t>
          </a:r>
        </a:p>
      </dsp:txBody>
      <dsp:txXfrm>
        <a:off x="1058466" y="2723320"/>
        <a:ext cx="6053522" cy="778033"/>
      </dsp:txXfrm>
    </dsp:sp>
    <dsp:sp modelId="{CF52091E-FC95-40AC-8AC8-C456273C3586}">
      <dsp:nvSpPr>
        <dsp:cNvPr id="0" name=""/>
        <dsp:cNvSpPr/>
      </dsp:nvSpPr>
      <dsp:spPr>
        <a:xfrm>
          <a:off x="530197" y="2626066"/>
          <a:ext cx="972542" cy="9725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6EA24-9605-498A-B3D1-98D8325627E9}">
      <dsp:nvSpPr>
        <dsp:cNvPr id="0" name=""/>
        <dsp:cNvSpPr/>
      </dsp:nvSpPr>
      <dsp:spPr>
        <a:xfrm>
          <a:off x="769045" y="3935730"/>
          <a:ext cx="5754539" cy="778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5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от 24.12.2021 № 2464, Работодатели обязаны регистрироваться в Минтруде по поводу самостоятельного обучения персонала по ОТ</a:t>
          </a:r>
        </a:p>
      </dsp:txBody>
      <dsp:txXfrm>
        <a:off x="769045" y="3935730"/>
        <a:ext cx="5754539" cy="778033"/>
      </dsp:txXfrm>
    </dsp:sp>
    <dsp:sp modelId="{DAC9BB0E-1E99-49D9-8B25-A8AF8EFBE076}">
      <dsp:nvSpPr>
        <dsp:cNvPr id="0" name=""/>
        <dsp:cNvSpPr/>
      </dsp:nvSpPr>
      <dsp:spPr>
        <a:xfrm>
          <a:off x="84133" y="3793319"/>
          <a:ext cx="972542" cy="9725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AE967-9261-4FD2-B005-FE66675C3C6C}">
      <dsp:nvSpPr>
        <dsp:cNvPr id="0" name=""/>
        <dsp:cNvSpPr/>
      </dsp:nvSpPr>
      <dsp:spPr>
        <a:xfrm>
          <a:off x="1721665" y="2599190"/>
          <a:ext cx="647926" cy="1851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963" y="0"/>
              </a:lnTo>
              <a:lnTo>
                <a:pt x="323963" y="1851923"/>
              </a:lnTo>
              <a:lnTo>
                <a:pt x="647926" y="1851923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996578" y="3476102"/>
        <a:ext cx="98099" cy="98099"/>
      </dsp:txXfrm>
    </dsp:sp>
    <dsp:sp modelId="{342C94F2-78A8-48F3-8C9B-CC0CB3048090}">
      <dsp:nvSpPr>
        <dsp:cNvPr id="0" name=""/>
        <dsp:cNvSpPr/>
      </dsp:nvSpPr>
      <dsp:spPr>
        <a:xfrm>
          <a:off x="1721665" y="2599190"/>
          <a:ext cx="647926" cy="617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963" y="0"/>
              </a:lnTo>
              <a:lnTo>
                <a:pt x="323963" y="617307"/>
              </a:lnTo>
              <a:lnTo>
                <a:pt x="647926" y="617307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23255" y="2885471"/>
        <a:ext cx="44745" cy="44745"/>
      </dsp:txXfrm>
    </dsp:sp>
    <dsp:sp modelId="{8A856033-76C3-4854-AE5E-5401D6AA4886}">
      <dsp:nvSpPr>
        <dsp:cNvPr id="0" name=""/>
        <dsp:cNvSpPr/>
      </dsp:nvSpPr>
      <dsp:spPr>
        <a:xfrm>
          <a:off x="1721665" y="1981883"/>
          <a:ext cx="647926" cy="617307"/>
        </a:xfrm>
        <a:custGeom>
          <a:avLst/>
          <a:gdLst/>
          <a:ahLst/>
          <a:cxnLst/>
          <a:rect l="0" t="0" r="0" b="0"/>
          <a:pathLst>
            <a:path>
              <a:moveTo>
                <a:pt x="0" y="617307"/>
              </a:moveTo>
              <a:lnTo>
                <a:pt x="323963" y="617307"/>
              </a:lnTo>
              <a:lnTo>
                <a:pt x="323963" y="0"/>
              </a:lnTo>
              <a:lnTo>
                <a:pt x="647926" y="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23255" y="2268164"/>
        <a:ext cx="44745" cy="44745"/>
      </dsp:txXfrm>
    </dsp:sp>
    <dsp:sp modelId="{19FD0BF9-4042-41A4-BC4B-E8309ADEF9AE}">
      <dsp:nvSpPr>
        <dsp:cNvPr id="0" name=""/>
        <dsp:cNvSpPr/>
      </dsp:nvSpPr>
      <dsp:spPr>
        <a:xfrm>
          <a:off x="1721665" y="747267"/>
          <a:ext cx="647926" cy="1851923"/>
        </a:xfrm>
        <a:custGeom>
          <a:avLst/>
          <a:gdLst/>
          <a:ahLst/>
          <a:cxnLst/>
          <a:rect l="0" t="0" r="0" b="0"/>
          <a:pathLst>
            <a:path>
              <a:moveTo>
                <a:pt x="0" y="1851923"/>
              </a:moveTo>
              <a:lnTo>
                <a:pt x="323963" y="1851923"/>
              </a:lnTo>
              <a:lnTo>
                <a:pt x="323963" y="0"/>
              </a:lnTo>
              <a:lnTo>
                <a:pt x="647926" y="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996578" y="1624179"/>
        <a:ext cx="98099" cy="98099"/>
      </dsp:txXfrm>
    </dsp:sp>
    <dsp:sp modelId="{5D1BE83E-08BD-40AF-82DE-99E526F8D34B}">
      <dsp:nvSpPr>
        <dsp:cNvPr id="0" name=""/>
        <dsp:cNvSpPr/>
      </dsp:nvSpPr>
      <dsp:spPr>
        <a:xfrm rot="16200000">
          <a:off x="-1569023" y="1907692"/>
          <a:ext cx="5198381" cy="13829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Правила обучения, утвержденные </a:t>
          </a:r>
          <a:r>
            <a:rPr lang="ru-RU" sz="19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постановлением Правительства от 24.12.2021 № 2464</a:t>
          </a:r>
          <a:r>
            <a:rPr lang="ru-RU" sz="19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выделяют категории персонала, которые обязательно должны проходить проверку знаний в ЕИСОТ: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569023" y="1907692"/>
        <a:ext cx="5198381" cy="1382996"/>
      </dsp:txXfrm>
    </dsp:sp>
    <dsp:sp modelId="{FE8FED4E-D47B-4BA8-8C56-87D4A24E1ED8}">
      <dsp:nvSpPr>
        <dsp:cNvPr id="0" name=""/>
        <dsp:cNvSpPr/>
      </dsp:nvSpPr>
      <dsp:spPr>
        <a:xfrm>
          <a:off x="2369591" y="253421"/>
          <a:ext cx="5690672" cy="9876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Руководители подразделений по охране труда работодателя. К примеру, руководитель службы охраны труда.</a:t>
          </a:r>
          <a:endParaRPr lang="ru-RU" sz="1400" kern="1200" dirty="0"/>
        </a:p>
      </dsp:txBody>
      <dsp:txXfrm>
        <a:off x="2369591" y="253421"/>
        <a:ext cx="5690672" cy="987692"/>
      </dsp:txXfrm>
    </dsp:sp>
    <dsp:sp modelId="{B65BEB0A-22B3-4354-A2B7-7D679E3546DB}">
      <dsp:nvSpPr>
        <dsp:cNvPr id="0" name=""/>
        <dsp:cNvSpPr/>
      </dsp:nvSpPr>
      <dsp:spPr>
        <a:xfrm>
          <a:off x="2369591" y="1488036"/>
          <a:ext cx="5329420" cy="9876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/>
            <a:t>Специалисты по охране труда работодателя.</a:t>
          </a:r>
          <a:endParaRPr lang="ru-RU" sz="1400" kern="1200" dirty="0"/>
        </a:p>
      </dsp:txBody>
      <dsp:txXfrm>
        <a:off x="2369591" y="1488036"/>
        <a:ext cx="5329420" cy="987692"/>
      </dsp:txXfrm>
    </dsp:sp>
    <dsp:sp modelId="{B9AFCC8E-3AA2-4D94-895D-2C897DA3D36D}">
      <dsp:nvSpPr>
        <dsp:cNvPr id="0" name=""/>
        <dsp:cNvSpPr/>
      </dsp:nvSpPr>
      <dsp:spPr>
        <a:xfrm>
          <a:off x="2369591" y="2722652"/>
          <a:ext cx="5084018" cy="9876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Руководители и преподаватели учебных центров, которые участвуют в работе комиссии по проверке знания требований охраны труда</a:t>
          </a:r>
          <a:endParaRPr lang="ru-RU" sz="1400" kern="1200" dirty="0"/>
        </a:p>
      </dsp:txBody>
      <dsp:txXfrm>
        <a:off x="2369591" y="2722652"/>
        <a:ext cx="5084018" cy="987692"/>
      </dsp:txXfrm>
    </dsp:sp>
    <dsp:sp modelId="{7E591D09-D3EF-4D9F-808F-18AB52A1E33F}">
      <dsp:nvSpPr>
        <dsp:cNvPr id="0" name=""/>
        <dsp:cNvSpPr/>
      </dsp:nvSpPr>
      <dsp:spPr>
        <a:xfrm>
          <a:off x="2369591" y="3957268"/>
          <a:ext cx="4774893" cy="9876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Руководители и специалисты органов исполнительной власти субъектов РФ в области охраны труда.</a:t>
          </a:r>
          <a:endParaRPr lang="ru-RU" sz="1400" kern="1200" dirty="0"/>
        </a:p>
      </dsp:txBody>
      <dsp:txXfrm>
        <a:off x="2369591" y="3957268"/>
        <a:ext cx="4774893" cy="987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0456-05BE-4292-998B-BE357086EC46}">
      <dsp:nvSpPr>
        <dsp:cNvPr id="0" name=""/>
        <dsp:cNvSpPr/>
      </dsp:nvSpPr>
      <dsp:spPr>
        <a:xfrm>
          <a:off x="-5717191" y="-875276"/>
          <a:ext cx="6807975" cy="680797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AB8B2-029D-495A-A9DD-5268FF625C86}">
      <dsp:nvSpPr>
        <dsp:cNvPr id="0" name=""/>
        <dsp:cNvSpPr/>
      </dsp:nvSpPr>
      <dsp:spPr>
        <a:xfrm>
          <a:off x="701970" y="505742"/>
          <a:ext cx="6836948" cy="10114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286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России от 29.10.2021 N 766н "Об утверждении Правил обеспечения работников средствами индивидуальной защиты и смывающими </a:t>
          </a:r>
          <a:r>
            <a:rPr lang="ru-RU" sz="16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средствами"</a:t>
          </a:r>
          <a:endParaRPr lang="ru-RU" sz="16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1970" y="505742"/>
        <a:ext cx="6836948" cy="1011484"/>
      </dsp:txXfrm>
    </dsp:sp>
    <dsp:sp modelId="{7150FB81-C828-4290-A314-C64305DFB6DA}">
      <dsp:nvSpPr>
        <dsp:cNvPr id="0" name=""/>
        <dsp:cNvSpPr/>
      </dsp:nvSpPr>
      <dsp:spPr>
        <a:xfrm>
          <a:off x="69792" y="379306"/>
          <a:ext cx="1264355" cy="126435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60A33-6AFD-4AF7-9661-9ADF97B05E2A}">
      <dsp:nvSpPr>
        <dsp:cNvPr id="0" name=""/>
        <dsp:cNvSpPr/>
      </dsp:nvSpPr>
      <dsp:spPr>
        <a:xfrm>
          <a:off x="1058452" y="1993615"/>
          <a:ext cx="6469273" cy="10114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286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Минтруда России от 29.10.2021 N 767н "Об утверждении Единых типовых норм выдачи средств индивидуальной защиты и смывающих средств"</a:t>
          </a:r>
          <a:endParaRPr lang="ru-RU" sz="16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8452" y="1993615"/>
        <a:ext cx="6469273" cy="1011484"/>
      </dsp:txXfrm>
    </dsp:sp>
    <dsp:sp modelId="{A44FB8AB-BE60-489C-AEC2-5AEE8DE13DCE}">
      <dsp:nvSpPr>
        <dsp:cNvPr id="0" name=""/>
        <dsp:cNvSpPr/>
      </dsp:nvSpPr>
      <dsp:spPr>
        <a:xfrm>
          <a:off x="437467" y="1896533"/>
          <a:ext cx="1264355" cy="126435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4890-B777-4222-BBD6-600751BFB025}">
      <dsp:nvSpPr>
        <dsp:cNvPr id="0" name=""/>
        <dsp:cNvSpPr/>
      </dsp:nvSpPr>
      <dsp:spPr>
        <a:xfrm>
          <a:off x="746000" y="3540195"/>
          <a:ext cx="6346465" cy="10114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286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Постановление Правительства РФ 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 30.05.2023 № 866, 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Приказ Министерства здравоохранения РФ от 30 мая 2023 г. N 266н, Появится возможность проводить медосмотры дистанционно</a:t>
          </a:r>
        </a:p>
      </dsp:txBody>
      <dsp:txXfrm>
        <a:off x="746000" y="3540195"/>
        <a:ext cx="6346465" cy="1011484"/>
      </dsp:txXfrm>
    </dsp:sp>
    <dsp:sp modelId="{CF52091E-FC95-40AC-8AC8-C456273C3586}">
      <dsp:nvSpPr>
        <dsp:cNvPr id="0" name=""/>
        <dsp:cNvSpPr/>
      </dsp:nvSpPr>
      <dsp:spPr>
        <a:xfrm>
          <a:off x="69792" y="3413759"/>
          <a:ext cx="1264355" cy="126435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FBBCF-60CF-4E98-BAFE-45EA8C477F60}">
      <dsp:nvSpPr>
        <dsp:cNvPr id="0" name=""/>
        <dsp:cNvSpPr/>
      </dsp:nvSpPr>
      <dsp:spPr>
        <a:xfrm>
          <a:off x="-5887346" y="-900979"/>
          <a:ext cx="7008819" cy="7008819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2839A-E2C0-49E4-9345-7289D774F972}">
      <dsp:nvSpPr>
        <dsp:cNvPr id="0" name=""/>
        <dsp:cNvSpPr/>
      </dsp:nvSpPr>
      <dsp:spPr>
        <a:xfrm>
          <a:off x="490145" y="325324"/>
          <a:ext cx="7364961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1. Выбрать типовые нормы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0145" y="325324"/>
        <a:ext cx="7364961" cy="651065"/>
      </dsp:txXfrm>
    </dsp:sp>
    <dsp:sp modelId="{C01A9292-ADC2-4E23-BF69-67D345DF810F}">
      <dsp:nvSpPr>
        <dsp:cNvPr id="0" name=""/>
        <dsp:cNvSpPr/>
      </dsp:nvSpPr>
      <dsp:spPr>
        <a:xfrm>
          <a:off x="83229" y="243941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EF300C-281B-4810-867F-9C21C92E863B}">
      <dsp:nvSpPr>
        <dsp:cNvPr id="0" name=""/>
        <dsp:cNvSpPr/>
      </dsp:nvSpPr>
      <dsp:spPr>
        <a:xfrm>
          <a:off x="956680" y="1301610"/>
          <a:ext cx="6898427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2. Разработать или актуализировать Порядок обеспечения 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6680" y="1301610"/>
        <a:ext cx="6898427" cy="651065"/>
      </dsp:txXfrm>
    </dsp:sp>
    <dsp:sp modelId="{FFBB5356-2ACA-4613-8AF4-26565EB0926D}">
      <dsp:nvSpPr>
        <dsp:cNvPr id="0" name=""/>
        <dsp:cNvSpPr/>
      </dsp:nvSpPr>
      <dsp:spPr>
        <a:xfrm>
          <a:off x="549763" y="1220227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5D9600-3384-4F2F-8BBA-4441B88BAC96}">
      <dsp:nvSpPr>
        <dsp:cNvPr id="0" name=""/>
        <dsp:cNvSpPr/>
      </dsp:nvSpPr>
      <dsp:spPr>
        <a:xfrm>
          <a:off x="1099868" y="2277897"/>
          <a:ext cx="6755238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3. Утвердить новые формы карточек выдачи 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9868" y="2277897"/>
        <a:ext cx="6755238" cy="651065"/>
      </dsp:txXfrm>
    </dsp:sp>
    <dsp:sp modelId="{A49ED13E-81F0-4227-B75E-BD8AE23A999E}">
      <dsp:nvSpPr>
        <dsp:cNvPr id="0" name=""/>
        <dsp:cNvSpPr/>
      </dsp:nvSpPr>
      <dsp:spPr>
        <a:xfrm>
          <a:off x="692952" y="2196513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376656-9C38-4F7F-B605-39463ECEB745}">
      <dsp:nvSpPr>
        <dsp:cNvPr id="0" name=""/>
        <dsp:cNvSpPr/>
      </dsp:nvSpPr>
      <dsp:spPr>
        <a:xfrm>
          <a:off x="999415" y="3254183"/>
          <a:ext cx="5699135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4. Разработать два новых перечня по 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9415" y="3254183"/>
        <a:ext cx="5699135" cy="651065"/>
      </dsp:txXfrm>
    </dsp:sp>
    <dsp:sp modelId="{1CF9FE10-5ADE-440A-911D-84272BCF186A}">
      <dsp:nvSpPr>
        <dsp:cNvPr id="0" name=""/>
        <dsp:cNvSpPr/>
      </dsp:nvSpPr>
      <dsp:spPr>
        <a:xfrm>
          <a:off x="549763" y="3172800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F7964-6C91-4AB5-B3B9-56D6F2A7E3E7}">
      <dsp:nvSpPr>
        <dsp:cNvPr id="0" name=""/>
        <dsp:cNvSpPr/>
      </dsp:nvSpPr>
      <dsp:spPr>
        <a:xfrm>
          <a:off x="509073" y="4241101"/>
          <a:ext cx="6029988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5. Проинформировать работников об изменениях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073" y="4241101"/>
        <a:ext cx="6029988" cy="651065"/>
      </dsp:txXfrm>
    </dsp:sp>
    <dsp:sp modelId="{6A6C1FD3-F69D-434E-AC3C-78C3E52A35DE}">
      <dsp:nvSpPr>
        <dsp:cNvPr id="0" name=""/>
        <dsp:cNvSpPr/>
      </dsp:nvSpPr>
      <dsp:spPr>
        <a:xfrm>
          <a:off x="83229" y="4149086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A7A294-335A-46A4-B1EB-BA49295A48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2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1E675B-F1EA-4001-935D-0D7603C506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69650E-2363-43E5-B48E-37FF0E1BF28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5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C081F-A72F-4EAA-A3EA-D204366344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4BF93E-580E-4017-B0DF-99C1330A81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264911-F098-49D1-9239-952D90FC31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999177-B6C5-45C5-862D-25F4AB2289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3168A-FDC6-46FE-8E82-1E7AAD1A658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04F1-DDCA-4C45-B677-BDCDE99EB5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016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4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10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D70F41-7E8D-4B0F-B905-46E7161813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10113-0C9A-41BB-B51B-9BB597EAC6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20.12.2023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otruda.ru/npd-doc?npmid=99&amp;npid=578342210&amp;anchor=XA00M602M8#XA00M602M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otruda.ru/npd-doc?npmid=99&amp;npid=727092798&amp;anchor=XA00MD62NP#XA00MD62N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otruda.ru/npd-doc?npmid=99&amp;npid=727092798&amp;anchor=XA00MD62NP#XA00MD62N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rivate.proverki.gov.ru/private/knm/1783737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096869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– 2023, которые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повлияли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специалистов по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заместитель руководителя государственной инспекции труда в Воронежской области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Бородихин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73DCBEF-731E-3F11-608E-2BD3B71DDACE}"/>
              </a:ext>
            </a:extLst>
          </p:cNvPr>
          <p:cNvSpPr/>
          <p:nvPr/>
        </p:nvSpPr>
        <p:spPr>
          <a:xfrm>
            <a:off x="770797" y="1313502"/>
            <a:ext cx="7804298" cy="6340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Если работодатель принял решение разработать правила по ОТ, то они должны соответствовать 772н, по содержанию глав. </a:t>
            </a:r>
            <a:endParaRPr lang="ru-RU" sz="1600" dirty="0"/>
          </a:p>
        </p:txBody>
      </p:sp>
      <p:sp>
        <p:nvSpPr>
          <p:cNvPr id="8" name="Прямоугольник: один скругленный угол 7">
            <a:extLst>
              <a:ext uri="{FF2B5EF4-FFF2-40B4-BE49-F238E27FC236}">
                <a16:creationId xmlns:a16="http://schemas.microsoft.com/office/drawing/2014/main" xmlns="" id="{573B29EE-BFE8-A9EE-0F48-7BA57243E11E}"/>
              </a:ext>
            </a:extLst>
          </p:cNvPr>
          <p:cNvSpPr/>
          <p:nvPr/>
        </p:nvSpPr>
        <p:spPr>
          <a:xfrm>
            <a:off x="5274106" y="2215633"/>
            <a:ext cx="3300989" cy="243485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!!!Правила и стандарты по охране труда носят организационный характер для обеспечения контроля за безопасным выполнением работ, а инструкции – это конкретные руководства для работников!!!</a:t>
            </a:r>
            <a:endParaRPr lang="ru-RU" dirty="0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E2885B48-9E6C-9707-A45A-F540CDAC480C}"/>
              </a:ext>
            </a:extLst>
          </p:cNvPr>
          <p:cNvSpPr/>
          <p:nvPr/>
        </p:nvSpPr>
        <p:spPr>
          <a:xfrm>
            <a:off x="770797" y="2215633"/>
            <a:ext cx="4333188" cy="347802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Важно при разработке должен быть лист согласования, который подписывается всеми лицами указанными в 772н. Их утверждает работодатель (руководитель организации) или уполномоченное им лицом с учетом мнения выборного органа первичной профсоюзной организации или иного уполномоченного работниками представительного органа (при наличии)</a:t>
            </a:r>
            <a:endParaRPr lang="ru-RU" dirty="0"/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01214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772н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«Основные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требования к порядку разработки и содержанию правил и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инструкций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охране труда, разрабатываемых работодателем"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19655"/>
            <a:ext cx="8748068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Глава 3. Требования к порядку разработки и содержанию инструкций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 охране труда (Приказ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772н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73DCBEF-731E-3F11-608E-2BD3B71DDACE}"/>
              </a:ext>
            </a:extLst>
          </p:cNvPr>
          <p:cNvSpPr/>
          <p:nvPr/>
        </p:nvSpPr>
        <p:spPr>
          <a:xfrm>
            <a:off x="739383" y="1275911"/>
            <a:ext cx="7804298" cy="6340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Инструкция по охране труда для работника разрабатывается исходя из его должности или профессии, направления трудовой деятельности или вида выполняемой работы</a:t>
            </a:r>
            <a:endParaRPr lang="ru-RU" sz="1600" dirty="0"/>
          </a:p>
        </p:txBody>
      </p:sp>
      <p:sp>
        <p:nvSpPr>
          <p:cNvPr id="8" name="Прямоугольник: один скругленный угол 7">
            <a:extLst>
              <a:ext uri="{FF2B5EF4-FFF2-40B4-BE49-F238E27FC236}">
                <a16:creationId xmlns:a16="http://schemas.microsoft.com/office/drawing/2014/main" xmlns="" id="{573B29EE-BFE8-A9EE-0F48-7BA57243E11E}"/>
              </a:ext>
            </a:extLst>
          </p:cNvPr>
          <p:cNvSpPr/>
          <p:nvPr/>
        </p:nvSpPr>
        <p:spPr>
          <a:xfrm>
            <a:off x="739383" y="2041452"/>
            <a:ext cx="3300989" cy="243485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Инструкция по охране труда для работника учитывает требования безопасности, изложенные в эксплуатационной и ремонтной документации организаций - изготовителей оборудования, а также в технологической документации организации с учетом конкретных условий производства, применительно к должности, профессии работника или виду выполняемой работы.</a:t>
            </a:r>
            <a:endParaRPr lang="ru-RU" sz="1400" dirty="0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E2885B48-9E6C-9707-A45A-F540CDAC480C}"/>
              </a:ext>
            </a:extLst>
          </p:cNvPr>
          <p:cNvSpPr/>
          <p:nvPr/>
        </p:nvSpPr>
        <p:spPr>
          <a:xfrm>
            <a:off x="4210494" y="2126512"/>
            <a:ext cx="4333188" cy="234979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основе Правил и требований технической (эксплуатационной) документации организации-изготовителя специального машин, инструментов, оборудования (далее - организация-изготовитель), а также технологических документов на производственные процессы (работы) работодателем разрабатываются инструкции по охране труда для профессий и (или) видов выполняемых работ. (Приказ Минтруда России от 27.10.2020 N 746н "Об утверждении Правил по охране труда в сельском хозяйстве«)</a:t>
            </a:r>
            <a:endParaRPr lang="ru-RU" sz="1400" dirty="0"/>
          </a:p>
        </p:txBody>
      </p:sp>
      <p:sp>
        <p:nvSpPr>
          <p:cNvPr id="12" name="Прямоугольник: усеченные противолежащие углы 11">
            <a:extLst>
              <a:ext uri="{FF2B5EF4-FFF2-40B4-BE49-F238E27FC236}">
                <a16:creationId xmlns:a16="http://schemas.microsoft.com/office/drawing/2014/main" xmlns="" id="{4F87EA57-BB4A-77F7-3E1D-8C40B601767A}"/>
              </a:ext>
            </a:extLst>
          </p:cNvPr>
          <p:cNvSpPr/>
          <p:nvPr/>
        </p:nvSpPr>
        <p:spPr>
          <a:xfrm>
            <a:off x="1576290" y="4752753"/>
            <a:ext cx="6011373" cy="1985592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основе Правил и требований технической (эксплуатационной) документации организации-изготовителя транспортных средств (далее - организация-изготовитель) работодателем разрабатываются и утверждаются инструкции по охране труда для работников и (или) видов выполняемых работ. (Приказ Минтруда России от 09.12.2020 N 871н "Об утверждении Правил по охране труда на автомобильном транспорте").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73DCBEF-731E-3F11-608E-2BD3B71DDACE}"/>
              </a:ext>
            </a:extLst>
          </p:cNvPr>
          <p:cNvSpPr/>
          <p:nvPr/>
        </p:nvSpPr>
        <p:spPr>
          <a:xfrm>
            <a:off x="739383" y="1275910"/>
            <a:ext cx="7804298" cy="25397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ошибаются. </a:t>
            </a:r>
            <a:r>
              <a:rPr lang="ru-RU" sz="16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инструкциях нет понятного алгоритма действий для работников. Разработчики используют неоднозначные фразы без конкретики.</a:t>
            </a:r>
          </a:p>
          <a:p>
            <a:pPr algn="ctr"/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важная часть инструкции по ОТ — текст. Чем он проще и понятнее, тем легче работники запомнят требования. В тексте важно учесть специфические особенности конкретного рабочего места и оборудования, а не просто утвердить типовой документ. Если в описании инструкции общие и неоднозначные фразы, персонал не сможет использовать документ в работе.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01214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772н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«Основные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требования к порядку разработки и содержанию правил и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инструкций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охране труда, разрабатываемых работодателем"</a:t>
            </a:r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xmlns="" id="{59194A40-19FD-50BA-95DE-856E9B341E23}"/>
              </a:ext>
            </a:extLst>
          </p:cNvPr>
          <p:cNvSpPr/>
          <p:nvPr/>
        </p:nvSpPr>
        <p:spPr>
          <a:xfrm>
            <a:off x="1731275" y="4059025"/>
            <a:ext cx="6214573" cy="2539734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ошибаются.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Перед разработкой инструкций не изучают документы завода-изготовителя на оборудование, инструменты, что приводит к травмам и авариям.</a:t>
            </a:r>
          </a:p>
          <a:p>
            <a:pPr algn="ctr"/>
            <a:endParaRPr lang="ru-RU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 инструкции требований из технической документации. Из-за таких недоработок в документе также часто происходят тяжелые и смертельные несчастные случаи.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096" y="6559461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71085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Изменения по охране труда с 1 марта 2023 года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790298B-E82B-48C5-B7B2-D0C4793D9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956585"/>
              </p:ext>
            </p:extLst>
          </p:nvPr>
        </p:nvGraphicFramePr>
        <p:xfrm>
          <a:off x="564444" y="1320800"/>
          <a:ext cx="7608711" cy="505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0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5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71085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Постановление Правительства РФ от 24.12.2021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2464 (ред. от 30.12.2022) "О порядке обучения по охране труда и проверки знания требований охраны труда"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2A860CB-008F-403C-92FB-3F231F6B9FBB}"/>
              </a:ext>
            </a:extLst>
          </p:cNvPr>
          <p:cNvSpPr/>
          <p:nvPr/>
        </p:nvSpPr>
        <p:spPr>
          <a:xfrm>
            <a:off x="739383" y="1275912"/>
            <a:ext cx="7804298" cy="13431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Чтобы уведомить Минтруд о решении обучать работников внутри организации, нужно будет заполнить электронную форму в единой общероссийской справочно-информационной системе по охране труда. Их перечень утвердили в пункте 106 Правил обучения.</a:t>
            </a:r>
            <a:endParaRPr lang="ru-RU" sz="1600" b="1" dirty="0"/>
          </a:p>
        </p:txBody>
      </p:sp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:a16="http://schemas.microsoft.com/office/drawing/2014/main" xmlns="" id="{B426AE45-58BD-47F6-B1B2-539C1E5181EC}"/>
              </a:ext>
            </a:extLst>
          </p:cNvPr>
          <p:cNvSpPr/>
          <p:nvPr/>
        </p:nvSpPr>
        <p:spPr>
          <a:xfrm>
            <a:off x="739383" y="2782711"/>
            <a:ext cx="7665233" cy="970714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Запросите у директора права на доступ к личному кабинету по ОТ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Получать доступ к личному кабинету по охране труда до марта не обязательно, так как в нем нет раздела обучения по ОТ. Сможете посмотреть только отчет и декларацию СОУТ. Но если хотите сейчас посмотреть наполнение кабинета, запросите доступ у директора.</a:t>
            </a:r>
            <a:endParaRPr lang="ru-RU" sz="1400" dirty="0"/>
          </a:p>
        </p:txBody>
      </p:sp>
      <p:sp>
        <p:nvSpPr>
          <p:cNvPr id="13" name="Прямоугольник: скругленные противолежащие углы 12">
            <a:extLst>
              <a:ext uri="{FF2B5EF4-FFF2-40B4-BE49-F238E27FC236}">
                <a16:creationId xmlns:a16="http://schemas.microsoft.com/office/drawing/2014/main" xmlns="" id="{27CAC1D2-E61E-4893-BBCF-4813FDD7F644}"/>
              </a:ext>
            </a:extLst>
          </p:cNvPr>
          <p:cNvSpPr/>
          <p:nvPr/>
        </p:nvSpPr>
        <p:spPr>
          <a:xfrm>
            <a:off x="1584039" y="4002026"/>
            <a:ext cx="5853329" cy="2539734"/>
          </a:xfrm>
          <a:prstGeom prst="round2DiagRect">
            <a:avLst>
              <a:gd name="adj1" fmla="val 16667"/>
              <a:gd name="adj2" fmla="val 115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реестре регистрировать работодателей будет Минтруд. Сделают это в течение 5 рабочих дней с момента, как работодатель в ЕИСОТ подаст уведомление и подгрузит заверенную копию ЛНА о решении проводить обучение внутри организации. Если Минтруду придется уточнять наличие сведений о работодателе в ЕГРЮЛ, срок могут продлить на 5 рабочих дней </a:t>
            </a:r>
          </a:p>
          <a:p>
            <a:pPr algn="ctr"/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400" b="0" i="0" u="sng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108 и п. 109</a:t>
            </a:r>
            <a:r>
              <a:rPr lang="ru-RU" sz="1400" b="0" i="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№ 2464).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6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71085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Постановление Правительства РФ от 24.12.2021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2464 (ред. от 30.12.2022) "О порядке обучения по охране труда и проверки знания требований охраны труда"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E369263D-4680-41E5-AEAB-440220F08E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499622"/>
              </p:ext>
            </p:extLst>
          </p:nvPr>
        </p:nvGraphicFramePr>
        <p:xfrm>
          <a:off x="451555" y="1388533"/>
          <a:ext cx="8398933" cy="5198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5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7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71085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Изменения по охране труда с 1 сентября 2023 года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790298B-E82B-48C5-B7B2-D0C4793D9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052878"/>
              </p:ext>
            </p:extLst>
          </p:nvPr>
        </p:nvGraphicFramePr>
        <p:xfrm>
          <a:off x="564444" y="1320800"/>
          <a:ext cx="7608711" cy="505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97246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766н "Об утверждении Правил обеспечения работников средствами индивидуальной защиты и смывающими средствами"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84F0572C-DEAE-F709-8706-444BBDB415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6057" y="1360967"/>
          <a:ext cx="7928344" cy="5206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3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9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39658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Разработать или актуализировать Порядок обеспечения СИЗ. Не разрабатывать такой локальный акт вправе только субъекты малого предпринимательства, для остальных работодателей документ обязателен (п. 77 Правил № 766н)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66FBDDA8-7992-F6B6-EAB9-F66B30322731}"/>
              </a:ext>
            </a:extLst>
          </p:cNvPr>
          <p:cNvGraphicFramePr>
            <a:graphicFrameLocks noGrp="1"/>
          </p:cNvGraphicFramePr>
          <p:nvPr/>
        </p:nvGraphicFramePr>
        <p:xfrm>
          <a:off x="542120" y="1343836"/>
          <a:ext cx="7969701" cy="3352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9701">
                  <a:extLst>
                    <a:ext uri="{9D8B030D-6E8A-4147-A177-3AD203B41FA5}">
                      <a16:colId xmlns:a16="http://schemas.microsoft.com/office/drawing/2014/main" xmlns="" val="1500351238"/>
                    </a:ext>
                  </a:extLst>
                </a:gridCol>
              </a:tblGrid>
              <a:tr h="455447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обеспечения СИЗ содержит обязательные требования: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0484796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а) планирования и выявления потребности работников в СИЗ;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5054039"/>
                  </a:ext>
                </a:extLst>
              </a:tr>
              <a:tr h="425649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б) информирования работников по вопросам обеспечения изделиями;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2135309"/>
                  </a:ext>
                </a:extLst>
              </a:tr>
              <a:tr h="455447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в) предупредительно-планового характера закупки, аренды или аутсорсинга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741378"/>
                  </a:ext>
                </a:extLst>
              </a:tr>
              <a:tr h="334816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г) входного контроля изделий;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3775973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д) выдачи и использования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8924018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е) хранения и ухода за средствами;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974792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ж) контроля за выдачей СИЗ и их применением, анализа результатов такого контроля.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989300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4EA60FB5-5857-8F73-EB94-F2A901961939}"/>
              </a:ext>
            </a:extLst>
          </p:cNvPr>
          <p:cNvSpPr/>
          <p:nvPr/>
        </p:nvSpPr>
        <p:spPr>
          <a:xfrm>
            <a:off x="1650249" y="4824758"/>
            <a:ext cx="6208636" cy="16481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Локальный порядок обеспечения СИЗ не должен просто дублировать нормы закона. В нем следует, исходя из структуры управления компании, распределить обязанности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ответственных на каждом этапе обеспечения средствами защиты (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 79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Правил № 766н).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347" y="6520716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1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9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39658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Разработать или актуализировать Порядок обеспечения СИЗ. Не разрабатывать такой локальный акт вправе только субъекты малого предпринимательства, для остальных работодателей документ обязателен (п. 77 Правил № 766н)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66FBDDA8-7992-F6B6-EAB9-F66B30322731}"/>
              </a:ext>
            </a:extLst>
          </p:cNvPr>
          <p:cNvGraphicFramePr>
            <a:graphicFrameLocks noGrp="1"/>
          </p:cNvGraphicFramePr>
          <p:nvPr/>
        </p:nvGraphicFramePr>
        <p:xfrm>
          <a:off x="542120" y="1343836"/>
          <a:ext cx="7969701" cy="3352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9701">
                  <a:extLst>
                    <a:ext uri="{9D8B030D-6E8A-4147-A177-3AD203B41FA5}">
                      <a16:colId xmlns:a16="http://schemas.microsoft.com/office/drawing/2014/main" xmlns="" val="1500351238"/>
                    </a:ext>
                  </a:extLst>
                </a:gridCol>
              </a:tblGrid>
              <a:tr h="455447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обеспечения СИЗ содержит обязательные требования: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0484796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а) планирования и выявления потребности работников в СИЗ;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5054039"/>
                  </a:ext>
                </a:extLst>
              </a:tr>
              <a:tr h="425649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б) информирования работников по вопросам обеспечения изделиями;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2135309"/>
                  </a:ext>
                </a:extLst>
              </a:tr>
              <a:tr h="455447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в) предупредительно-планового характера закупки, аренды или аутсорсинга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741378"/>
                  </a:ext>
                </a:extLst>
              </a:tr>
              <a:tr h="334816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г) входного контроля изделий;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3775973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д) выдачи и использования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8924018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е) хранения и ухода за средствами;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974792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ж) контроля за выдачей СИЗ и их применением, анализа результатов такого контроля.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989300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4EA60FB5-5857-8F73-EB94-F2A901961939}"/>
              </a:ext>
            </a:extLst>
          </p:cNvPr>
          <p:cNvSpPr/>
          <p:nvPr/>
        </p:nvSpPr>
        <p:spPr>
          <a:xfrm>
            <a:off x="1386778" y="4933244"/>
            <a:ext cx="6208636" cy="16481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Локальный порядок обеспечения СИЗ не должен просто дублировать нормы закона. В нем следует, исходя из структуры управления компании, распределить обязанности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ответственных на каждом этапе обеспечения средствами защиты (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 79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Правил № 766н).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10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30.11.2021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838н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DB19FDCD-2822-4BEC-829E-19E0D1697876}"/>
              </a:ext>
            </a:extLst>
          </p:cNvPr>
          <p:cNvSpPr/>
          <p:nvPr/>
        </p:nvSpPr>
        <p:spPr>
          <a:xfrm>
            <a:off x="673853" y="1298222"/>
            <a:ext cx="8074071" cy="36011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в) Увеличение количества несчастных случаев на производстве с легкими последствиями, произошедших в квартале текущего года, по отношению к аналогичному периоду предыдущего года (при увеличении количества произошедших несчастных случаев на производстве с легкими последствиями в текущем периоде на 3 и более несчастных случаев на производстве у работодателей, среднесписочная численность которых не превышает 50 человек, на 4 и более несчастных случаев на производстве у работодателей, среднесписочная численность которых не превышает 100 человек, на 5 и более несчастных случаев на производстве у работодателей, среднесписочная численность которых составляет 100 человек и более).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4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10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30.11.2021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838н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F20C5CAD-1B8F-4648-88F9-636297EEEC96}"/>
              </a:ext>
            </a:extLst>
          </p:cNvPr>
          <p:cNvSpPr/>
          <p:nvPr/>
        </p:nvSpPr>
        <p:spPr>
          <a:xfrm>
            <a:off x="689944" y="1388533"/>
            <a:ext cx="8074071" cy="40809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г) отсутствие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 или индивидуального предпринимателя, сведения о котором внесены в Единый государственный реестр юридических лиц / Единый государственный реестр индивидуальных предпринимателей более 12 месяцев назад, при условии, что указанное юридическое лицо/индивидуальный предприниматель является страхователем в Фонде пенсионного и социального страхования Российской Федерации и представляет информацию о 50 и более застрахованных лицах, или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 /индивидуального предпринимателя более пяти лет назад при наличии рабочих мест с вредными или опасными условиями труда.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11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План проверок на 2024 год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F20C5CAD-1B8F-4648-88F9-636297EEEC96}"/>
              </a:ext>
            </a:extLst>
          </p:cNvPr>
          <p:cNvSpPr/>
          <p:nvPr/>
        </p:nvSpPr>
        <p:spPr>
          <a:xfrm>
            <a:off x="534964" y="1264355"/>
            <a:ext cx="8074071" cy="10047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Мораторий на проверки действует с весны 2022 года (постановление Правительства от 10.03.2022 № 336). В конце 2022 года мораторий на внеплановые проверки продлили на 2023 год, а на плановые инспекции — даже до 2030 года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усеченные противолежащие углы 5">
            <a:extLst>
              <a:ext uri="{FF2B5EF4-FFF2-40B4-BE49-F238E27FC236}">
                <a16:creationId xmlns:a16="http://schemas.microsoft.com/office/drawing/2014/main" xmlns="" id="{A3D3BFAB-C12F-486C-B066-4673F8AA545C}"/>
              </a:ext>
            </a:extLst>
          </p:cNvPr>
          <p:cNvSpPr/>
          <p:nvPr/>
        </p:nvSpPr>
        <p:spPr>
          <a:xfrm>
            <a:off x="534964" y="2458285"/>
            <a:ext cx="7931703" cy="1233181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Однако введенные требования не отменяют контроль над деятельностью всех предприятий совсем. Проверки не отменили для предприятий с высоким и чрезвычайно высоким риском;</a:t>
            </a:r>
            <a:endParaRPr lang="ru-RU" dirty="0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xmlns="" id="{76D36A65-F4B7-4912-B647-A289147BB532}"/>
              </a:ext>
            </a:extLst>
          </p:cNvPr>
          <p:cNvSpPr/>
          <p:nvPr/>
        </p:nvSpPr>
        <p:spPr>
          <a:xfrm>
            <a:off x="1573330" y="3880685"/>
            <a:ext cx="5853329" cy="1591619"/>
          </a:xfrm>
          <a:prstGeom prst="round2DiagRect">
            <a:avLst>
              <a:gd name="adj1" fmla="val 16667"/>
              <a:gd name="adj2" fmla="val 115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Роструда от 01.02.2022 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 (ред. от 21.08.2023) "Об утверждении форм проверочных листов (списков контрольных вопросов) для осуществления федерального государственного контроля (надзора) за соблюдением трудового законодательства и иных нормативных правовых актов, содержащих нормы трудового права"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8B1BD4B0-A6FD-490C-BED3-35D67E07C79B}"/>
              </a:ext>
            </a:extLst>
          </p:cNvPr>
          <p:cNvSpPr/>
          <p:nvPr/>
        </p:nvSpPr>
        <p:spPr>
          <a:xfrm>
            <a:off x="1573330" y="5661523"/>
            <a:ext cx="5853329" cy="987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ФГИС «Единый реестр контрольных (надзорных) мероприятий»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36241373165807765282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посмотреть какие проверочные листы и обязательные требования добавлены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04" y="6474222"/>
            <a:ext cx="1193930" cy="1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262" y="6400005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2071</TotalTime>
  <Words>1255</Words>
  <Application>Microsoft Office PowerPoint</Application>
  <PresentationFormat>Экран (4:3)</PresentationFormat>
  <Paragraphs>92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Изменения – 2023, которые повлияли на работу специалистов по 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160</cp:revision>
  <cp:lastPrinted>2020-01-28T08:12:00Z</cp:lastPrinted>
  <dcterms:created xsi:type="dcterms:W3CDTF">2020-01-28T07:47:42Z</dcterms:created>
  <dcterms:modified xsi:type="dcterms:W3CDTF">2023-12-20T12:52:29Z</dcterms:modified>
</cp:coreProperties>
</file>