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3"/>
  </p:notesMasterIdLst>
  <p:sldIdLst>
    <p:sldId id="337" r:id="rId2"/>
    <p:sldId id="298" r:id="rId3"/>
    <p:sldId id="299" r:id="rId4"/>
    <p:sldId id="301" r:id="rId5"/>
    <p:sldId id="316" r:id="rId6"/>
    <p:sldId id="317" r:id="rId7"/>
    <p:sldId id="300" r:id="rId8"/>
    <p:sldId id="302" r:id="rId9"/>
    <p:sldId id="303" r:id="rId10"/>
    <p:sldId id="305" r:id="rId11"/>
    <p:sldId id="306" r:id="rId12"/>
    <p:sldId id="307" r:id="rId13"/>
    <p:sldId id="308" r:id="rId14"/>
    <p:sldId id="310" r:id="rId15"/>
    <p:sldId id="285" r:id="rId16"/>
    <p:sldId id="286" r:id="rId17"/>
    <p:sldId id="291" r:id="rId18"/>
    <p:sldId id="287" r:id="rId19"/>
    <p:sldId id="338" r:id="rId20"/>
    <p:sldId id="319" r:id="rId21"/>
    <p:sldId id="320" r:id="rId22"/>
    <p:sldId id="321" r:id="rId23"/>
    <p:sldId id="322" r:id="rId24"/>
    <p:sldId id="323" r:id="rId25"/>
    <p:sldId id="312" r:id="rId26"/>
    <p:sldId id="315" r:id="rId27"/>
    <p:sldId id="325" r:id="rId28"/>
    <p:sldId id="326" r:id="rId29"/>
    <p:sldId id="327" r:id="rId30"/>
    <p:sldId id="309" r:id="rId31"/>
    <p:sldId id="324" r:id="rId32"/>
    <p:sldId id="314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283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01" autoAdjust="0"/>
    <p:restoredTop sz="94660"/>
  </p:normalViewPr>
  <p:slideViewPr>
    <p:cSldViewPr snapToGrid="0">
      <p:cViewPr varScale="1">
        <p:scale>
          <a:sx n="98" d="100"/>
          <a:sy n="98" d="100"/>
        </p:scale>
        <p:origin x="-84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53200-14DE-49C8-9E78-32C40CFE223A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AE481-A2AB-48A8-911C-E39C4179D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1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30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116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66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622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88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0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6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93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09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682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527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486" y="274639"/>
            <a:ext cx="109685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7484" y="1600201"/>
            <a:ext cx="5382683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3369" y="1600201"/>
            <a:ext cx="538268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16D0A-7BA6-4216-9F58-1B651095800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5210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FCAB0-4B3B-4A7E-98D5-FB1E1E50F3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DCCCA-3137-4BB2-97B9-890301A0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26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40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775855" y="1468582"/>
            <a:ext cx="10891212" cy="2222375"/>
          </a:xfrm>
        </p:spPr>
        <p:txBody>
          <a:bodyPr vert="horz" anchor="t"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5000" b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Новый </a:t>
            </a:r>
            <a:r>
              <a:rPr lang="ru-RU" sz="5000" b="1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</a:t>
            </a:r>
            <a:br>
              <a:rPr lang="ru-RU" sz="5000" b="1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5000" b="1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оказания </a:t>
            </a:r>
            <a:r>
              <a:rPr lang="ru-RU" sz="5000" b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первой </a:t>
            </a:r>
            <a:r>
              <a:rPr lang="ru-RU" sz="5000" b="1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помощи:</a:t>
            </a:r>
            <a:br>
              <a:rPr lang="ru-RU" sz="5000" b="1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5000" b="1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</a:t>
            </a:r>
            <a:r>
              <a:rPr lang="ru-RU" sz="5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действовать </a:t>
            </a:r>
            <a:r>
              <a:rPr lang="ru-RU" sz="50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специалисту </a:t>
            </a:r>
            <a:r>
              <a:rPr lang="ru-RU" sz="5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ОТ</a:t>
            </a: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775855" y="3690957"/>
            <a:ext cx="9993745" cy="18262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Дежурный Леонид Игоревич</a:t>
            </a:r>
          </a:p>
          <a:p>
            <a:pPr algn="l">
              <a:spcBef>
                <a:spcPts val="0"/>
              </a:spcBef>
            </a:pP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 Методического </a:t>
            </a:r>
            <a:r>
              <a:rPr lang="ru-RU" alt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аккредитационно-симуляционного</a:t>
            </a: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центра ФГБУ «ЦНИИОИЗ»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Минздрава,</a:t>
            </a:r>
            <a:endParaRPr lang="ru-RU" alt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endParaRPr lang="ru-RU" alt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научный сотрудник ГБУЗ особого типа «МТНПЦМК (ЦЭМП) ДЗМ»,</a:t>
            </a:r>
          </a:p>
          <a:p>
            <a:pPr algn="l">
              <a:spcBef>
                <a:spcPts val="0"/>
              </a:spcBef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председатель Общероссийской общественной организации «Российское общество первой помощи»,</a:t>
            </a:r>
          </a:p>
          <a:p>
            <a:pPr algn="l">
              <a:spcBef>
                <a:spcPts val="0"/>
              </a:spcBef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доктор медицинских наук,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профессор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447703"/>
            <a:ext cx="2161768" cy="317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6200000">
            <a:off x="5699956" y="-5727339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pic>
        <p:nvPicPr>
          <p:cNvPr id="14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255686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Изображение выглядит как символ, Шриф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4CAE6107-121C-879D-C540-C7E81A53A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277" y="5386395"/>
            <a:ext cx="2578359" cy="113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2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2" y="1648619"/>
            <a:ext cx="4553526" cy="393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111" y="3319602"/>
            <a:ext cx="4814887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22564" y="728029"/>
            <a:ext cx="10515600" cy="1248553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</a:rPr>
              <a:t>31 статья</a:t>
            </a:r>
            <a:r>
              <a:rPr lang="ru-RU" altLang="ru-RU" sz="3200" dirty="0">
                <a:solidFill>
                  <a:srgbClr val="00B050"/>
                </a:solidFill>
              </a:rPr>
              <a:t/>
            </a:r>
            <a:br>
              <a:rPr lang="ru-RU" altLang="ru-RU" sz="3200" dirty="0">
                <a:solidFill>
                  <a:srgbClr val="00B050"/>
                </a:solidFill>
              </a:rPr>
            </a:br>
            <a:endParaRPr lang="ru-RU" altLang="ru-RU" sz="3200" dirty="0">
              <a:solidFill>
                <a:srgbClr val="00B050"/>
              </a:solidFill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217714" y="1431636"/>
            <a:ext cx="10515600" cy="53067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4200" dirty="0" smtClean="0">
                <a:solidFill>
                  <a:srgbClr val="00B050"/>
                </a:solidFill>
              </a:rPr>
              <a:t>Было</a:t>
            </a:r>
            <a:r>
              <a:rPr lang="ru-RU" altLang="ru-RU" sz="4200" dirty="0" smtClean="0"/>
              <a:t> </a:t>
            </a:r>
          </a:p>
          <a:p>
            <a:pPr marL="0" indent="0">
              <a:buNone/>
            </a:pPr>
            <a:r>
              <a:rPr lang="ru-RU" altLang="ru-RU" sz="3200" dirty="0" smtClean="0"/>
              <a:t>2</a:t>
            </a:r>
            <a:r>
              <a:rPr lang="ru-RU" altLang="ru-RU" sz="3200" dirty="0"/>
              <a:t>. </a:t>
            </a:r>
            <a:r>
              <a:rPr lang="ru-RU" altLang="ru-RU" sz="3200" dirty="0">
                <a:solidFill>
                  <a:srgbClr val="FF0000"/>
                </a:solidFill>
              </a:rPr>
              <a:t>Перечень состояний</a:t>
            </a:r>
            <a:r>
              <a:rPr lang="ru-RU" altLang="ru-RU" sz="3200" dirty="0"/>
              <a:t>, при которых оказывается первая помощь, и </a:t>
            </a:r>
            <a:r>
              <a:rPr lang="ru-RU" altLang="ru-RU" sz="3200" dirty="0">
                <a:solidFill>
                  <a:srgbClr val="FF0000"/>
                </a:solidFill>
              </a:rPr>
              <a:t>перечень мероприятий </a:t>
            </a:r>
            <a:r>
              <a:rPr lang="ru-RU" altLang="ru-RU" sz="3200" dirty="0"/>
              <a:t>по оказанию первой помощи утверждаются уполномоченным федеральным органом исполнительной власти.</a:t>
            </a:r>
            <a:br>
              <a:rPr lang="ru-RU" altLang="ru-RU" sz="3200" dirty="0"/>
            </a:br>
            <a:endParaRPr lang="ru-RU" altLang="ru-RU" sz="3200" dirty="0" smtClean="0"/>
          </a:p>
          <a:p>
            <a:pPr marL="0" indent="0">
              <a:buNone/>
            </a:pPr>
            <a:r>
              <a:rPr lang="ru-RU" altLang="ru-RU" sz="4200" dirty="0" smtClean="0">
                <a:solidFill>
                  <a:srgbClr val="00B050"/>
                </a:solidFill>
              </a:rPr>
              <a:t>Стало</a:t>
            </a:r>
          </a:p>
          <a:p>
            <a:pPr marL="0" indent="0">
              <a:buNone/>
            </a:pPr>
            <a:r>
              <a:rPr lang="ru-RU" altLang="ru-RU" sz="3200" dirty="0" smtClean="0"/>
              <a:t>2</a:t>
            </a:r>
            <a:r>
              <a:rPr lang="ru-RU" altLang="ru-RU" sz="3200" dirty="0"/>
              <a:t>. Первая помощь оказывается </a:t>
            </a:r>
            <a:r>
              <a:rPr lang="ru-RU" altLang="ru-RU" sz="3200" dirty="0">
                <a:solidFill>
                  <a:srgbClr val="FF0000"/>
                </a:solidFill>
              </a:rPr>
              <a:t>в соответствии с порядками</a:t>
            </a:r>
            <a:r>
              <a:rPr lang="ru-RU" altLang="ru-RU" sz="3200" dirty="0"/>
              <a:t>, утверждаемыми </a:t>
            </a:r>
            <a:r>
              <a:rPr lang="ru-RU" altLang="ru-RU" sz="3500" dirty="0"/>
              <a:t>уполномоченным</a:t>
            </a:r>
            <a:r>
              <a:rPr lang="ru-RU" altLang="ru-RU" sz="3200" dirty="0"/>
              <a:t> федеральным органом исполнительной власти, если иное не предусмотрено федеральными законами, и включающими в себя:</a:t>
            </a:r>
          </a:p>
          <a:p>
            <a:pPr marL="0" indent="0">
              <a:buNone/>
            </a:pPr>
            <a:r>
              <a:rPr lang="ru-RU" altLang="ru-RU" sz="3200" dirty="0"/>
              <a:t>1) перечень состояний, при которых оказывается первая помощь;</a:t>
            </a:r>
          </a:p>
          <a:p>
            <a:pPr marL="0" indent="0">
              <a:buNone/>
            </a:pPr>
            <a:r>
              <a:rPr lang="ru-RU" altLang="ru-RU" sz="3200" dirty="0"/>
              <a:t>2) перечень мероприятий по оказанию первой помощи;</a:t>
            </a:r>
          </a:p>
          <a:p>
            <a:pPr marL="0" indent="0">
              <a:buNone/>
            </a:pPr>
            <a:r>
              <a:rPr lang="ru-RU" altLang="ru-RU" sz="3200" dirty="0"/>
              <a:t>3) последовательность проведения мероприятий по оказанию </a:t>
            </a:r>
            <a:endParaRPr lang="ru-RU" altLang="ru-RU" sz="3200" dirty="0" smtClean="0"/>
          </a:p>
          <a:p>
            <a:pPr marL="0" indent="0">
              <a:buNone/>
            </a:pPr>
            <a:r>
              <a:rPr lang="ru-RU" altLang="ru-RU" sz="3200" dirty="0" smtClean="0"/>
              <a:t>первой </a:t>
            </a:r>
            <a:r>
              <a:rPr lang="ru-RU" altLang="ru-RU" sz="3200" dirty="0"/>
              <a:t>помощи.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154" y="5128919"/>
            <a:ext cx="1908213" cy="16094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2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423333" y="1579418"/>
            <a:ext cx="9549342" cy="48044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dirty="0"/>
              <a:t>5. </a:t>
            </a:r>
            <a:r>
              <a:rPr lang="ru-RU" altLang="ru-RU" sz="2400" dirty="0">
                <a:solidFill>
                  <a:srgbClr val="FF0000"/>
                </a:solidFill>
              </a:rPr>
              <a:t>Требования к комплектации </a:t>
            </a:r>
            <a:r>
              <a:rPr lang="ru-RU" altLang="ru-RU" sz="2400" dirty="0"/>
              <a:t>укладок, наборов, комплектов и аптечек для оказания первой помощи с применением медицинских изделий и (или) лекарственных препаратов утверждаются уполномоченным федеральным органом исполнительной власти по согласованию с федеральными органами исполнительной власти, осуществляющими функции по выработке государственной политики и нормативно-правовому регулированию в соответствующей сфере, если иное не предусмотрено федеральными законами. </a:t>
            </a:r>
            <a:r>
              <a:rPr lang="ru-RU" altLang="ru-RU" sz="2400" dirty="0">
                <a:solidFill>
                  <a:srgbClr val="FF0000"/>
                </a:solidFill>
              </a:rPr>
              <a:t>Требования к размещению, хранению и использованию </a:t>
            </a:r>
            <a:r>
              <a:rPr lang="ru-RU" altLang="ru-RU" sz="2400" dirty="0"/>
              <a:t>укладок, наборов, комплектов и аптечек утверждаются федеральными органами исполнительной власти, осуществляющими функции по выработке государственной политики и нормативно-правовому регулированию в соответствующей сфере, по согласованию с уполномоченным федеральным органом исполнительной власти.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22564" y="728029"/>
            <a:ext cx="10515600" cy="1248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4000" b="1" smtClean="0">
                <a:solidFill>
                  <a:srgbClr val="00B050"/>
                </a:solidFill>
              </a:rPr>
              <a:t>31 статья</a:t>
            </a:r>
            <a:r>
              <a:rPr lang="ru-RU" altLang="ru-RU" sz="3200" smtClean="0">
                <a:solidFill>
                  <a:srgbClr val="00B050"/>
                </a:solidFill>
              </a:rPr>
              <a:t/>
            </a:r>
            <a:br>
              <a:rPr lang="ru-RU" altLang="ru-RU" sz="3200" smtClean="0">
                <a:solidFill>
                  <a:srgbClr val="00B050"/>
                </a:solidFill>
              </a:rPr>
            </a:br>
            <a:endParaRPr lang="ru-RU" altLang="ru-RU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0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Объект 2"/>
          <p:cNvSpPr>
            <a:spLocks noGrp="1"/>
          </p:cNvSpPr>
          <p:nvPr>
            <p:ph idx="1"/>
          </p:nvPr>
        </p:nvSpPr>
        <p:spPr>
          <a:xfrm>
            <a:off x="1524000" y="1600201"/>
            <a:ext cx="91440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4400" dirty="0">
                <a:solidFill>
                  <a:srgbClr val="006600"/>
                </a:solidFill>
              </a:rPr>
              <a:t>Аптечки, укладки, наборы, комплекты </a:t>
            </a:r>
          </a:p>
          <a:p>
            <a:pPr marL="0" indent="0" algn="ctr">
              <a:buNone/>
            </a:pPr>
            <a:r>
              <a:rPr lang="ru-RU" altLang="ru-RU" sz="4400" dirty="0">
                <a:solidFill>
                  <a:srgbClr val="006600"/>
                </a:solidFill>
              </a:rPr>
              <a:t>первой помощи</a:t>
            </a:r>
          </a:p>
          <a:p>
            <a:pPr marL="0" indent="0">
              <a:buNone/>
            </a:pPr>
            <a:endParaRPr lang="ru-RU" altLang="ru-RU" dirty="0" smtClean="0">
              <a:solidFill>
                <a:srgbClr val="006600"/>
              </a:solidFill>
            </a:endParaRPr>
          </a:p>
          <a:p>
            <a:pPr marL="0" indent="0">
              <a:buNone/>
            </a:pPr>
            <a:endParaRPr lang="ru-RU" altLang="ru-RU" dirty="0" smtClean="0">
              <a:solidFill>
                <a:srgbClr val="006600"/>
              </a:solidFill>
            </a:endParaRPr>
          </a:p>
          <a:p>
            <a:pPr marL="0" indent="0" algn="ctr">
              <a:buNone/>
            </a:pPr>
            <a:r>
              <a:rPr lang="ru-RU" altLang="ru-RU" sz="6600" dirty="0">
                <a:solidFill>
                  <a:srgbClr val="006600"/>
                </a:solidFill>
              </a:rPr>
              <a:t>12 приказов</a:t>
            </a:r>
          </a:p>
          <a:p>
            <a:pPr marL="0" indent="0">
              <a:buNone/>
            </a:pPr>
            <a:endParaRPr lang="ru-RU" altLang="ru-RU" dirty="0" smtClean="0">
              <a:solidFill>
                <a:srgbClr val="0066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94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917" y="1157214"/>
            <a:ext cx="3458297" cy="49657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348" y="971438"/>
            <a:ext cx="3870422" cy="5532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738" y="858907"/>
            <a:ext cx="3959669" cy="57570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40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" y="1122363"/>
            <a:ext cx="5829301" cy="325369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Утвержден Порядок оказания первой помощи. Распространяется на всех граждан Российской Федерации!</a:t>
            </a:r>
            <a:endParaRPr lang="ru-RU" sz="3600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154" y="5128919"/>
            <a:ext cx="1908213" cy="1609483"/>
          </a:xfrm>
          <a:prstGeom prst="rect">
            <a:avLst/>
          </a:prstGeom>
        </p:spPr>
      </p:pic>
      <p:pic>
        <p:nvPicPr>
          <p:cNvPr id="7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912" y="1122363"/>
            <a:ext cx="3563015" cy="512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81484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50152"/>
            <a:ext cx="2161768" cy="31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197820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ъект 2"/>
          <p:cNvSpPr>
            <a:spLocks noGrp="1"/>
          </p:cNvSpPr>
          <p:nvPr>
            <p:ph idx="1"/>
          </p:nvPr>
        </p:nvSpPr>
        <p:spPr>
          <a:xfrm>
            <a:off x="812800" y="971438"/>
            <a:ext cx="9855200" cy="5886561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2. Первая помощь оказывается в соответствии с настоящим Порядком, если иное не предусмотрено федеральными законами или иными порядками оказания первой помощи, утверждаемыми Министерством здравоохранения Российской Федерации.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5. Оказание первой помощи допускается, если отсутствует выраженный до начала оказания первой помощи отказ гражданина или его законного представителя от оказания первой помощи.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7. Мероприятия по оказанию первой помощи, предусмотренные Перечнем, могут проводиться в полном объеме либо в виде отдельных мероприятий.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8. Первоочередность оказания первой помощи двум и более пострадавшим определяется исходя из тяжести их состояния, при этом приоритет должен отдаваться детям (несовершеннолетним). 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10. При оказании первой помощи могут использоваться подручные средства.</a:t>
            </a:r>
          </a:p>
          <a:p>
            <a:pPr marL="0" indent="0">
              <a:buNone/>
            </a:pPr>
            <a:endParaRPr lang="ru-RU" altLang="ru-RU" sz="2400" dirty="0"/>
          </a:p>
          <a:p>
            <a:pPr marL="0" indent="0">
              <a:buNone/>
            </a:pPr>
            <a:endParaRPr lang="ru-RU" altLang="ru-RU" sz="2400" dirty="0"/>
          </a:p>
          <a:p>
            <a:pPr marL="0" indent="0">
              <a:buNone/>
            </a:pPr>
            <a:endParaRPr lang="ru-RU" altLang="ru-RU" sz="2400" dirty="0"/>
          </a:p>
          <a:p>
            <a:pPr marL="0" indent="0">
              <a:buNone/>
            </a:pPr>
            <a:endParaRPr lang="ru-RU" altLang="ru-RU" sz="2400" dirty="0"/>
          </a:p>
          <a:p>
            <a:pPr marL="0" indent="0">
              <a:buNone/>
            </a:pP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46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ъект 2"/>
          <p:cNvSpPr>
            <a:spLocks noGrp="1"/>
          </p:cNvSpPr>
          <p:nvPr>
            <p:ph idx="1"/>
          </p:nvPr>
        </p:nvSpPr>
        <p:spPr>
          <a:xfrm>
            <a:off x="1016000" y="886690"/>
            <a:ext cx="9652000" cy="5971309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b="1" dirty="0">
                <a:solidFill>
                  <a:srgbClr val="006600"/>
                </a:solidFill>
              </a:rPr>
              <a:t>Перечень состояний, при которых оказывается первая помощь </a:t>
            </a:r>
            <a:endParaRPr lang="ru-RU" altLang="ru-RU" sz="2400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1. Отсутствие сознания.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2. Остановка дыхания и (или) остановка кровообращения.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3. Нарушение проходимости дыхательных путей инородным телом и иные угрожающие жизни и здоровью нарушения дыхания.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4. Наружные кровотечения.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5. Травмы, ранения и поражения, вызванные механическими, химическими, электрическими, термическими поражающими факторами, воздействием излучения.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6. Отравления.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FF6600"/>
                </a:solidFill>
              </a:rPr>
              <a:t>7. Укусы или </a:t>
            </a:r>
            <a:r>
              <a:rPr lang="ru-RU" altLang="ru-RU" sz="2400" dirty="0" err="1">
                <a:solidFill>
                  <a:srgbClr val="FF6600"/>
                </a:solidFill>
              </a:rPr>
              <a:t>ужаливания</a:t>
            </a:r>
            <a:r>
              <a:rPr lang="ru-RU" altLang="ru-RU" sz="2400" dirty="0">
                <a:solidFill>
                  <a:srgbClr val="FF6600"/>
                </a:solidFill>
              </a:rPr>
              <a:t> ядовитых животных.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FF6600"/>
                </a:solidFill>
              </a:rPr>
              <a:t>8. Судорожный приступ, сопровождающийся потерей сознания.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FF6600"/>
                </a:solidFill>
              </a:rPr>
              <a:t>9. Острые психологические реакции на стресс.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ъект 2"/>
          <p:cNvSpPr>
            <a:spLocks noGrp="1"/>
          </p:cNvSpPr>
          <p:nvPr>
            <p:ph idx="1"/>
          </p:nvPr>
        </p:nvSpPr>
        <p:spPr>
          <a:xfrm>
            <a:off x="905164" y="1023770"/>
            <a:ext cx="9762836" cy="5834230"/>
          </a:xfrm>
        </p:spPr>
        <p:txBody>
          <a:bodyPr/>
          <a:lstStyle/>
          <a:p>
            <a:pPr marL="0" indent="0">
              <a:buNone/>
            </a:pPr>
            <a:endParaRPr lang="ru-RU" altLang="ru-RU" sz="2400" dirty="0"/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4.1. …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использование автоматического наружного дефибриллятора (при наличии);…</a:t>
            </a:r>
          </a:p>
          <a:p>
            <a:pPr marL="0" indent="0">
              <a:buNone/>
            </a:pPr>
            <a:endParaRPr lang="ru-RU" altLang="ru-RU" sz="2400" dirty="0">
              <a:solidFill>
                <a:srgbClr val="006600"/>
              </a:solidFill>
            </a:endParaRPr>
          </a:p>
          <a:p>
            <a:pPr marL="0" indent="0">
              <a:buNone/>
            </a:pPr>
            <a:endParaRPr lang="ru-RU" altLang="ru-RU" sz="2400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7. Оказание помощи пострадавшему в принятии лекарственных препаратов для медицинского применения, назначенных ему ранее лечащим врачом. </a:t>
            </a:r>
          </a:p>
          <a:p>
            <a:pPr marL="0" indent="0">
              <a:buNone/>
            </a:pPr>
            <a:endParaRPr lang="ru-RU" altLang="ru-RU" sz="2400" dirty="0">
              <a:solidFill>
                <a:srgbClr val="006600"/>
              </a:solidFill>
            </a:endParaRPr>
          </a:p>
          <a:p>
            <a:pPr marL="0" indent="0">
              <a:buNone/>
            </a:pPr>
            <a:endParaRPr lang="ru-RU" altLang="ru-RU" sz="2400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altLang="ru-RU" sz="2400" dirty="0">
                <a:solidFill>
                  <a:srgbClr val="006600"/>
                </a:solidFill>
              </a:rPr>
              <a:t>9. … транспортировка пострадавшего, ….</a:t>
            </a:r>
          </a:p>
          <a:p>
            <a:pPr marL="0" indent="0">
              <a:buNone/>
            </a:pPr>
            <a:endParaRPr lang="ru-RU" altLang="ru-RU" sz="2400" dirty="0">
              <a:solidFill>
                <a:srgbClr val="006600"/>
              </a:solidFill>
            </a:endParaRPr>
          </a:p>
          <a:p>
            <a:pPr marL="0" indent="0">
              <a:buNone/>
            </a:pPr>
            <a:endParaRPr lang="ru-RU" altLang="ru-RU" sz="2400" dirty="0"/>
          </a:p>
          <a:p>
            <a:pPr marL="0" indent="0">
              <a:buNone/>
            </a:pP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76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654" y="971438"/>
            <a:ext cx="4470401" cy="567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2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4" descr="Предложения для АСИ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127" y="1023769"/>
            <a:ext cx="7514721" cy="549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4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971438"/>
            <a:ext cx="6216650" cy="5561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31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45" y="861077"/>
            <a:ext cx="4696980" cy="5589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73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9321" y="971438"/>
            <a:ext cx="3777694" cy="5389418"/>
          </a:xfrm>
          <a:effectLst>
            <a:outerShdw dist="35921" dir="2700000" sx="100999" sy="100999" algn="ctr" rotWithShape="0">
              <a:schemeClr val="bg2"/>
            </a:outerShdw>
          </a:effectLst>
        </p:spPr>
      </p:pic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33" y="1023770"/>
            <a:ext cx="3588487" cy="5337086"/>
          </a:xfrm>
          <a:prstGeom prst="rect">
            <a:avLst/>
          </a:prstGeom>
          <a:noFill/>
          <a:ln>
            <a:noFill/>
          </a:ln>
          <a:effectLst>
            <a:outerShdw dist="35921" dir="2700000" sx="100999" sy="100999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6265333" y="2206876"/>
            <a:ext cx="0" cy="3837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1154" y="5128919"/>
            <a:ext cx="1908213" cy="16094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28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99" y="886368"/>
            <a:ext cx="9695993" cy="577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5541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891" y="971438"/>
            <a:ext cx="7032736" cy="55564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9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9" y="3272890"/>
            <a:ext cx="7084806" cy="313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2" descr="Изображение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485" y="1023770"/>
            <a:ext cx="2262188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3" descr="Изображение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982" y="1023770"/>
            <a:ext cx="2097591" cy="297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971438"/>
            <a:ext cx="2900362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1154" y="5128919"/>
            <a:ext cx="1908213" cy="16094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42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10" descr="учебник 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127" y="1130802"/>
            <a:ext cx="7192530" cy="526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5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45" y="497186"/>
            <a:ext cx="8822893" cy="624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8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059" y="1175576"/>
            <a:ext cx="4249882" cy="520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8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 descr="C:\Users\LDezhurny\Pictures\2018-11-30\Изображение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967" y="1133003"/>
            <a:ext cx="7824065" cy="518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38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Письмо МЗ про инструкцию Бубнов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324" y="971438"/>
            <a:ext cx="4153365" cy="5453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Письмо МЗ про инструкцию Бубнова стр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363" y="954897"/>
            <a:ext cx="4027055" cy="54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89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7" y="971438"/>
            <a:ext cx="43402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56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359" y="971438"/>
            <a:ext cx="4557281" cy="565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59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615" y="1066648"/>
            <a:ext cx="4066769" cy="54223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72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1063625"/>
            <a:ext cx="8226425" cy="857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b="1" smtClean="0">
                <a:solidFill>
                  <a:srgbClr val="FF6600"/>
                </a:solidFill>
              </a:rPr>
              <a:t>Я могу навредить и буду привлечен к ответственности</a:t>
            </a:r>
          </a:p>
        </p:txBody>
      </p:sp>
      <p:pic>
        <p:nvPicPr>
          <p:cNvPr id="35843" name="Picture 3" descr="человек-вопрос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3275" y="2119313"/>
            <a:ext cx="3027363" cy="332740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idx="1"/>
          </p:nvPr>
        </p:nvSpPr>
        <p:spPr>
          <a:xfrm>
            <a:off x="1676400" y="246063"/>
            <a:ext cx="8826500" cy="42672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altLang="ru-RU" sz="1500" smtClean="0">
                <a:solidFill>
                  <a:schemeClr val="bg1"/>
                </a:solidFill>
              </a:rPr>
              <a:t>	</a:t>
            </a:r>
            <a:r>
              <a:rPr lang="ru-RU" altLang="ru-RU" sz="3200" b="1" smtClean="0">
                <a:solidFill>
                  <a:srgbClr val="FF0000"/>
                </a:solidFill>
              </a:rPr>
              <a:t>Освобождение от ответственности</a:t>
            </a:r>
          </a:p>
          <a:p>
            <a:pPr eaLnBrk="1" hangingPunct="1">
              <a:buFontTx/>
              <a:buNone/>
            </a:pPr>
            <a:endParaRPr lang="ru-RU" altLang="ru-RU" sz="3200" b="1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ru-RU" altLang="ru-RU" smtClean="0">
                <a:solidFill>
                  <a:srgbClr val="000000"/>
                </a:solidFill>
              </a:rPr>
              <a:t>	Уголовное и административное законодательство не признают правонарушением причинение вреда охраняемым законом интересам в состоянии </a:t>
            </a:r>
            <a:r>
              <a:rPr lang="ru-RU" altLang="ru-RU" i="1" smtClean="0">
                <a:solidFill>
                  <a:srgbClr val="000000"/>
                </a:solidFill>
              </a:rPr>
              <a:t>крайней необходимости </a:t>
            </a:r>
            <a:r>
              <a:rPr lang="ru-RU" altLang="ru-RU" smtClean="0">
                <a:solidFill>
                  <a:srgbClr val="000000"/>
                </a:solidFill>
              </a:rPr>
              <a:t>(ч. 1 ст. 39 </a:t>
            </a:r>
            <a:r>
              <a:rPr lang="ru-RU" altLang="ru-RU" i="1" smtClean="0">
                <a:solidFill>
                  <a:srgbClr val="000000"/>
                </a:solidFill>
              </a:rPr>
              <a:t>«Крайняя необходимость»</a:t>
            </a:r>
            <a:r>
              <a:rPr lang="ru-RU" altLang="ru-RU" smtClean="0">
                <a:solidFill>
                  <a:srgbClr val="000000"/>
                </a:solidFill>
              </a:rPr>
              <a:t> Уголовного кодекса РФ; ст. 2.7 </a:t>
            </a:r>
            <a:r>
              <a:rPr lang="ru-RU" altLang="ru-RU" i="1" smtClean="0">
                <a:solidFill>
                  <a:srgbClr val="000000"/>
                </a:solidFill>
              </a:rPr>
              <a:t>«Крайняя необходимость»</a:t>
            </a:r>
            <a:r>
              <a:rPr lang="ru-RU" altLang="ru-RU" smtClean="0">
                <a:solidFill>
                  <a:srgbClr val="000000"/>
                </a:solidFill>
              </a:rPr>
              <a:t> Кодекса РФ об административных правонарушениях»)</a:t>
            </a:r>
            <a:br>
              <a:rPr lang="ru-RU" altLang="ru-RU" smtClean="0">
                <a:solidFill>
                  <a:srgbClr val="000000"/>
                </a:solidFill>
              </a:rPr>
            </a:br>
            <a:r>
              <a:rPr lang="ru-RU" altLang="ru-RU" smtClean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29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1524000" y="1376363"/>
            <a:ext cx="9144000" cy="4267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 smtClean="0">
                <a:solidFill>
                  <a:schemeClr val="bg1"/>
                </a:solidFill>
              </a:rPr>
              <a:t>	</a:t>
            </a:r>
            <a:r>
              <a:rPr lang="ru-RU" altLang="ru-RU" sz="3200" b="1" smtClean="0">
                <a:solidFill>
                  <a:srgbClr val="FF0000"/>
                </a:solidFill>
              </a:rPr>
              <a:t>Поощрение за оказание первой помощи</a:t>
            </a:r>
          </a:p>
          <a:p>
            <a:pPr eaLnBrk="1" hangingPunct="1">
              <a:buFontTx/>
              <a:buNone/>
            </a:pPr>
            <a:endParaRPr lang="ru-RU" altLang="ru-RU" sz="3200" b="1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</a:rPr>
              <a:t>	</a:t>
            </a:r>
            <a:r>
              <a:rPr lang="ru-RU" altLang="ru-RU" smtClean="0">
                <a:solidFill>
                  <a:srgbClr val="000000"/>
                </a:solidFill>
              </a:rPr>
              <a:t>Оказание первой помощи пострадавшему учитывается как обстоятельство, смягчающее наказание (п. 2 ч. 1 ст. 4.2 Кодекса РФ об административных правонарушениях; п. «к» ч. 1 ст. 61 Уголовного Кодекса РФ)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6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769" y="1023770"/>
            <a:ext cx="6014462" cy="512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619250" y="3333750"/>
            <a:ext cx="9144000" cy="857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1800" dirty="0" smtClean="0"/>
              <a:t/>
            </a:r>
            <a:br>
              <a:rPr lang="ru-RU" altLang="ru-RU" sz="1800" dirty="0" smtClean="0"/>
            </a:br>
            <a:r>
              <a:rPr lang="ru-RU" altLang="ru-RU" sz="1800" dirty="0" smtClean="0"/>
              <a:t/>
            </a:r>
            <a:br>
              <a:rPr lang="ru-RU" altLang="ru-RU" sz="1800" dirty="0" smtClean="0"/>
            </a:br>
            <a:r>
              <a:rPr lang="ru-RU" altLang="ru-RU" sz="3100" dirty="0" smtClean="0"/>
              <a:t>36. Продолжительность программы обучения работников по оказанию первой помощи пострадавшим составляет </a:t>
            </a:r>
            <a:r>
              <a:rPr lang="ru-RU" altLang="ru-RU" sz="3100" dirty="0" smtClean="0">
                <a:solidFill>
                  <a:srgbClr val="FF0000"/>
                </a:solidFill>
              </a:rPr>
              <a:t>не менее 8 часов в случае организации самостоятельного процесса обучения по этому виду обучения</a:t>
            </a:r>
            <a:r>
              <a:rPr lang="ru-RU" altLang="ru-RU" sz="3100" dirty="0" smtClean="0"/>
              <a:t>. Программы обучения по оказанию первой помощи пострадавшим содержат практические занятия по формированию умений и навыков оказания первой помощи пострадавшим в объеме не менее 50 процентов общего количества учебных часов.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8552" y="1023770"/>
            <a:ext cx="5454895" cy="5454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70163" y="2635250"/>
            <a:ext cx="6937375" cy="164118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6000" dirty="0">
                <a:solidFill>
                  <a:srgbClr val="006600"/>
                </a:solidFill>
              </a:rPr>
              <a:t>Учебно-методический комплекс по первой помощи для работников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56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>
          <a:xfrm>
            <a:off x="3140075" y="3288145"/>
            <a:ext cx="6169025" cy="142990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6000" dirty="0">
                <a:solidFill>
                  <a:srgbClr val="006600"/>
                </a:solidFill>
              </a:rPr>
              <a:t>Тестовые вопросы </a:t>
            </a:r>
            <a:br>
              <a:rPr lang="ru-RU" altLang="ru-RU" sz="6000" dirty="0">
                <a:solidFill>
                  <a:srgbClr val="006600"/>
                </a:solidFill>
              </a:rPr>
            </a:br>
            <a:r>
              <a:rPr lang="ru-RU" altLang="ru-RU" sz="6000" dirty="0">
                <a:solidFill>
                  <a:srgbClr val="006600"/>
                </a:solidFill>
              </a:rPr>
              <a:t>по первой помощи</a:t>
            </a:r>
            <a:br>
              <a:rPr lang="ru-RU" altLang="ru-RU" sz="6000" dirty="0">
                <a:solidFill>
                  <a:srgbClr val="006600"/>
                </a:solidFill>
              </a:rPr>
            </a:br>
            <a:r>
              <a:rPr lang="ru-RU" altLang="ru-RU" sz="6000" dirty="0">
                <a:solidFill>
                  <a:srgbClr val="006600"/>
                </a:solidFill>
              </a:rPr>
              <a:t/>
            </a:r>
            <a:br>
              <a:rPr lang="ru-RU" altLang="ru-RU" sz="6000" dirty="0">
                <a:solidFill>
                  <a:srgbClr val="006600"/>
                </a:solidFill>
              </a:rPr>
            </a:br>
            <a:r>
              <a:rPr lang="ru-RU" altLang="ru-RU" sz="6000" dirty="0">
                <a:solidFill>
                  <a:srgbClr val="006600"/>
                </a:solidFill>
              </a:rPr>
              <a:t>		</a:t>
            </a:r>
            <a:r>
              <a:rPr lang="ru-RU" altLang="ru-RU" sz="6000" dirty="0">
                <a:solidFill>
                  <a:srgbClr val="FF0000"/>
                </a:solidFill>
              </a:rPr>
              <a:t>730!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44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519" y="1709164"/>
            <a:ext cx="9392961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4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2959966"/>
          </a:xfrm>
        </p:spPr>
        <p:txBody>
          <a:bodyPr>
            <a:normAutofit/>
          </a:bodyPr>
          <a:lstStyle/>
          <a:p>
            <a:r>
              <a:rPr lang="ru-RU" altLang="ru-RU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и 223 ФЗ предлагают много форм закупки. Самый популярный-аукцион</a:t>
            </a:r>
          </a:p>
        </p:txBody>
      </p:sp>
      <p:pic>
        <p:nvPicPr>
          <p:cNvPr id="52227" name="Объект 4"/>
          <p:cNvPicPr>
            <a:picLocks noGrp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9991" y="2623128"/>
            <a:ext cx="7456227" cy="359294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22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Объект 4"/>
          <p:cNvPicPr>
            <a:picLocks noGrp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088" y="1718919"/>
            <a:ext cx="6892925" cy="3841372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95450" y="3752850"/>
            <a:ext cx="8229600" cy="1200150"/>
          </a:xfrm>
          <a:prstGeom prst="rect">
            <a:avLst/>
          </a:prstGeom>
        </p:spPr>
        <p:txBody>
          <a:bodyPr lIns="68580" tIns="34290" rIns="68580" bIns="34290" anchor="b"/>
          <a:lstStyle/>
          <a:p>
            <a:pPr algn="ctr" defTabSz="685800" eaLnBrk="1" fontAlgn="auto" hangingPunct="1">
              <a:lnSpc>
                <a:spcPts val="4350"/>
              </a:lnSpc>
              <a:spcAft>
                <a:spcPts val="0"/>
              </a:spcAft>
              <a:defRPr/>
            </a:pPr>
            <a:endParaRPr lang="ru-RU" sz="4100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53252" name="Прямоугольник 6"/>
          <p:cNvSpPr>
            <a:spLocks noChangeArrowheads="1"/>
          </p:cNvSpPr>
          <p:nvPr/>
        </p:nvSpPr>
        <p:spPr bwMode="auto">
          <a:xfrm>
            <a:off x="7845425" y="2665413"/>
            <a:ext cx="282257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9000 км </a:t>
            </a:r>
          </a:p>
          <a:p>
            <a:r>
              <a:rPr lang="ru-RU" altLang="ru-RU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Владивостока </a:t>
            </a:r>
          </a:p>
          <a:p>
            <a:r>
              <a:rPr lang="ru-RU" altLang="ru-RU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Воронежа!?!?</a:t>
            </a:r>
            <a:endParaRPr lang="ru-RU" altLang="ru-RU" sz="2800">
              <a:solidFill>
                <a:srgbClr val="FF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76" y="2561792"/>
            <a:ext cx="652621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356" y="1193367"/>
            <a:ext cx="72199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700" y="4204133"/>
            <a:ext cx="6481763" cy="214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2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159375" y="2828925"/>
            <a:ext cx="1708150" cy="111442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z="135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algn="ctr" eaLnBrk="1" hangingPunct="1">
              <a:defRPr/>
            </a:pPr>
            <a:endParaRPr lang="ru-RU" altLang="ru-RU" sz="135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algn="ctr" eaLnBrk="1" hangingPunct="1">
              <a:defRPr/>
            </a:pPr>
            <a:endParaRPr lang="ru-RU" altLang="ru-RU" sz="135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algn="ctr" eaLnBrk="1" hangingPunct="1">
              <a:defRPr/>
            </a:pPr>
            <a:r>
              <a:rPr lang="ru-RU" altLang="ru-RU" sz="135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Единый Регистр </a:t>
            </a:r>
          </a:p>
          <a:p>
            <a:pPr algn="ctr" eaLnBrk="1" hangingPunct="1">
              <a:defRPr/>
            </a:pPr>
            <a:r>
              <a:rPr lang="ru-RU" altLang="ru-RU" sz="135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первой </a:t>
            </a:r>
            <a:r>
              <a:rPr lang="ru-RU" altLang="ru-RU" sz="135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помощи</a:t>
            </a:r>
            <a:endParaRPr lang="ru-RU" altLang="ru-RU" sz="135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24175" y="1214438"/>
            <a:ext cx="1708150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База данных специалистов (преподавателей первой помощи)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57788" y="1265238"/>
            <a:ext cx="1709737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База данных образовательных организаций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24175" y="4443413"/>
            <a:ext cx="1708150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База данных обученных первой помощи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solidFill>
                <a:prstClr val="black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57788" y="4443413"/>
            <a:ext cx="1728787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Организация единой трансляционной (телемедицинской) сети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24175" y="2828925"/>
            <a:ext cx="1708150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Взаимодействие с органами государственной власти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solidFill>
                <a:prstClr val="black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473950" y="4443413"/>
            <a:ext cx="1708150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Информационное обеспечение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472363" y="2854325"/>
            <a:ext cx="1709737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Выстраивание рейтингов профессиональной активности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473950" y="1265238"/>
            <a:ext cx="1708150" cy="11144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</a:rPr>
              <a:t>Ведение истории  профессиональной образовательной активности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560888" y="2265363"/>
            <a:ext cx="714375" cy="63182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6818313" y="2328863"/>
            <a:ext cx="719137" cy="56832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761163" y="3856038"/>
            <a:ext cx="776287" cy="64293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4560888" y="3856038"/>
            <a:ext cx="658812" cy="64293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5" idx="3"/>
          </p:cNvCxnSpPr>
          <p:nvPr/>
        </p:nvCxnSpPr>
        <p:spPr>
          <a:xfrm>
            <a:off x="4632325" y="3386138"/>
            <a:ext cx="525463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4" idx="3"/>
          </p:cNvCxnSpPr>
          <p:nvPr/>
        </p:nvCxnSpPr>
        <p:spPr>
          <a:xfrm>
            <a:off x="6867525" y="3386138"/>
            <a:ext cx="60483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12" idx="2"/>
            <a:endCxn id="4" idx="0"/>
          </p:cNvCxnSpPr>
          <p:nvPr/>
        </p:nvCxnSpPr>
        <p:spPr>
          <a:xfrm>
            <a:off x="6011863" y="2379663"/>
            <a:ext cx="0" cy="44926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4" idx="2"/>
            <a:endCxn id="14" idx="0"/>
          </p:cNvCxnSpPr>
          <p:nvPr/>
        </p:nvCxnSpPr>
        <p:spPr>
          <a:xfrm>
            <a:off x="6013450" y="3943350"/>
            <a:ext cx="9525" cy="50006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2897188"/>
            <a:ext cx="509587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3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485" y="1023770"/>
            <a:ext cx="7129030" cy="528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66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68773"/>
            <a:ext cx="8229600" cy="13843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5400" b="1" dirty="0" smtClean="0"/>
              <a:t>Спасибо за внимание!</a:t>
            </a:r>
            <a:r>
              <a:rPr lang="ru-RU" altLang="ru-RU" sz="4800" b="1" dirty="0" smtClean="0"/>
              <a:t/>
            </a:r>
            <a:br>
              <a:rPr lang="ru-RU" altLang="ru-RU" sz="4800" b="1" dirty="0" smtClean="0"/>
            </a:br>
            <a:r>
              <a:rPr lang="ru-RU" altLang="ru-RU" sz="4800" b="1" dirty="0" smtClean="0"/>
              <a:t/>
            </a:r>
            <a:br>
              <a:rPr lang="ru-RU" altLang="ru-RU" sz="4800" b="1" dirty="0" smtClean="0"/>
            </a:br>
            <a:r>
              <a:rPr lang="ru-RU" altLang="ru-RU" sz="4800" b="1" dirty="0" smtClean="0"/>
              <a:t> </a:t>
            </a:r>
            <a:r>
              <a:rPr lang="en-US" altLang="ru-RU" sz="4800" b="1" dirty="0" smtClean="0">
                <a:solidFill>
                  <a:srgbClr val="006600"/>
                </a:solidFill>
              </a:rPr>
              <a:t>www.allfirstaid.ru</a:t>
            </a:r>
            <a:r>
              <a:rPr lang="ru-RU" altLang="ru-RU" sz="4800" dirty="0" smtClean="0">
                <a:solidFill>
                  <a:srgbClr val="000018"/>
                </a:solidFill>
              </a:rPr>
              <a:t> </a:t>
            </a:r>
          </a:p>
        </p:txBody>
      </p:sp>
      <p:pic>
        <p:nvPicPr>
          <p:cNvPr id="20483" name="Picture 3" descr="Sign_first_a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595" y="1230026"/>
            <a:ext cx="2900810" cy="2900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092" y="5128919"/>
            <a:ext cx="1908213" cy="1609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5699956" y="-5699956"/>
            <a:ext cx="792088" cy="12192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89" y="231680"/>
            <a:ext cx="2161768" cy="31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оказания первой помощи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27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B8F"/>
        </a:solidFill>
        <a:ln>
          <a:noFill/>
        </a:ln>
      </a:spPr>
      <a:bodyPr lIns="40234" tIns="20118" rIns="40234" bIns="20118" rtlCol="0" anchor="ctr"/>
      <a:lstStyle>
        <a:defPPr algn="ctr">
          <a:defRPr dirty="0">
            <a:solidFill>
              <a:srgbClr val="007B8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3669</TotalTime>
  <Words>584</Words>
  <Application>Microsoft Office PowerPoint</Application>
  <PresentationFormat>Произвольный</PresentationFormat>
  <Paragraphs>126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Презентация PowerPoint</vt:lpstr>
      <vt:lpstr>Презентация PowerPoint</vt:lpstr>
      <vt:lpstr>31 статья </vt:lpstr>
      <vt:lpstr>Презентация PowerPoint</vt:lpstr>
      <vt:lpstr>Презентация PowerPoint</vt:lpstr>
      <vt:lpstr>Презентация PowerPoint</vt:lpstr>
      <vt:lpstr>Утвержден Порядок оказания первой помощи. Распространяется на всех граждан Российской Федерации!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 могу навредить и буду привлечен к ответственности</vt:lpstr>
      <vt:lpstr>Презентация PowerPoint</vt:lpstr>
      <vt:lpstr>Презентация PowerPoint</vt:lpstr>
      <vt:lpstr>Презентация PowerPoint</vt:lpstr>
      <vt:lpstr>  36. Продолжительность программы обучения работников по оказанию первой помощи пострадавшим составляет не менее 8 часов в случае организации самостоятельного процесса обучения по этому виду обучения. Программы обучения по оказанию первой помощи пострадавшим содержат практические занятия по формированию умений и навыков оказания первой помощи пострадавшим в объеме не менее 50 процентов общего количества учебных часов.</vt:lpstr>
      <vt:lpstr>Презентация PowerPoint</vt:lpstr>
      <vt:lpstr>Учебно-методический комплекс по первой помощи для работников</vt:lpstr>
      <vt:lpstr>Тестовые вопросы  по первой помощи    730!</vt:lpstr>
      <vt:lpstr>Презентация PowerPoint</vt:lpstr>
      <vt:lpstr>44 и 223 ФЗ предлагают много форм закупки. Самый популярный-аукцион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  www.allfirstaid.ru 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Обновление законодательства по первой помощи: важные аспекты</dc:title>
  <dc:creator>User</dc:creator>
  <cp:lastModifiedBy>Ekaterina R. Islamova</cp:lastModifiedBy>
  <cp:revision>51</cp:revision>
  <dcterms:created xsi:type="dcterms:W3CDTF">2024-10-22T09:56:40Z</dcterms:created>
  <dcterms:modified xsi:type="dcterms:W3CDTF">2024-12-19T15:56:51Z</dcterms:modified>
</cp:coreProperties>
</file>