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81" r:id="rId3"/>
    <p:sldId id="292" r:id="rId4"/>
    <p:sldId id="294" r:id="rId5"/>
    <p:sldId id="295" r:id="rId6"/>
    <p:sldId id="258" r:id="rId7"/>
    <p:sldId id="259" r:id="rId8"/>
    <p:sldId id="285" r:id="rId9"/>
    <p:sldId id="273" r:id="rId10"/>
    <p:sldId id="260" r:id="rId11"/>
    <p:sldId id="283" r:id="rId12"/>
    <p:sldId id="262" r:id="rId13"/>
    <p:sldId id="276" r:id="rId14"/>
    <p:sldId id="267" r:id="rId15"/>
    <p:sldId id="286" r:id="rId16"/>
    <p:sldId id="289" r:id="rId17"/>
    <p:sldId id="277" r:id="rId18"/>
    <p:sldId id="287" r:id="rId19"/>
    <p:sldId id="293" r:id="rId20"/>
    <p:sldId id="296" r:id="rId21"/>
    <p:sldId id="290" r:id="rId22"/>
    <p:sldId id="297" r:id="rId23"/>
    <p:sldId id="288" r:id="rId24"/>
    <p:sldId id="291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ova" initials="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729" autoAdjust="0"/>
  </p:normalViewPr>
  <p:slideViewPr>
    <p:cSldViewPr>
      <p:cViewPr varScale="1">
        <p:scale>
          <a:sx n="71" d="100"/>
          <a:sy n="71" d="100"/>
        </p:scale>
        <p:origin x="-96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BE97-5705-4F21-A1D4-3FCFE4CFE936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BC866-641B-49AF-9177-622A2DF6A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5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1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6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C866-641B-49AF-9177-622A2DF6A4E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3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2"/>
                </a:solidFill>
              </a:rPr>
              <a:t>ОГЭ-2022 </a:t>
            </a:r>
            <a:r>
              <a:rPr lang="ru-RU" sz="6000" dirty="0" smtClean="0">
                <a:solidFill>
                  <a:schemeClr val="accent2"/>
                </a:solidFill>
              </a:rPr>
              <a:t/>
            </a:r>
            <a:br>
              <a:rPr lang="ru-RU" sz="6000" dirty="0" smtClean="0">
                <a:solidFill>
                  <a:schemeClr val="accent2"/>
                </a:solidFill>
              </a:rPr>
            </a:br>
            <a:r>
              <a:rPr lang="ru-RU" sz="6000" dirty="0" smtClean="0">
                <a:solidFill>
                  <a:schemeClr val="accent2"/>
                </a:solidFill>
              </a:rPr>
              <a:t>по химии</a:t>
            </a:r>
            <a:endParaRPr lang="ru-RU" sz="6000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499176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/>
                </a:solidFill>
              </a:rPr>
              <a:t>Задания, требования</a:t>
            </a:r>
          </a:p>
          <a:p>
            <a:r>
              <a:rPr lang="ru-RU" sz="3200" dirty="0" smtClean="0">
                <a:solidFill>
                  <a:schemeClr val="accent2"/>
                </a:solidFill>
              </a:rPr>
              <a:t>и </a:t>
            </a:r>
            <a:r>
              <a:rPr lang="ru-RU" sz="3200" dirty="0">
                <a:solidFill>
                  <a:schemeClr val="accent2"/>
                </a:solidFill>
              </a:rPr>
              <a:t>изменения в сравнении с ОГЭ-2020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969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В заданиях №2 и 3 нужно вписать в поле ответа цифровые значения, которые соответствуют условию задания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В заданиях №5 и 8 требуется выбрать одно или несколько верных утверждений из предложенных в перечне</a:t>
            </a:r>
          </a:p>
          <a:p>
            <a:pPr lvl="0"/>
            <a:endParaRPr lang="ru-RU" dirty="0" smtClean="0"/>
          </a:p>
          <a:p>
            <a:r>
              <a:rPr lang="ru-RU" dirty="0" smtClean="0"/>
              <a:t>В заданиях №4 и 12 нужно установить соответствие между позициями двух множеств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Задание №9 сделали повышенного уровня и переориентировали на проверку знаний химических свойств простых и сложных веществ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Задание №10 объединило задания №10 и 11 КИМ-2020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Задание №12 объединило задания №12 и 13 КИМ-2020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Включили в часть 1 новое задание №11 на знание классификации химических реакций по различным признакам:</a:t>
            </a:r>
          </a:p>
          <a:p>
            <a:pPr>
              <a:buFontTx/>
              <a:buChar char="-"/>
            </a:pPr>
            <a:r>
              <a:rPr lang="ru-RU" dirty="0" smtClean="0"/>
              <a:t>количеству и составу исходных и полученных веществ;</a:t>
            </a:r>
          </a:p>
          <a:p>
            <a:pPr>
              <a:buFontTx/>
              <a:buChar char="-"/>
            </a:pPr>
            <a:r>
              <a:rPr lang="ru-RU" dirty="0" smtClean="0"/>
              <a:t>изменению степеней окисления химических элементов</a:t>
            </a:r>
          </a:p>
          <a:p>
            <a:pPr>
              <a:buFontTx/>
              <a:buChar char="-"/>
            </a:pPr>
            <a:r>
              <a:rPr lang="ru-RU" dirty="0" smtClean="0"/>
              <a:t>поглощению и выделению энергии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Изменения в КИМ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ОГЭ-2022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43136"/>
            <a:ext cx="8496944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Включили в часть 1 новое задание №16 на знание:</a:t>
            </a:r>
          </a:p>
          <a:p>
            <a:pPr>
              <a:buFontTx/>
              <a:buChar char="-"/>
            </a:pPr>
            <a:r>
              <a:rPr lang="ru-RU" dirty="0" smtClean="0"/>
              <a:t>правил безопасной работы в лаборатории;</a:t>
            </a:r>
          </a:p>
          <a:p>
            <a:pPr>
              <a:buFontTx/>
              <a:buChar char="-"/>
            </a:pPr>
            <a:r>
              <a:rPr lang="ru-RU" dirty="0" smtClean="0"/>
              <a:t>принципов разделения смесей и очистки веществ;</a:t>
            </a:r>
          </a:p>
          <a:p>
            <a:pPr>
              <a:buFontTx/>
              <a:buChar char="-"/>
            </a:pPr>
            <a:r>
              <a:rPr lang="ru-RU" dirty="0" smtClean="0"/>
              <a:t>приготовления растворов;</a:t>
            </a:r>
          </a:p>
          <a:p>
            <a:pPr>
              <a:buFontTx/>
              <a:buChar char="-"/>
            </a:pPr>
            <a:r>
              <a:rPr lang="ru-RU" dirty="0" smtClean="0"/>
              <a:t>последствий химических загрязнений;</a:t>
            </a:r>
          </a:p>
          <a:p>
            <a:pPr>
              <a:buFontTx/>
              <a:buChar char="-"/>
            </a:pPr>
            <a:r>
              <a:rPr lang="ru-RU" dirty="0" smtClean="0"/>
              <a:t>проблем безопасного использования веществ и химических реакций в повседневной жизни и др.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729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что обратить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внимание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Время </a:t>
            </a:r>
            <a:endParaRPr lang="ru-RU" dirty="0"/>
          </a:p>
          <a:p>
            <a:r>
              <a:rPr lang="ru-RU" dirty="0"/>
              <a:t>Дополнительное оборудование</a:t>
            </a:r>
          </a:p>
          <a:p>
            <a:r>
              <a:rPr lang="ru-RU" dirty="0" smtClean="0"/>
              <a:t>Первичный </a:t>
            </a:r>
            <a:r>
              <a:rPr lang="ru-RU" dirty="0"/>
              <a:t>балл</a:t>
            </a:r>
          </a:p>
          <a:p>
            <a:r>
              <a:rPr lang="ru-RU" dirty="0" smtClean="0"/>
              <a:t>Содержательные разделы </a:t>
            </a:r>
            <a:r>
              <a:rPr lang="ru-RU" dirty="0"/>
              <a:t>предмета</a:t>
            </a:r>
          </a:p>
          <a:p>
            <a:r>
              <a:rPr lang="ru-RU" dirty="0" smtClean="0"/>
              <a:t>Задания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Время выполнения работы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r>
              <a:rPr lang="ru-RU" dirty="0" smtClean="0"/>
              <a:t>3 часа(180 минут)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Для учеников с ОВЗ, детей-инвалидов и инвалидов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– </a:t>
            </a:r>
            <a:r>
              <a:rPr lang="ru-RU" dirty="0" smtClean="0"/>
              <a:t>4 часа 30 минут(270 минут) </a:t>
            </a:r>
            <a:endParaRPr lang="ru-RU" dirty="0" smtClean="0">
              <a:solidFill>
                <a:schemeClr val="accent2"/>
              </a:solidFill>
            </a:endParaRPr>
          </a:p>
          <a:p>
            <a:pPr marL="109728" indent="0" algn="ctr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Дополнительное оборудование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43136"/>
            <a:ext cx="9144000" cy="4325112"/>
          </a:xfrm>
        </p:spPr>
        <p:txBody>
          <a:bodyPr>
            <a:noAutofit/>
          </a:bodyPr>
          <a:lstStyle/>
          <a:p>
            <a:r>
              <a:rPr lang="ru-RU" dirty="0" smtClean="0"/>
              <a:t>Периодическая система химических элементов Д.И. Менделеева</a:t>
            </a:r>
          </a:p>
          <a:p>
            <a:r>
              <a:rPr lang="ru-RU" dirty="0" smtClean="0"/>
              <a:t>Таблица растворимости солей, кислот и оснований в воде</a:t>
            </a:r>
          </a:p>
          <a:p>
            <a:r>
              <a:rPr lang="ru-RU" dirty="0" smtClean="0"/>
              <a:t>Электрохимический ряд напряжений металлов</a:t>
            </a:r>
          </a:p>
          <a:p>
            <a:r>
              <a:rPr lang="ru-RU" dirty="0" smtClean="0"/>
              <a:t>Непрограммируемый калькулятор</a:t>
            </a:r>
          </a:p>
          <a:p>
            <a:r>
              <a:rPr lang="ru-RU" dirty="0" smtClean="0"/>
              <a:t>Лабораторное оборудование</a:t>
            </a:r>
          </a:p>
          <a:p>
            <a:pPr lvl="1">
              <a:buNone/>
            </a:pPr>
            <a:r>
              <a:rPr lang="ru-RU" dirty="0" smtClean="0"/>
              <a:t>Для проведения  химических  опытов</a:t>
            </a:r>
          </a:p>
          <a:p>
            <a:r>
              <a:rPr lang="ru-RU" dirty="0" smtClean="0"/>
              <a:t>Индивидуальный комплект химических реактивов и оборудования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58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Первичный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балл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  <a:p>
            <a:pPr marL="109728" indent="0" algn="just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dirty="0" smtClean="0"/>
              <a:t>Максимальный первичный балл – 40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32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491505"/>
              </p:ext>
            </p:extLst>
          </p:nvPr>
        </p:nvGraphicFramePr>
        <p:xfrm>
          <a:off x="467544" y="1988840"/>
          <a:ext cx="8136135" cy="4419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</a:t>
                      </a:r>
                      <a:r>
                        <a:rPr lang="ru-RU" sz="2000" dirty="0" smtClean="0"/>
                        <a:t>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КИМ-2022</a:t>
                      </a:r>
                      <a:r>
                        <a:rPr lang="ru-RU" sz="2000" baseline="0" dirty="0" smtClean="0"/>
                        <a:t> и </a:t>
                      </a:r>
                      <a:r>
                        <a:rPr lang="ru-RU" sz="2000" dirty="0" smtClean="0"/>
                        <a:t>КИМ-2021</a:t>
                      </a:r>
                      <a:endParaRPr lang="ru-RU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Основные понятия химии</a:t>
                      </a:r>
                    </a:p>
                    <a:p>
                      <a:r>
                        <a:rPr lang="ru-RU" sz="2400" dirty="0" smtClean="0"/>
                        <a:t>(уровень атомно-молекулярных</a:t>
                      </a:r>
                      <a:r>
                        <a:rPr lang="ru-RU" sz="2400" baseline="0" dirty="0" smtClean="0"/>
                        <a:t> п</a:t>
                      </a:r>
                      <a:r>
                        <a:rPr lang="ru-RU" sz="2400" dirty="0" smtClean="0"/>
                        <a:t>редставлений)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Периодический закон и Периодическая система химических элементов Д.И. Менделеева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Содержательные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разделы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3535"/>
              </p:ext>
            </p:extLst>
          </p:nvPr>
        </p:nvGraphicFramePr>
        <p:xfrm>
          <a:off x="467544" y="1988840"/>
          <a:ext cx="8136135" cy="35052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04456"/>
                <a:gridCol w="2016224"/>
                <a:gridCol w="20154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Разделы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заданий 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КИМ-2022</a:t>
                      </a:r>
                      <a:r>
                        <a:rPr lang="ru-RU" sz="2000" baseline="0" dirty="0" smtClean="0"/>
                        <a:t> и </a:t>
                      </a:r>
                      <a:r>
                        <a:rPr lang="ru-RU" sz="2000" dirty="0" smtClean="0"/>
                        <a:t>КИМ-2021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Кол-во заданий в КИМ-2020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Строение вещества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Многообразие химических реакций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Многообразие веществ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Экспериментальная химия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dirty="0" smtClean="0"/>
              <a:t>Экзаменационная работа содержит </a:t>
            </a:r>
            <a:r>
              <a:rPr lang="ru-RU" dirty="0" smtClean="0">
                <a:solidFill>
                  <a:schemeClr val="accent2"/>
                </a:solidFill>
              </a:rPr>
              <a:t>24</a:t>
            </a:r>
            <a:r>
              <a:rPr lang="ru-RU" dirty="0" smtClean="0"/>
              <a:t> задания</a:t>
            </a:r>
          </a:p>
          <a:p>
            <a:endParaRPr lang="ru-RU" dirty="0" smtClean="0"/>
          </a:p>
          <a:p>
            <a:r>
              <a:rPr lang="ru-RU" dirty="0" smtClean="0"/>
              <a:t>№ 1-19 – Часть 1. Задания с кратким ответом в виде числа, последовательности цифр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24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№ 20-22 – Часть 2. Задания с развернутым ответом</a:t>
            </a:r>
          </a:p>
          <a:p>
            <a:pPr marL="402336" lvl="1" indent="0">
              <a:buNone/>
            </a:pPr>
            <a:r>
              <a:rPr lang="ru-RU" sz="2800" dirty="0" smtClean="0"/>
              <a:t>Максимальное количество баллов – 10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№ 23, 24 – Часть 2. Задания с развернутым ответом, которые предполагают выполнение реального химического эксперимента и оформление его результатов</a:t>
            </a:r>
          </a:p>
          <a:p>
            <a:pPr lvl="1">
              <a:buNone/>
            </a:pPr>
            <a:r>
              <a:rPr lang="ru-RU" sz="2800" dirty="0" smtClean="0"/>
              <a:t>Максимальное количество баллов – 6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202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Строение атома. Физический смысл номера химического элемента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852936"/>
            <a:ext cx="2555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 smtClean="0"/>
              <a:t>В сравнении с КИМ-2020 теперь нужно вписать в поле ответа цифровые значения, которые соответствуют условию задания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3068959"/>
            <a:ext cx="6053841" cy="309634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№3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43136"/>
            <a:ext cx="8697144" cy="4325112"/>
          </a:xfrm>
        </p:spPr>
        <p:txBody>
          <a:bodyPr>
            <a:normAutofit/>
          </a:bodyPr>
          <a:lstStyle/>
          <a:p>
            <a:pPr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/>
                </a:solidFill>
              </a:rPr>
              <a:t>Закономерности изменения свойств атомов химических элементов и их соединений на основе положения в ПСХЭ и строения атома</a:t>
            </a:r>
          </a:p>
          <a:p>
            <a:pPr lvl="1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В сравнении с КИМ-2020 теперь нужно вписать в поле ответа цифровые значения, которые соответствуют условию задания</a:t>
            </a:r>
          </a:p>
          <a:p>
            <a:pPr indent="0" algn="just">
              <a:buNone/>
            </a:pPr>
            <a:endParaRPr lang="ru-RU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509120"/>
            <a:ext cx="6867039" cy="198462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9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0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№4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Валентность. Степень окисления химических элементов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924944"/>
            <a:ext cx="6336704" cy="327899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228184" y="2703016"/>
            <a:ext cx="2699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400" dirty="0" smtClean="0"/>
              <a:t>В </a:t>
            </a:r>
            <a:r>
              <a:rPr lang="ru-RU" sz="2400" dirty="0" smtClean="0"/>
              <a:t>КИМ-2022 </a:t>
            </a:r>
            <a:r>
              <a:rPr lang="ru-RU" sz="2400" dirty="0" smtClean="0"/>
              <a:t>задание стало повышенного уровня и формата на установление соответствия между позициями двух множеств</a:t>
            </a:r>
            <a:endParaRPr lang="ru-RU" sz="24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Строение веществ. Химическая связь</a:t>
            </a:r>
          </a:p>
          <a:p>
            <a:pPr marL="292608" lvl="1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Задание на выбор двух ответов из предложенных в перечне пяти вариантов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56992"/>
            <a:ext cx="6051977" cy="284606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6372200" y="3573016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400" dirty="0" smtClean="0"/>
              <a:t>В КИМ-2020 задание не предполагало </a:t>
            </a:r>
            <a:r>
              <a:rPr lang="ru-RU" sz="2400" dirty="0" err="1" smtClean="0"/>
              <a:t>множествен-ный</a:t>
            </a:r>
            <a:r>
              <a:rPr lang="ru-RU" sz="2400" dirty="0" smtClean="0"/>
              <a:t> выбор ответа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№8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свойства простых веществ.  Химические свойства оксидов</a:t>
            </a:r>
          </a:p>
          <a:p>
            <a:pPr marL="292608" lvl="1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Задание на выбор двух ответов из предложенных в перечне пяти вариантов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6278574" cy="273630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372200" y="3573016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400" dirty="0" smtClean="0"/>
              <a:t>В КИМ-2020 задание не предполагало </a:t>
            </a:r>
            <a:r>
              <a:rPr lang="ru-RU" sz="2400" dirty="0" err="1" smtClean="0"/>
              <a:t>множествен-ный</a:t>
            </a:r>
            <a:r>
              <a:rPr lang="ru-RU" sz="2400" dirty="0" smtClean="0"/>
              <a:t> выбор ответа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свойства простых и сложных веществ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7908" y="2924944"/>
            <a:ext cx="6211033" cy="3468241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3068960"/>
            <a:ext cx="23397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300"/>
              </a:spcBef>
              <a:buClr>
                <a:srgbClr val="99987F"/>
              </a:buClr>
            </a:pPr>
            <a:r>
              <a:rPr lang="ru-RU" sz="2400" dirty="0" smtClean="0">
                <a:solidFill>
                  <a:prstClr val="black"/>
                </a:solidFill>
              </a:rPr>
              <a:t>В КИМ-2020 задание проверяло знания химических свойств оксидов</a:t>
            </a:r>
            <a:endParaRPr lang="ru-RU" sz="2400" dirty="0" smtClean="0">
              <a:solidFill>
                <a:srgbClr val="740000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1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2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свойства простых и сложных веществ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3501008"/>
            <a:ext cx="2483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600" dirty="0" smtClean="0"/>
              <a:t>Задание объединило задания №10 и 11 КИМ-2020</a:t>
            </a:r>
          </a:p>
          <a:p>
            <a:pPr marL="292608" lvl="1" algn="r">
              <a:buClr>
                <a:srgbClr val="740000"/>
              </a:buClr>
            </a:pPr>
            <a:endParaRPr lang="ru-RU" sz="2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72686"/>
            <a:ext cx="6480720" cy="3281507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№11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Классификация химических реакций по различным признакам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164288" y="3212976"/>
            <a:ext cx="16916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  заданиях части 1 КИМ-2020 подобного задания не было </a:t>
            </a:r>
            <a:endParaRPr lang="ru-RU" sz="22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40968"/>
            <a:ext cx="6955882" cy="278891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Химические реакции. Химические уравнения. Сохранение массы веществ при химических реакциях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56992"/>
            <a:ext cx="6086475" cy="320040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372200" y="3501008"/>
            <a:ext cx="2483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 algn="r">
              <a:buClr>
                <a:srgbClr val="740000"/>
              </a:buClr>
            </a:pPr>
            <a:r>
              <a:rPr lang="ru-RU" sz="2600" dirty="0" smtClean="0"/>
              <a:t>Задание объединило задания №12 и 13 КИМ-2020</a:t>
            </a:r>
          </a:p>
          <a:p>
            <a:pPr marL="292608" lvl="1" algn="r">
              <a:buClr>
                <a:srgbClr val="740000"/>
              </a:buClr>
            </a:pPr>
            <a:endParaRPr lang="ru-RU" sz="26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№16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dirty="0" smtClean="0">
                <a:solidFill>
                  <a:schemeClr val="accent2"/>
                </a:solidFill>
              </a:rPr>
              <a:t>Правила безопасной работы в школьной лаборатории. Проблемы безопасного использования веществ и химических реакций в повседневной жизни. Химическое загрязнение окружающей среды и его последствия. Человек в мире веществ, материалов и химических реакций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600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8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9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Задание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№16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16832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608" lvl="1">
              <a:buClr>
                <a:srgbClr val="740000"/>
              </a:buClr>
            </a:pPr>
            <a:r>
              <a:rPr lang="ru-RU" sz="2800" dirty="0" smtClean="0"/>
              <a:t>Задание на выбор одного или нескольких верных утверждений из предложенных в перечне пяти вариантов</a:t>
            </a:r>
          </a:p>
          <a:p>
            <a:pPr marL="292608" lvl="1">
              <a:buClr>
                <a:srgbClr val="740000"/>
              </a:buClr>
            </a:pPr>
            <a:endParaRPr lang="ru-RU" sz="2800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356992"/>
            <a:ext cx="16916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accent2"/>
                </a:solidFill>
              </a:rPr>
              <a:t>В  заданиях части 1 КИМ-2020 подобного задания не было </a:t>
            </a:r>
            <a:endParaRPr lang="ru-RU" sz="2200" dirty="0">
              <a:solidFill>
                <a:schemeClr val="accent2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2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3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6408712" cy="300009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9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Сравнение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КИМ-2022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 КИМ-2020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136"/>
            <a:ext cx="8229600" cy="4325112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Задания, которые поменяли нумерацию: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397608"/>
              </p:ext>
            </p:extLst>
          </p:nvPr>
        </p:nvGraphicFramePr>
        <p:xfrm>
          <a:off x="467544" y="2564904"/>
          <a:ext cx="8229600" cy="3200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2022,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2021</a:t>
                      </a:r>
                      <a:r>
                        <a:rPr lang="ru-RU" sz="2400" baseline="0" dirty="0" smtClean="0"/>
                        <a:t> г</a:t>
                      </a:r>
                      <a:r>
                        <a:rPr lang="ru-RU" sz="2400" dirty="0" smtClean="0"/>
                        <a:t>г</a:t>
                      </a:r>
                      <a:r>
                        <a:rPr lang="ru-RU" sz="2400" dirty="0" smtClean="0"/>
                        <a:t>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2020 г</a:t>
                      </a:r>
                      <a:r>
                        <a:rPr lang="ru-RU" sz="2400" dirty="0" smtClean="0"/>
                        <a:t>.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13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14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14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16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18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19 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19 задание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17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задание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81888" y="6444538"/>
            <a:ext cx="9062112" cy="321475"/>
            <a:chOff x="81888" y="6444538"/>
            <a:chExt cx="8135839" cy="321475"/>
          </a:xfrm>
        </p:grpSpPr>
        <p:pic>
          <p:nvPicPr>
            <p:cNvPr id="10" name="Picture 2" descr="C:\Users\ymedvedeva\Desktop\Медведева\ПРЕЗЕНТАЦИИ\ЛОГОТИПЫ\SZDSH_CMYK - копия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888" y="6444538"/>
              <a:ext cx="1135516" cy="321475"/>
            </a:xfrm>
            <a:prstGeom prst="rect">
              <a:avLst/>
            </a:prstGeom>
            <a:noFill/>
          </p:spPr>
        </p:pic>
        <p:pic>
          <p:nvPicPr>
            <p:cNvPr id="11" name="Picture 3" descr="C:\Users\ymedvedeva\Desktop\Медведева\ПРЕЗЕНТАЦИИ\ЛОГОТИПЫ\Action+MCFR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1" r="50000" b="15600"/>
            <a:stretch/>
          </p:blipFill>
          <p:spPr bwMode="auto">
            <a:xfrm>
              <a:off x="7398330" y="6589576"/>
              <a:ext cx="819397" cy="17643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236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2">
      <a:dk1>
        <a:sysClr val="windowText" lastClr="000000"/>
      </a:dk1>
      <a:lt1>
        <a:sysClr val="window" lastClr="FFFFFF"/>
      </a:lt1>
      <a:dk2>
        <a:srgbClr val="FFDEA4"/>
      </a:dk2>
      <a:lt2>
        <a:srgbClr val="DFE6D0"/>
      </a:lt2>
      <a:accent1>
        <a:srgbClr val="759AA5"/>
      </a:accent1>
      <a:accent2>
        <a:srgbClr val="740000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902</TotalTime>
  <Words>748</Words>
  <Application>Microsoft Office PowerPoint</Application>
  <PresentationFormat>Экран (4:3)</PresentationFormat>
  <Paragraphs>166</Paragraphs>
  <Slides>25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Городская</vt:lpstr>
      <vt:lpstr>ОГЭ-2022  по химии</vt:lpstr>
      <vt:lpstr>Изменения в КИМ ОГЭ-2022</vt:lpstr>
      <vt:lpstr>Изменения в КИМ ОГЭ-2022</vt:lpstr>
      <vt:lpstr>Изменения в КИМ ОГЭ-2022</vt:lpstr>
      <vt:lpstr>Изменения в КИМ ОГЭ-2022</vt:lpstr>
      <vt:lpstr>На что обратить внимание</vt:lpstr>
      <vt:lpstr>Время выполнения работы </vt:lpstr>
      <vt:lpstr>Дополнительное оборудование</vt:lpstr>
      <vt:lpstr>Первичный балл</vt:lpstr>
      <vt:lpstr>Содержательные разделы</vt:lpstr>
      <vt:lpstr>Содержательные разделы</vt:lpstr>
      <vt:lpstr>Задания</vt:lpstr>
      <vt:lpstr>Задания</vt:lpstr>
      <vt:lpstr>Задание №2</vt:lpstr>
      <vt:lpstr>Задание №3</vt:lpstr>
      <vt:lpstr>Задание №4</vt:lpstr>
      <vt:lpstr>Задание №5</vt:lpstr>
      <vt:lpstr>Задание №8</vt:lpstr>
      <vt:lpstr>Задание №9</vt:lpstr>
      <vt:lpstr>Задание №10</vt:lpstr>
      <vt:lpstr>Задание №11</vt:lpstr>
      <vt:lpstr>Задание №12</vt:lpstr>
      <vt:lpstr>Задание №16</vt:lpstr>
      <vt:lpstr>Задание №16</vt:lpstr>
      <vt:lpstr>Сравнение КИМ-2022 с КИМ-2020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ОГЭ-2021  по русскому языку</dc:title>
  <dc:creator>Sony</dc:creator>
  <cp:lastModifiedBy>Sony</cp:lastModifiedBy>
  <cp:revision>178</cp:revision>
  <dcterms:created xsi:type="dcterms:W3CDTF">2020-08-31T10:23:09Z</dcterms:created>
  <dcterms:modified xsi:type="dcterms:W3CDTF">2021-10-18T18:59:28Z</dcterms:modified>
</cp:coreProperties>
</file>