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1210" r:id="rId3"/>
    <p:sldId id="1211" r:id="rId4"/>
    <p:sldId id="1212" r:id="rId5"/>
    <p:sldId id="1213" r:id="rId6"/>
    <p:sldId id="1214" r:id="rId7"/>
    <p:sldId id="1217" r:id="rId8"/>
    <p:sldId id="1215" r:id="rId9"/>
    <p:sldId id="1218" r:id="rId10"/>
    <p:sldId id="1216" r:id="rId11"/>
    <p:sldId id="1219" r:id="rId12"/>
    <p:sldId id="1220" r:id="rId13"/>
    <p:sldId id="1222" r:id="rId14"/>
    <p:sldId id="1223" r:id="rId15"/>
    <p:sldId id="1224" r:id="rId16"/>
    <p:sldId id="1225" r:id="rId17"/>
    <p:sldId id="1226" r:id="rId18"/>
    <p:sldId id="1227" r:id="rId19"/>
    <p:sldId id="1228" r:id="rId20"/>
    <p:sldId id="1229" r:id="rId21"/>
    <p:sldId id="1230" r:id="rId22"/>
    <p:sldId id="1236" r:id="rId23"/>
    <p:sldId id="1231" r:id="rId24"/>
    <p:sldId id="1232" r:id="rId25"/>
    <p:sldId id="1234" r:id="rId26"/>
    <p:sldId id="1235" r:id="rId27"/>
    <p:sldId id="286" r:id="rId2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042" y="-372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32527" y="136829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4000" b="1" dirty="0" smtClean="0">
                <a:latin typeface="Times New Roman" pitchFamily="18"/>
                <a:cs typeface="Times New Roman" pitchFamily="18"/>
              </a:rPr>
              <a:t>Как </a:t>
            </a:r>
            <a:r>
              <a:rPr lang="ru-RU" sz="4000" b="1" dirty="0">
                <a:latin typeface="Times New Roman" pitchFamily="18"/>
                <a:cs typeface="Times New Roman" pitchFamily="18"/>
              </a:rPr>
              <a:t>составить Нормы выдачи СИЗ работодателя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032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Какую статью изучить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Справочнике специалиста по охране труда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04BA840-A772-E1E2-921B-E8714D880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251" y="2047680"/>
            <a:ext cx="5644628" cy="45243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DBCE28-D5A6-DED8-A48F-D7309C22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8D2CD75-69C8-AE52-E430-2373F55E9C02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A91588-B6E5-2438-194A-5FFECBD24891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Какой урок изучить в Высшей школе Охраны труда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A7E3F80-5CA5-4923-CEB8-F713FC244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9" y="1719262"/>
            <a:ext cx="4895850" cy="46577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1C43B58-96C6-7BF5-50DD-9FC404418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256" y="2687564"/>
            <a:ext cx="5423744" cy="38818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8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8D2B82-E94E-68EB-031E-896F0C4A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8F6E1A0-CE6C-1336-A731-9885BD47CE9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D1B36A-2BA6-3E1E-3270-0F702350F4C2}"/>
              </a:ext>
            </a:extLst>
          </p:cNvPr>
          <p:cNvSpPr txBox="1"/>
          <p:nvPr/>
        </p:nvSpPr>
        <p:spPr>
          <a:xfrm>
            <a:off x="680644" y="1467496"/>
            <a:ext cx="8707773" cy="3101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теперь используем вместо ТОН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Все работодатели должны выдавать СИЗ по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единым типовым нормам (ЕТН), 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которые утвердили приказом Минтруда от 29.10.2021 № 767н.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Продолжить применять ТОН нельзя, они действовали только до конца 2024 года.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3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0511B4-3AC4-2B27-B143-23F05F12F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9728275-D70E-F07A-ABA1-A36A81B0EA2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16E213-F6F2-691A-E6AD-E3EE90C02492}"/>
              </a:ext>
            </a:extLst>
          </p:cNvPr>
          <p:cNvSpPr txBox="1"/>
          <p:nvPr/>
        </p:nvSpPr>
        <p:spPr>
          <a:xfrm>
            <a:off x="680644" y="1411825"/>
            <a:ext cx="8707773" cy="521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Единые типовые нормы состоят из трех приложений: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единые типовые нормы выдачи средств индивидуальной защиты по рабочим профессиям (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приложение № 1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единые типовые нормы выдачи средств индивидуальной защиты в зависимости от идентифицированных опасностей и опасных событий (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приложение № 2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единые типовые нормы выдачи дерматологических средств индивидуальной защиты и смывающих средств (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приложение № 3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5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349F2A-E9E4-6054-3346-84147F6D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07F00C9-0937-4830-DC3F-D087859AB72C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0B22A9F-E5D4-CA1E-497B-0BC71C874FDC}"/>
              </a:ext>
            </a:extLst>
          </p:cNvPr>
          <p:cNvSpPr txBox="1"/>
          <p:nvPr/>
        </p:nvSpPr>
        <p:spPr>
          <a:xfrm>
            <a:off x="680644" y="1428451"/>
            <a:ext cx="8707773" cy="344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Приложении № 1 ЕТН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5357 профессий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Это минимальный набор СИЗ, который работодатель обязан выдать работнику и не может его уменьшить.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Если некоторые позиции СИЗ из списка не нужны или их применение может привести к травме, работодатель все равно должен закупить их и выдать. Это позиция Минтруда, которой придерживается Роструд во время проверок.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1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E485167-8C7B-AF68-F227-3D798AD4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264D24E-96F6-21A2-22CC-CA377B585667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64C3778-5F9D-7086-5222-CAD79D8C5915}"/>
              </a:ext>
            </a:extLst>
          </p:cNvPr>
          <p:cNvSpPr txBox="1"/>
          <p:nvPr/>
        </p:nvSpPr>
        <p:spPr>
          <a:xfrm>
            <a:off x="680644" y="1137496"/>
            <a:ext cx="87077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7713270-0D7C-4A3E-4AB7-1FB77FD107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314"/>
          <a:stretch/>
        </p:blipFill>
        <p:spPr>
          <a:xfrm>
            <a:off x="415636" y="1926201"/>
            <a:ext cx="7785918" cy="48436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0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40F993-3B7C-B73B-3A16-5C57E351A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76C5201-2658-29C1-2395-2E37BDAA53D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1A107B-FA24-1D20-61A4-95B3EBC333A7}"/>
              </a:ext>
            </a:extLst>
          </p:cNvPr>
          <p:cNvSpPr txBox="1"/>
          <p:nvPr/>
        </p:nvSpPr>
        <p:spPr>
          <a:xfrm>
            <a:off x="680644" y="1137496"/>
            <a:ext cx="8707773" cy="491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Приложении № 2 ЕТН –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опасности и опасные события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с учетом которых работодатели дополняют перечень или расширяют спектр защитных свойств СИЗ для конкретного работника.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 нескольких работников с одинаковой профессией может быть разный набор СИЗ на одной производственной площадке. По второму приложению работодатель сам определяет, какие опасности учитывать при выборе СИЗ.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Работодатель не обязан выдавать полный комплект СИЗ для защиты от опасности. Применяйте риск-ориентированный подход.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98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35D789-9B70-42BC-FBC8-161C5033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EB8F48F-B35A-5BD4-C8D4-E4AE5EB6223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04F189-A00D-68A6-977F-370E8E3AFFD1}"/>
              </a:ext>
            </a:extLst>
          </p:cNvPr>
          <p:cNvSpPr txBox="1"/>
          <p:nvPr/>
        </p:nvSpPr>
        <p:spPr>
          <a:xfrm>
            <a:off x="680644" y="1137496"/>
            <a:ext cx="87077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FBE0D9F-9EC2-FE48-1AC1-B465390EE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84" y="1846342"/>
            <a:ext cx="5015692" cy="48454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30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F9E16AB-5EA8-E4A8-FFF1-38B45E13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8C6B907-F0E1-6437-DE4A-628184D58CF4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DAEF3DD-B9EB-654F-A976-E2C8BA2C7603}"/>
              </a:ext>
            </a:extLst>
          </p:cNvPr>
          <p:cNvSpPr txBox="1"/>
          <p:nvPr/>
        </p:nvSpPr>
        <p:spPr>
          <a:xfrm>
            <a:off x="680644" y="1553132"/>
            <a:ext cx="870777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Приложении № 3 ЕТН 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дерматологические СИЗ и смывающие средства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В таблице № 1 средства выбирают в зависимости от характера производственных загрязнений, в таблице № 2 — в зависимости от видов работ.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56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A3E139-52FB-3913-BCD1-07516A43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A138A08-2056-35F4-CC7E-070604561088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DFE119C-6BE8-FBB4-935A-FBE6C5196B94}"/>
              </a:ext>
            </a:extLst>
          </p:cNvPr>
          <p:cNvSpPr txBox="1"/>
          <p:nvPr/>
        </p:nvSpPr>
        <p:spPr>
          <a:xfrm>
            <a:off x="680644" y="1137496"/>
            <a:ext cx="87077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использовать из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ЕТН,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составить нормы выдачи СИЗ работодателя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7B2403A-07CB-59E7-71E8-2D0FA9B2E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63" y="1954009"/>
            <a:ext cx="4738688" cy="49039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08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1F7530-D76E-33D4-3CF7-51F7A5B80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FEB4E71-594D-6D49-3B88-D84E46E12FAB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25DE3DE-70EA-8B4D-5EAB-7C6241ED609C}"/>
              </a:ext>
            </a:extLst>
          </p:cNvPr>
          <p:cNvSpPr txBox="1"/>
          <p:nvPr/>
        </p:nvSpPr>
        <p:spPr>
          <a:xfrm>
            <a:off x="680644" y="1137496"/>
            <a:ext cx="8707773" cy="5459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есть наименования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Единых типовых нормах применяют наименования специальной одежды из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 ТС 019/2011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Однако используют формулировки из проекта с изменениями, которые внесут в приложение № 5. Документ планируют ввести в действие к концу 2024 года.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 формулировок в наименовании СИЗ в Приложении № 1 ЕТН зависит количество средства защиты, которые работодатель выбирает для профессии. Если после перечисленных в таблице СИЗ есть фраза «для защиты от...», то работодатель вправе выбирать одного из изделий, более подходящее для условий труда. Пример: пальто, полупальто, плащ для защиты от воды. Работодатель выбирает любую из трех перечисленных конструкций, которые по его мнению максимально подходят для его работника.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37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4D2D5B-A8C3-8094-9C90-F980A720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D5D706E-8191-A662-27A9-7EFA60053FCE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30598B-C6C1-8C23-1764-A270CB0679CC}"/>
              </a:ext>
            </a:extLst>
          </p:cNvPr>
          <p:cNvSpPr txBox="1"/>
          <p:nvPr/>
        </p:nvSpPr>
        <p:spPr>
          <a:xfrm>
            <a:off x="680644" y="1453380"/>
            <a:ext cx="8707773" cy="102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есть наименования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950E462-BC2A-F4D2-5398-21CBBDD99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516" y="2280630"/>
            <a:ext cx="7070982" cy="38173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54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AC9ACD-52BE-56DD-78A0-A682391F6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23D9904-0EE6-807D-32B9-207599DA928D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D33134F-A83E-A22E-6661-E6927E73D3E4}"/>
              </a:ext>
            </a:extLst>
          </p:cNvPr>
          <p:cNvSpPr txBox="1"/>
          <p:nvPr/>
        </p:nvSpPr>
        <p:spPr>
          <a:xfrm>
            <a:off x="680643" y="1544819"/>
            <a:ext cx="8707773" cy="2209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есть наименования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Если СИЗ объединяет несколько свойств, закупают средство со всеми перечисленными свойствами.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Пример: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обувь специальная для защиты от механических воздействий (ударов), нефти и/или нефтепродуктов.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7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B678D1-3091-46D5-D892-E848A1817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8A45C80-AE42-26C1-116B-A531BDA0C646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7E46C9-64C6-FB15-1BEB-D96F37AB7D8D}"/>
              </a:ext>
            </a:extLst>
          </p:cNvPr>
          <p:cNvSpPr txBox="1"/>
          <p:nvPr/>
        </p:nvSpPr>
        <p:spPr>
          <a:xfrm>
            <a:off x="680644" y="1361940"/>
            <a:ext cx="8707773" cy="102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есть наименования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94EFD03-295D-AFAE-8427-B63BF65A3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73" y="2173783"/>
            <a:ext cx="6462713" cy="42079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32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0E5CA2-496A-716B-FEAA-58A9BDDF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6C5C872-790D-3558-06BB-AE5F01926D7D}"/>
              </a:ext>
            </a:extLst>
          </p:cNvPr>
          <p:cNvSpPr/>
          <p:nvPr/>
        </p:nvSpPr>
        <p:spPr>
          <a:xfrm rot="16200000">
            <a:off x="4556963" y="-4159533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C0BFDDB-445D-DF8F-3F31-5CAD8FE553A9}"/>
              </a:ext>
            </a:extLst>
          </p:cNvPr>
          <p:cNvSpPr txBox="1"/>
          <p:nvPr/>
        </p:nvSpPr>
        <p:spPr>
          <a:xfrm>
            <a:off x="680644" y="1137496"/>
            <a:ext cx="87077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определить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опасности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профессии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или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должности</a:t>
            </a: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Выбор СИЗ на основании ЕТН полностью зависит от опасностей и опасных событий, которые выявили во время оценки профрисков. Поэтому во время работы с Приложением № 2 ЕТН  используйте карту оценки профрисков на рабочем месте работника.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Работодатель вправе не учитывать СИЗ от опасностей, уровень риска по которым не приведет к нанесению вреда здоровью работника во время работы, так как рисками управляют с помощью других мероприятий. Защиту от опасностей подтверждайте результатами СОУТ и ОПР (п. 18 Правил). Например, не выдавайте офисникам противоскользящую обувь при риске поскальзывания. Применяйте другие меры контроля возникновения опасности: посыпайте дорожки песком, выставляйте таблички «Мокрый пол» после уборки.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15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DE2A96-ED3F-E6E2-B6BD-499D66655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8FF4907-18CD-4260-9D44-1753C57481F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5B00DD-60C2-0450-6CEA-33B2697A2730}"/>
              </a:ext>
            </a:extLst>
          </p:cNvPr>
          <p:cNvSpPr txBox="1"/>
          <p:nvPr/>
        </p:nvSpPr>
        <p:spPr>
          <a:xfrm>
            <a:off x="680644" y="1528194"/>
            <a:ext cx="8707773" cy="285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выбрать дополнительные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столбце 8 Приложения № 2 ЕТН указаны дополнительные конструкции по ТР ТС 017/2011. Это СИЗ, которые обеспечивают улучшенный уровень и спектр защиты, но не попадает под регулирование ТР ТС 019/2011. Средства защиты выдают дополнительно к основным и не отменяют выдачу обязательных СИЗ из столбца 6.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6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38CE46-3970-0015-5FC7-34F25A81C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B027BE4-4746-1DA1-AE37-7EFEBD4BD85E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E2542E-0590-FCB7-481F-EBB74450AB5B}"/>
              </a:ext>
            </a:extLst>
          </p:cNvPr>
          <p:cNvSpPr txBox="1"/>
          <p:nvPr/>
        </p:nvSpPr>
        <p:spPr>
          <a:xfrm>
            <a:off x="680644" y="1502402"/>
            <a:ext cx="8707773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выбрать дополнительные СИЗ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A6524AB-82DF-6616-9A7C-07C9C0FF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46" y="2426498"/>
            <a:ext cx="8815388" cy="25173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50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7497E7-3E12-60C0-7DFF-7E108340E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1528471-4068-B799-7B30-790489952EB1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819F3E6-C007-0E35-60B9-2B7D323464D9}"/>
              </a:ext>
            </a:extLst>
          </p:cNvPr>
          <p:cNvSpPr txBox="1"/>
          <p:nvPr/>
        </p:nvSpPr>
        <p:spPr>
          <a:xfrm>
            <a:off x="680644" y="1544820"/>
            <a:ext cx="8707773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подготовиться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составлению норм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выдачи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Шаг 1. Проверьте штатное расписание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Сверьте, что профессии и должности называются в соответствии с выполняемой работой. Так как по наименованию профессии и должности будете подбирать СИЗ. Если считаете, что работникам положен излишний перечень СИЗ, и они не выполняют работы, для которых такие СИЗ требуются, вероятнее, профессия работника подобрана неверно.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6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39A39B-B4BD-AADC-3B57-E3682D6CE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75CB3F7-38CE-B688-4CF0-FE2475EDE209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986E28-41A4-FE55-C6DF-76B11443A5C0}"/>
              </a:ext>
            </a:extLst>
          </p:cNvPr>
          <p:cNvSpPr txBox="1"/>
          <p:nvPr/>
        </p:nvSpPr>
        <p:spPr>
          <a:xfrm>
            <a:off x="680644" y="1511569"/>
            <a:ext cx="8707773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подготовиться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составлению норм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выдачи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Шаг 2. Убедитесь, что спецоценку провели качественно: сделали замеры всех источников опасностей и учли все рабочие места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Замеры из карт спецоценки понадобятся при определении эксплуатационных уровней и/или классов защиты СИЗ. Если в картах спецоценки не хватает информации, обратитесь в организацию, которая проводила спецоценку.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54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1EA3E05-6534-4334-430E-6161EDACC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7DA67A2-4DE6-26FB-3649-B6A680F49ED4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447F61A-C9E6-58C8-571E-75C2A42A5B41}"/>
              </a:ext>
            </a:extLst>
          </p:cNvPr>
          <p:cNvSpPr txBox="1"/>
          <p:nvPr/>
        </p:nvSpPr>
        <p:spPr>
          <a:xfrm>
            <a:off x="680644" y="1586384"/>
            <a:ext cx="8707773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подготовиться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составлению норм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выдачи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Шаг 3. Актуализируйте должностные инструкции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Проверьте в инструкциях обязанности работников, учтите все виды работ, которые они выполняют, и исключите те, которых у них по факту нет. В нормы включают СИЗ, необходимые работникам для осуществления трудовой деятельности, поэтому при проверке будут учитывать должностные обязанности и соответствие выданных работнику СИЗ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49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D0E4E1-8EEA-0433-0167-79922AB30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C17613D-584F-7BDD-54D1-01A33D868D2E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4D1E35E-30B6-8B45-3BDB-7DAF3627AC81}"/>
              </a:ext>
            </a:extLst>
          </p:cNvPr>
          <p:cNvSpPr txBox="1"/>
          <p:nvPr/>
        </p:nvSpPr>
        <p:spPr>
          <a:xfrm>
            <a:off x="680644" y="1461692"/>
            <a:ext cx="8707773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подготовиться</a:t>
            </a:r>
            <a:endParaRPr lang="en-US" sz="2800" b="1" dirty="0" smtClean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составлению норм </a:t>
            </a:r>
            <a:r>
              <a:rPr lang="ru-RU" sz="2800" b="1" dirty="0" smtClean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выдачи </a:t>
            </a: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Шаг 4. Проведите оценку профрисков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 время оценки профрисков сделайте замеры и выпишите параметры оборудования, которые помогут определить классы и эксплуатационные уровни защиты СИЗ. По ним можно сказать, насколько высокая должна быть защита СИЗ от опасных и вредных факторов на рабочем месте.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51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1E5716-FDC7-71DC-88CD-CBC802864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AC2D859-B8B6-66F6-2842-61185A5C97C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CF4AE20-889A-BBE9-A1B2-B19F03AAE0C6}"/>
              </a:ext>
            </a:extLst>
          </p:cNvPr>
          <p:cNvSpPr txBox="1"/>
          <p:nvPr/>
        </p:nvSpPr>
        <p:spPr>
          <a:xfrm>
            <a:off x="680644" y="1436754"/>
            <a:ext cx="8707773" cy="314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составить нормы выдачи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 того как вы из штатного расписания внесли в рабочую таблицу должности и профессии, определите набор СИЗ для данных работников. Такой перечень СИЗ нужен, чтобы не выдавать работникам лишние средства защиты. Для этого используйте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Приложение № 1 ЕТН</a:t>
            </a: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В нем найдите должность сотрудника – и вы получите набор.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6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FE6CDB-E664-6BC0-9216-CF4039209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CC8717-9EC3-3AA6-96AC-8AC8E54D7D18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F52E61-043D-4C11-0218-D6573BA2FCED}"/>
              </a:ext>
            </a:extLst>
          </p:cNvPr>
          <p:cNvSpPr txBox="1"/>
          <p:nvPr/>
        </p:nvSpPr>
        <p:spPr>
          <a:xfrm>
            <a:off x="680643" y="1420129"/>
            <a:ext cx="8707773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составить нормы выдачи СИЗ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en-US" sz="1000" b="1" dirty="0" smtClean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делать, если профессия отсутствует в ЕТН?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Это не значит что СИЗ не положены работникам. В этом случае есть несколько вариантов: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выбирайте СИЗ для других схожих профессий из ЕТН, СИЗ которых защищают работника от производственных факторов на рабочем месте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применяйте результаты оценки профрисков и спецоценки, чтобы определить, какие производственные факторы и опасности присутствуют на рабочем месте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используйте правила по охране труда, если в них есть требования к СИЗ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изучайте паспорта безопасности при работе с конкретными химическими веществами и иные документы, содержащие информацию о необходимости применения СИЗ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используйте положения профессиональных стандартов и квалификационных справочников.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29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88D5FA-0108-6B74-BDBD-7B33B866E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CEF8E8C-80DC-65DE-AF58-C0644E88C4B9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4ABC50-6D0A-EE5C-61A6-A90DC879C9E9}"/>
              </a:ext>
            </a:extLst>
          </p:cNvPr>
          <p:cNvSpPr txBox="1"/>
          <p:nvPr/>
        </p:nvSpPr>
        <p:spPr>
          <a:xfrm>
            <a:off x="680644" y="1370252"/>
            <a:ext cx="8707773" cy="285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составить нормы выдачи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Далее уже пригодятся результаты СОУТ и оценки профрисков. Именно на основе опасностей, идентифицированных в рамках ОПР и результатов СОУТ, дополняют нормы. Используйте реестр опасностей организации и приложение № 2 ЕТН.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Кроме этого используйте приложение № 3. В нем определите нормы выдачи дерматологических и смывающих средств.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31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597680-0943-1E4B-B17E-0D990B9A4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9EFE1D-6E83-E116-FF90-A8BAC9F554D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A630B0-0AB4-4A58-C974-738EF8C60280}"/>
              </a:ext>
            </a:extLst>
          </p:cNvPr>
          <p:cNvSpPr txBox="1"/>
          <p:nvPr/>
        </p:nvSpPr>
        <p:spPr>
          <a:xfrm>
            <a:off x="680644" y="1428441"/>
            <a:ext cx="8707773" cy="344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составить нормы выдачи СИЗ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Когда все СИЗ подобраны исходя из должностей и опасностей, начинается самая сложная и самая важная часть в составлении норм – объединить СИЗ и убрать дубли. Во-первых, если в приложении № 1 указан костюм от общих производственных загрязнений и в приложении № 2 указан к выдаче такой же костюм, можно не выдавать два костюма, одного достаточно. Во-вторых, правила позволяют работодателю заменять несколько СИЗ из ЕТН на одно, которое обеспечивает равноценную или превосходящую защиту.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89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08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478" y="620842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15650</TotalTime>
  <Words>1125</Words>
  <Application>Microsoft Office PowerPoint</Application>
  <PresentationFormat>Лист A4 (210x297 мм)</PresentationFormat>
  <Paragraphs>111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107</cp:revision>
  <dcterms:created xsi:type="dcterms:W3CDTF">2022-09-01T16:29:11Z</dcterms:created>
  <dcterms:modified xsi:type="dcterms:W3CDTF">2025-01-31T15:16:15Z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