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1210" r:id="rId3"/>
    <p:sldId id="1211" r:id="rId4"/>
    <p:sldId id="1212" r:id="rId5"/>
    <p:sldId id="1213" r:id="rId6"/>
    <p:sldId id="1214" r:id="rId7"/>
    <p:sldId id="1215" r:id="rId8"/>
    <p:sldId id="1216" r:id="rId9"/>
    <p:sldId id="1217" r:id="rId10"/>
    <p:sldId id="1218" r:id="rId11"/>
    <p:sldId id="1219" r:id="rId12"/>
    <p:sldId id="1220" r:id="rId13"/>
    <p:sldId id="1221" r:id="rId14"/>
    <p:sldId id="1222" r:id="rId15"/>
    <p:sldId id="1223" r:id="rId16"/>
    <p:sldId id="1224" r:id="rId17"/>
    <p:sldId id="1225" r:id="rId18"/>
    <p:sldId id="1226" r:id="rId19"/>
    <p:sldId id="1228" r:id="rId20"/>
    <p:sldId id="286" r:id="rId2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93" d="100"/>
          <a:sy n="93" d="100"/>
        </p:scale>
        <p:origin x="-1079" y="-89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3500" b="1" dirty="0" smtClean="0">
                <a:latin typeface="Times New Roman" pitchFamily="18"/>
                <a:cs typeface="Times New Roman" pitchFamily="18"/>
              </a:rPr>
              <a:t>Несчастный случай:</a:t>
            </a:r>
            <a:br>
              <a:rPr lang="ru-RU" sz="3500" b="1" dirty="0" smtClean="0">
                <a:latin typeface="Times New Roman" pitchFamily="18"/>
                <a:cs typeface="Times New Roman" pitchFamily="18"/>
              </a:rPr>
            </a:br>
            <a:r>
              <a:rPr lang="ru-RU" sz="3500" b="1" dirty="0" smtClean="0">
                <a:latin typeface="Times New Roman" pitchFamily="18"/>
                <a:cs typeface="Times New Roman" pitchFamily="18"/>
              </a:rPr>
              <a:t>что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сделать </a:t>
            </a:r>
            <a:r>
              <a:rPr lang="ru-RU" sz="3500" b="1" dirty="0" smtClean="0">
                <a:latin typeface="Times New Roman" pitchFamily="18"/>
                <a:cs typeface="Times New Roman" pitchFamily="18"/>
              </a:rPr>
              <a:t>в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первые сутки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60" y="466690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594711"/>
            <a:ext cx="8707773" cy="448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Организуйте первую помощь пострадавшему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произошел несчастный случай, немедленно организуйте первую помощь пострадавшему и доставьте его в медицинскую организацию (абз. 2 ст. 228 ТК).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Первую помощь оказывают работникам до приезда медицинского персонала при несчастных случаях, травмах, отравлениях и других состояниях и заболеваниях, угрожающих жизни и здоровью. Также первая помощь понадобится, если у пострадавшего нет сознания и дыхания, имеются наружные кровотечения, ожоги, обморожения, отравления.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343691"/>
            <a:ext cx="8707773" cy="4953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Организуйте первую помощь пострадавшему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При оказании первой помощи пострадавшему нельзя использовать никакие лекарственные средства. Вызовите скорую медицинскую помощь, если работник получил тяжелые травмы и ему требуется срочное медицинское вмешательство (ч. 1 ст. 35 Закона от 21.11.2011 № 323-ФЗ «Об основах охраны здоровья граждан»).</a:t>
            </a:r>
          </a:p>
          <a:p>
            <a:pPr algn="just">
              <a:lnSpc>
                <a:spcPct val="150000"/>
              </a:lnSpc>
            </a:pPr>
            <a:r>
              <a:rPr lang="ru-RU" sz="1850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Работодатель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может самостоятельно доставить работника в медицинскую организацию, если травма пострадавшего позволяет перемещать его, например, при вывихе или растяжении (абз. 2 ст. 228 ТК). При этом работодатель обязан перевезти пострадавшего в учреждение за свой счет (ч. 2 ст. 216.3 ТК).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3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Примите меры по предотвращению ЧС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Шаг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1. Оповестите работников об угрозе возникновения или о возникновении ЧС.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Шаг 2. Эвакуируйте работников за пределы зоны действия опасных для их жизни и здоровья факторов.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Шаг 3. Локализуйте и по возможности нейтрализуйте источник опасности.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Шаг 4. Сообщите об угрозе возникновения или о возникновении ЧС в специализированные организации, например, в МЧС, полицию, пожарную службу.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Шаг 5. При необходимости введите режим повышенной готовности или ЧС для органов управления и сил единой государственной системы предупреждения и ликвидации ЧС (аварийно- и поисково-спасательных подразделений МЧС, МПС, Минтранса), а также установите уровень реагирования (ч. 2 ст. 14 Закона № 68-ФЗ).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Шаг 6. Примените дополнительные меры защиты работников организации и других граждан, которые находятся на ее территории. Ограничьте доступ людей и транспортных средств на опасную территорию, приостановите деятельность организации.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9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Сохраните обстановку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Оградите место происшествия и не перемещайте оборудование и инструменты, которые использовал пострадавший, если это не угрожает жизни и здоровью других и не ведет к катастрофе или другим чрезвычайным обстоятельствам. Это позволит сохранить обстановку на месте происшествия.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сохранить обстановку невозможно, зафиксируйте ее. Составьте схему места происшествия, проведите фото- и видеосъемку.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Планы, эскизы, схемы, фото- и видеоматериалы приобщат к материалам расследования несчастного случая (абз. 3 ч. 3 ст. 229.2 ТК).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38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531956"/>
            <a:ext cx="8707773" cy="3180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Сделайте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запрос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степени тяжести травм пострадавшего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не пропустить суточный срок извещения СФР (ранее – ФСС) о страховом случае, сразу сделайте письменный запрос в медучреждение, куда пострадавший впервые обратился за медпомощью.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Конкретная форма такого запроса не установлена. Составьте его, например, в виде письма на имя руководителя медицинского учреждения. Запрос в медицинское учреждение нужно сделать на каждого работника, получившего травму.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89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3024581" cy="1013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Образец запроса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4DC0940-E5EA-5546-D9FA-3E4459304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335" y="995784"/>
            <a:ext cx="4398915" cy="57479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3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514026"/>
            <a:ext cx="8707773" cy="3408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Сделайте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запрос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степени тяжести травм пострадавшего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ускорить получение информации от медорганизации, представитель организации может лично отвезти запрос в медицинскую организацию и сразу получить медицинское заключение.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После того как сделали запрос в медучреждение и ждете заключение о степени тяжести повреждений, предварительно квалифицируйте тяжесть несчастного случая. Для этого воспользуйтесь схемой степени тяжести повреждения здоровья при несчастных случаях на производстве из приказа Минздравсоцразвития от 24.02.2005  №160.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260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Уведомите Социальный фонд о происшествии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течение суток после несчастного случая работодатель обязан известить СФР (ранее – ФСС) (подп. 6 п. 2 ст. 17 Закона от 24.07.1998 № 125-ФЗ). Для извещения о легком несчастном случае используйте единую форму — приложение 1 к Методическим рекомендациям СФР от 28.06.2023.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произошел групповой, тяжелый, смертельный несчастный случай, составьте сообщение о страховом случае в СФР.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7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1140422" y="1027872"/>
            <a:ext cx="7625156" cy="1013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Извещение о легком НС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150ED5E-0F70-67C8-876E-C3AFA91F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9" y="1534870"/>
            <a:ext cx="3711821" cy="52816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FB066CF-C091-590B-19ED-C029211B7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695" y="1493352"/>
            <a:ext cx="3979592" cy="53231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07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200476" y="1027872"/>
            <a:ext cx="9705524" cy="1013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Сообщение о тяжелом, смертельном или групповом НС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11FDBA2-08DF-A5BC-F8F3-F401F3AD5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76" y="1543050"/>
            <a:ext cx="3895377" cy="53149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FCFA0BC-5A1B-30AD-C0C4-1F94A4133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053" y="1581150"/>
            <a:ext cx="4267200" cy="3695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460236"/>
            <a:ext cx="8707773" cy="4430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Подготовьте извещение о НС для ведомств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статье 228.1 ТК прописаны шесть контролирующих органов, которым работодатель обязательно направляет извещение о тяжелом, смертельном или групповом несчастном случае: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Государственная инспекция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Социальный фонд России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Прокуратура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Управа района, префектура округа или районная администрация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Территориальное объединение организаций профсоюзов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Территориальный орган, который осуществляет контроль в установленной сфере деятельности, если несчастный случай произошел в организации или на объекте, подконтрольный этому органу.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Есть еще два адресата, которых извещают о тяжелом, смертельном или групповом несчастном случае. Роспотребнадзор извещают, если сотрудник отравился.  Ростехнадзор — если происшествие случилось на опасном производственном объекте.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70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370586"/>
            <a:ext cx="8707773" cy="1241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Подготовьте извещение о НС для ведомств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Извещают о тяжелом, групповом или смертельном несчастном случае по форме 1 из приложения 2 к приказу Минтруда от 20.04.2022 № 223н.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77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200476" y="1027872"/>
            <a:ext cx="9705524" cy="1013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Извещение о тяжелом, смертельном и групповом НС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FD0417B-CB9F-3F5F-C929-9F8BADA0E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9" y="1381125"/>
            <a:ext cx="3663342" cy="53863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A2B0700-D981-AB55-844D-618A857FC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1477204"/>
            <a:ext cx="4964367" cy="33528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1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469201"/>
            <a:ext cx="8707773" cy="3859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Решите, кто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войдет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 комиссии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расследованию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Комиссию по расследованию несчастного случая образуют: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соответствии с положениями статьи 229 Трудового кодекса;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зависимости от обстоятельств происшествия, количества пострадавших и характера полученных ими повреждений здоровья.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Во всех случаях комиссия должна состоять не менее чем из трех человек, из нечетного числа членов с учетом председателя комиссии (п. 22 Положения № 223н).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12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451271"/>
            <a:ext cx="8707773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Кто войдет в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комиссию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расследованию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легкого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Председатель комиссии: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работодатель или его представитель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b="1" dirty="0" smtClean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Члены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комиссии: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работодателя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специалист по охране труда или лицо, которое приказом назначено ответственным за организацию работы по охране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СФР по месту регистрации работодателя в качестве страхователя – при расследовании страховых случаев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выборного органа первичной профсоюзной организации или иного представительного органа работников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уполномоченный по охране труда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5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361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Кто войдет в комиссию по расследованию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тяжелого, группового или смертельного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НС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гибелью от одного до четырех человек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11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Председатель комиссии</a:t>
            </a:r>
            <a:r>
              <a:rPr lang="ru-RU" sz="1850" b="1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:</a:t>
            </a: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государственный инспектор труда – в остальных случаях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территориального органа Ростехнадзора – если несчастный случай произошел в организации или на подконтрольном объекте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Члены комиссии</a:t>
            </a:r>
            <a:r>
              <a:rPr lang="ru-RU" sz="1850" b="1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:</a:t>
            </a: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работодателя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специалист по охране труда или лицо, которое приказом назначено ответственным за организацию работы по охране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СФР по месту регистрации работодателя в качестве страхователя – при расследовании страховых случаев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выборного органа первичной профсоюзной организации или иного представительного органа работников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уполномоченный по охране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администрации субъекта РФ или администрации органа местного самоуправления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территориального объединения организаций профсоюзов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24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47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Кто войдет в комиссию по расследованию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НС,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где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погибли 5 или более человек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11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Председатель комиссии: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руководитель </a:t>
            </a: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территориального органа Ростехнадзора – если несчастный случай произошел в организации или на подконтрольном объекте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руководитель государственной инспекции труда – главный государственный инспектор труда или его заместитель по </a:t>
            </a:r>
            <a:r>
              <a:rPr lang="ru-RU" sz="1850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охране</a:t>
            </a:r>
            <a:endParaRPr lang="ru-RU" sz="11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1850" b="1" dirty="0" smtClean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1850" b="1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Члены </a:t>
            </a: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комиссии</a:t>
            </a:r>
            <a:r>
              <a:rPr lang="ru-RU" sz="1850" b="1" dirty="0" smtClean="0">
                <a:solidFill>
                  <a:srgbClr val="000000"/>
                </a:solidFill>
                <a:latin typeface="PT Serif" panose="020A0603040505020204" pitchFamily="18" charset="-52"/>
              </a:rPr>
              <a:t>:</a:t>
            </a: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работодателя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специалист по охране труда или лицо, которое приказом назначено ответственным за организацию работы по охране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выборного органа первичной профсоюзной организации или иного представительного органа работников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уполномоченный по охране 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ФСС России по месту регистрации работодателя в качестве страхователя – при расследовании страховых случаев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Роструда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администрации субъекта РФ или администрации органа местного самоуправления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представитель территориального объединения организаций профсоюзов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представители общероссийского объединения профессиональных союзов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86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3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прописать в приказе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случай: что сделать в первые сутки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4D5601C-95C0-C9B8-5EB1-426AAF89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574539"/>
            <a:ext cx="5086350" cy="47851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41F9E34-3182-E85D-8DF4-D7D2A17D5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488" y="2168349"/>
            <a:ext cx="4591050" cy="29146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87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2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54" y="6275417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14320</TotalTime>
  <Words>1212</Words>
  <Application>Microsoft Office PowerPoint</Application>
  <PresentationFormat>Лист A4 (210x297 мм)</PresentationFormat>
  <Paragraphs>145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105</cp:revision>
  <dcterms:created xsi:type="dcterms:W3CDTF">2022-09-01T16:29:11Z</dcterms:created>
  <dcterms:modified xsi:type="dcterms:W3CDTF">2024-04-18T08:26:38Z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