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20" r:id="rId1"/>
  </p:sldMasterIdLst>
  <p:notesMasterIdLst>
    <p:notesMasterId r:id="rId23"/>
  </p:notesMasterIdLst>
  <p:handoutMasterIdLst>
    <p:handoutMasterId r:id="rId24"/>
  </p:handoutMasterIdLst>
  <p:sldIdLst>
    <p:sldId id="351" r:id="rId2"/>
    <p:sldId id="621" r:id="rId3"/>
    <p:sldId id="645" r:id="rId4"/>
    <p:sldId id="625" r:id="rId5"/>
    <p:sldId id="638" r:id="rId6"/>
    <p:sldId id="640" r:id="rId7"/>
    <p:sldId id="639" r:id="rId8"/>
    <p:sldId id="641" r:id="rId9"/>
    <p:sldId id="646" r:id="rId10"/>
    <p:sldId id="628" r:id="rId11"/>
    <p:sldId id="642" r:id="rId12"/>
    <p:sldId id="643" r:id="rId13"/>
    <p:sldId id="644" r:id="rId14"/>
    <p:sldId id="632" r:id="rId15"/>
    <p:sldId id="629" r:id="rId16"/>
    <p:sldId id="647" r:id="rId17"/>
    <p:sldId id="648" r:id="rId18"/>
    <p:sldId id="634" r:id="rId19"/>
    <p:sldId id="649" r:id="rId20"/>
    <p:sldId id="631" r:id="rId21"/>
    <p:sldId id="650" r:id="rId22"/>
  </p:sldIdLst>
  <p:sldSz cx="9144000" cy="6858000" type="screen4x3"/>
  <p:notesSz cx="6761163" cy="99425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urier New" pitchFamily="49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urier New" pitchFamily="49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urier New" pitchFamily="49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urier New" pitchFamily="49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urier New" pitchFamily="49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urier New" pitchFamily="49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urier New" pitchFamily="49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urier New" pitchFamily="49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urier New" pitchFamily="49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0B56"/>
    <a:srgbClr val="000000"/>
    <a:srgbClr val="FFCC66"/>
    <a:srgbClr val="FFFFCC"/>
    <a:srgbClr val="FF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6667" autoAdjust="0"/>
  </p:normalViewPr>
  <p:slideViewPr>
    <p:cSldViewPr>
      <p:cViewPr>
        <p:scale>
          <a:sx n="66" d="100"/>
          <a:sy n="66" d="100"/>
        </p:scale>
        <p:origin x="-2838" y="-14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AE8B7C-7803-450A-8DF7-51982C3F2A61}" type="doc">
      <dgm:prSet loTypeId="urn:microsoft.com/office/officeart/2005/8/layout/defaul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368F002-B681-4F3D-80EC-EADE9C21D5F8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Результаты ГИА</a:t>
          </a:r>
          <a:endParaRPr lang="ru-RU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8ECF002E-679C-4080-AF0C-BB68BC6832D2}" type="parTrans" cxnId="{ADD83EF1-1028-4956-8146-2376A471E68C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DF770ACA-F314-4AFB-B9F9-92B81AB45D26}" type="sibTrans" cxnId="{ADD83EF1-1028-4956-8146-2376A471E68C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02E6F0D1-95DA-444D-8AAD-247E6D78AFA2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Результаты промежуточной </a:t>
          </a:r>
          <a:b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</a:br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и текущей аттестации школьников</a:t>
          </a:r>
          <a:endParaRPr lang="ru-RU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078F8997-C292-441E-B872-62EA70B45F7D}" type="parTrans" cxnId="{118BE175-DA16-4BEA-A01C-3142277EAC11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A05FB0C7-60CD-4C45-82FD-8474668F4093}" type="sibTrans" cxnId="{118BE175-DA16-4BEA-A01C-3142277EAC11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9765D9A2-838D-4DD2-894B-6176051E584D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Динамика образовательных достижений </a:t>
          </a:r>
          <a:b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</a:br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по отдельным предметам</a:t>
          </a:r>
          <a:endParaRPr lang="ru-RU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90B95341-5068-4FDF-BAE0-BBD74B722E7A}" type="parTrans" cxnId="{DB9126CC-FB93-413E-AE7A-492D2F6E3574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8EE395A1-B6CF-4769-91E8-6FEA238FDB66}" type="sibTrans" cxnId="{DB9126CC-FB93-413E-AE7A-492D2F6E3574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4BA92184-0153-45AE-B1FC-07BB71FBA415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Результаты участия в олимпиадах</a:t>
          </a:r>
          <a:endParaRPr lang="ru-RU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C367863D-9459-4D80-8AE0-EAB86DADD850}" type="parTrans" cxnId="{C1FD9FF1-E82F-42CB-BC93-57A8883FBC54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1C49EC9A-9EB0-46A7-B28A-1041A09C816C}" type="sibTrans" cxnId="{C1FD9FF1-E82F-42CB-BC93-57A8883FBC54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1A44C701-4108-4AAA-9A74-8509DF2410A4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Поступление в вузы как итог реализации профилей обучения</a:t>
          </a:r>
          <a:endParaRPr lang="ru-RU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3ADCEA62-EC80-4D8D-A511-7D01E4BD278D}" type="parTrans" cxnId="{3FD22F22-60A0-4613-8724-A077CF9AEC19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705A4355-2229-4F70-AED7-B786D505764F}" type="sibTrans" cxnId="{3FD22F22-60A0-4613-8724-A077CF9AEC19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0F03E033-B8A0-4040-A479-10351DF01781}" type="pres">
      <dgm:prSet presAssocID="{F5AE8B7C-7803-450A-8DF7-51982C3F2A61}" presName="diagram" presStyleCnt="0">
        <dgm:presLayoutVars>
          <dgm:dir/>
          <dgm:resizeHandles val="exact"/>
        </dgm:presLayoutVars>
      </dgm:prSet>
      <dgm:spPr/>
    </dgm:pt>
    <dgm:pt modelId="{99DDD008-AD77-4D51-BF77-EF1D37E499DE}" type="pres">
      <dgm:prSet presAssocID="{B368F002-B681-4F3D-80EC-EADE9C21D5F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404C13-42D9-46C2-9287-7B58D79BEADE}" type="pres">
      <dgm:prSet presAssocID="{DF770ACA-F314-4AFB-B9F9-92B81AB45D26}" presName="sibTrans" presStyleCnt="0"/>
      <dgm:spPr/>
    </dgm:pt>
    <dgm:pt modelId="{E3304188-CA1F-4826-8246-BCA1BF73257E}" type="pres">
      <dgm:prSet presAssocID="{02E6F0D1-95DA-444D-8AAD-247E6D78AFA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73BBE4-389E-4B96-A784-B666B1FA5B9C}" type="pres">
      <dgm:prSet presAssocID="{A05FB0C7-60CD-4C45-82FD-8474668F4093}" presName="sibTrans" presStyleCnt="0"/>
      <dgm:spPr/>
    </dgm:pt>
    <dgm:pt modelId="{60A0523C-80E6-4AA1-B25F-E38E430D6623}" type="pres">
      <dgm:prSet presAssocID="{9765D9A2-838D-4DD2-894B-6176051E584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E91F51-508C-4B99-B620-1F7754B8A2C1}" type="pres">
      <dgm:prSet presAssocID="{8EE395A1-B6CF-4769-91E8-6FEA238FDB66}" presName="sibTrans" presStyleCnt="0"/>
      <dgm:spPr/>
    </dgm:pt>
    <dgm:pt modelId="{04DBC43A-B927-4247-B311-C2BF725CD744}" type="pres">
      <dgm:prSet presAssocID="{4BA92184-0153-45AE-B1FC-07BB71FBA41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EFC8DF-89E8-420E-AB4E-6E89B6504F5A}" type="pres">
      <dgm:prSet presAssocID="{1C49EC9A-9EB0-46A7-B28A-1041A09C816C}" presName="sibTrans" presStyleCnt="0"/>
      <dgm:spPr/>
    </dgm:pt>
    <dgm:pt modelId="{9CE4BFA9-B6C4-4EA6-BA4A-EE3CF95D481B}" type="pres">
      <dgm:prSet presAssocID="{1A44C701-4108-4AAA-9A74-8509DF2410A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BFC391-56EC-4146-8F6C-A8AF49A1D5F0}" type="presOf" srcId="{9765D9A2-838D-4DD2-894B-6176051E584D}" destId="{60A0523C-80E6-4AA1-B25F-E38E430D6623}" srcOrd="0" destOrd="0" presId="urn:microsoft.com/office/officeart/2005/8/layout/default"/>
    <dgm:cxn modelId="{ADD83EF1-1028-4956-8146-2376A471E68C}" srcId="{F5AE8B7C-7803-450A-8DF7-51982C3F2A61}" destId="{B368F002-B681-4F3D-80EC-EADE9C21D5F8}" srcOrd="0" destOrd="0" parTransId="{8ECF002E-679C-4080-AF0C-BB68BC6832D2}" sibTransId="{DF770ACA-F314-4AFB-B9F9-92B81AB45D26}"/>
    <dgm:cxn modelId="{DB9126CC-FB93-413E-AE7A-492D2F6E3574}" srcId="{F5AE8B7C-7803-450A-8DF7-51982C3F2A61}" destId="{9765D9A2-838D-4DD2-894B-6176051E584D}" srcOrd="2" destOrd="0" parTransId="{90B95341-5068-4FDF-BAE0-BBD74B722E7A}" sibTransId="{8EE395A1-B6CF-4769-91E8-6FEA238FDB66}"/>
    <dgm:cxn modelId="{9457B99C-D4F3-4D05-AFC1-E3A6B1937877}" type="presOf" srcId="{02E6F0D1-95DA-444D-8AAD-247E6D78AFA2}" destId="{E3304188-CA1F-4826-8246-BCA1BF73257E}" srcOrd="0" destOrd="0" presId="urn:microsoft.com/office/officeart/2005/8/layout/default"/>
    <dgm:cxn modelId="{CB42B237-AE5C-40DC-B325-3E1DE894A7F9}" type="presOf" srcId="{B368F002-B681-4F3D-80EC-EADE9C21D5F8}" destId="{99DDD008-AD77-4D51-BF77-EF1D37E499DE}" srcOrd="0" destOrd="0" presId="urn:microsoft.com/office/officeart/2005/8/layout/default"/>
    <dgm:cxn modelId="{FF1DC592-D29B-40CC-9451-CB9BE0C1B4D9}" type="presOf" srcId="{1A44C701-4108-4AAA-9A74-8509DF2410A4}" destId="{9CE4BFA9-B6C4-4EA6-BA4A-EE3CF95D481B}" srcOrd="0" destOrd="0" presId="urn:microsoft.com/office/officeart/2005/8/layout/default"/>
    <dgm:cxn modelId="{3FD22F22-60A0-4613-8724-A077CF9AEC19}" srcId="{F5AE8B7C-7803-450A-8DF7-51982C3F2A61}" destId="{1A44C701-4108-4AAA-9A74-8509DF2410A4}" srcOrd="4" destOrd="0" parTransId="{3ADCEA62-EC80-4D8D-A511-7D01E4BD278D}" sibTransId="{705A4355-2229-4F70-AED7-B786D505764F}"/>
    <dgm:cxn modelId="{C1FD9FF1-E82F-42CB-BC93-57A8883FBC54}" srcId="{F5AE8B7C-7803-450A-8DF7-51982C3F2A61}" destId="{4BA92184-0153-45AE-B1FC-07BB71FBA415}" srcOrd="3" destOrd="0" parTransId="{C367863D-9459-4D80-8AE0-EAB86DADD850}" sibTransId="{1C49EC9A-9EB0-46A7-B28A-1041A09C816C}"/>
    <dgm:cxn modelId="{D61BF79C-A01B-42AF-90EB-C8F6E1AFAA52}" type="presOf" srcId="{4BA92184-0153-45AE-B1FC-07BB71FBA415}" destId="{04DBC43A-B927-4247-B311-C2BF725CD744}" srcOrd="0" destOrd="0" presId="urn:microsoft.com/office/officeart/2005/8/layout/default"/>
    <dgm:cxn modelId="{118BE175-DA16-4BEA-A01C-3142277EAC11}" srcId="{F5AE8B7C-7803-450A-8DF7-51982C3F2A61}" destId="{02E6F0D1-95DA-444D-8AAD-247E6D78AFA2}" srcOrd="1" destOrd="0" parTransId="{078F8997-C292-441E-B872-62EA70B45F7D}" sibTransId="{A05FB0C7-60CD-4C45-82FD-8474668F4093}"/>
    <dgm:cxn modelId="{C6B54CDE-1E99-43B4-9A9A-CCF7F692BAF0}" type="presOf" srcId="{F5AE8B7C-7803-450A-8DF7-51982C3F2A61}" destId="{0F03E033-B8A0-4040-A479-10351DF01781}" srcOrd="0" destOrd="0" presId="urn:microsoft.com/office/officeart/2005/8/layout/default"/>
    <dgm:cxn modelId="{A008BE68-9F0C-48FD-BEF8-D6761CE6522D}" type="presParOf" srcId="{0F03E033-B8A0-4040-A479-10351DF01781}" destId="{99DDD008-AD77-4D51-BF77-EF1D37E499DE}" srcOrd="0" destOrd="0" presId="urn:microsoft.com/office/officeart/2005/8/layout/default"/>
    <dgm:cxn modelId="{DD9F9D58-5ADA-452A-B73C-DADAF5E232BD}" type="presParOf" srcId="{0F03E033-B8A0-4040-A479-10351DF01781}" destId="{3F404C13-42D9-46C2-9287-7B58D79BEADE}" srcOrd="1" destOrd="0" presId="urn:microsoft.com/office/officeart/2005/8/layout/default"/>
    <dgm:cxn modelId="{D5EB1B50-0B40-4724-B2EF-A5589B297A34}" type="presParOf" srcId="{0F03E033-B8A0-4040-A479-10351DF01781}" destId="{E3304188-CA1F-4826-8246-BCA1BF73257E}" srcOrd="2" destOrd="0" presId="urn:microsoft.com/office/officeart/2005/8/layout/default"/>
    <dgm:cxn modelId="{590A8134-E248-44E8-A2B0-B2600871600B}" type="presParOf" srcId="{0F03E033-B8A0-4040-A479-10351DF01781}" destId="{3F73BBE4-389E-4B96-A784-B666B1FA5B9C}" srcOrd="3" destOrd="0" presId="urn:microsoft.com/office/officeart/2005/8/layout/default"/>
    <dgm:cxn modelId="{5D50AB8A-7B41-4035-9846-1EBC184F5C94}" type="presParOf" srcId="{0F03E033-B8A0-4040-A479-10351DF01781}" destId="{60A0523C-80E6-4AA1-B25F-E38E430D6623}" srcOrd="4" destOrd="0" presId="urn:microsoft.com/office/officeart/2005/8/layout/default"/>
    <dgm:cxn modelId="{B6837C41-6363-455B-88E8-79DF5B69E18E}" type="presParOf" srcId="{0F03E033-B8A0-4040-A479-10351DF01781}" destId="{34E91F51-508C-4B99-B620-1F7754B8A2C1}" srcOrd="5" destOrd="0" presId="urn:microsoft.com/office/officeart/2005/8/layout/default"/>
    <dgm:cxn modelId="{2A448B39-8F0A-4AEF-B4DE-B6DB11EA2E13}" type="presParOf" srcId="{0F03E033-B8A0-4040-A479-10351DF01781}" destId="{04DBC43A-B927-4247-B311-C2BF725CD744}" srcOrd="6" destOrd="0" presId="urn:microsoft.com/office/officeart/2005/8/layout/default"/>
    <dgm:cxn modelId="{E71C86AE-2524-4CB6-97E8-53F66B6C6029}" type="presParOf" srcId="{0F03E033-B8A0-4040-A479-10351DF01781}" destId="{89EFC8DF-89E8-420E-AB4E-6E89B6504F5A}" srcOrd="7" destOrd="0" presId="urn:microsoft.com/office/officeart/2005/8/layout/default"/>
    <dgm:cxn modelId="{4840550B-297F-468E-89FA-D0CC8D05FC72}" type="presParOf" srcId="{0F03E033-B8A0-4040-A479-10351DF01781}" destId="{9CE4BFA9-B6C4-4EA6-BA4A-EE3CF95D481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9DDD008-AD77-4D51-BF77-EF1D37E499DE}">
      <dsp:nvSpPr>
        <dsp:cNvPr id="0" name=""/>
        <dsp:cNvSpPr/>
      </dsp:nvSpPr>
      <dsp:spPr>
        <a:xfrm>
          <a:off x="0" y="481577"/>
          <a:ext cx="2385265" cy="143115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Результаты ГИА</a:t>
          </a:r>
          <a:endParaRPr lang="ru-RU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0" y="481577"/>
        <a:ext cx="2385265" cy="1431158"/>
      </dsp:txXfrm>
    </dsp:sp>
    <dsp:sp modelId="{E3304188-CA1F-4826-8246-BCA1BF73257E}">
      <dsp:nvSpPr>
        <dsp:cNvPr id="0" name=""/>
        <dsp:cNvSpPr/>
      </dsp:nvSpPr>
      <dsp:spPr>
        <a:xfrm>
          <a:off x="2623791" y="481577"/>
          <a:ext cx="2385265" cy="1431158"/>
        </a:xfrm>
        <a:prstGeom prst="rect">
          <a:avLst/>
        </a:prstGeom>
        <a:gradFill rotWithShape="0">
          <a:gsLst>
            <a:gs pos="0">
              <a:schemeClr val="accent2">
                <a:hueOff val="-4051890"/>
                <a:satOff val="8333"/>
                <a:lumOff val="-637"/>
                <a:alphaOff val="0"/>
              </a:schemeClr>
            </a:gs>
            <a:gs pos="100000">
              <a:schemeClr val="accent2">
                <a:hueOff val="-4051890"/>
                <a:satOff val="8333"/>
                <a:lumOff val="-637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Результаты промежуточной </a:t>
          </a:r>
          <a:b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</a:b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и текущей аттестации школьников</a:t>
          </a:r>
          <a:endParaRPr lang="ru-RU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2623791" y="481577"/>
        <a:ext cx="2385265" cy="1431158"/>
      </dsp:txXfrm>
    </dsp:sp>
    <dsp:sp modelId="{60A0523C-80E6-4AA1-B25F-E38E430D6623}">
      <dsp:nvSpPr>
        <dsp:cNvPr id="0" name=""/>
        <dsp:cNvSpPr/>
      </dsp:nvSpPr>
      <dsp:spPr>
        <a:xfrm>
          <a:off x="5247583" y="481577"/>
          <a:ext cx="2385265" cy="1431158"/>
        </a:xfrm>
        <a:prstGeom prst="rect">
          <a:avLst/>
        </a:prstGeom>
        <a:gradFill rotWithShape="0">
          <a:gsLst>
            <a:gs pos="0">
              <a:schemeClr val="accent2">
                <a:hueOff val="-8103780"/>
                <a:satOff val="16667"/>
                <a:lumOff val="-1274"/>
                <a:alphaOff val="0"/>
              </a:schemeClr>
            </a:gs>
            <a:gs pos="100000">
              <a:schemeClr val="accent2">
                <a:hueOff val="-8103780"/>
                <a:satOff val="16667"/>
                <a:lumOff val="-1274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Динамика образовательных достижений </a:t>
          </a:r>
          <a:b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</a:b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по отдельным предметам</a:t>
          </a:r>
          <a:endParaRPr lang="ru-RU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5247583" y="481577"/>
        <a:ext cx="2385265" cy="1431158"/>
      </dsp:txXfrm>
    </dsp:sp>
    <dsp:sp modelId="{04DBC43A-B927-4247-B311-C2BF725CD744}">
      <dsp:nvSpPr>
        <dsp:cNvPr id="0" name=""/>
        <dsp:cNvSpPr/>
      </dsp:nvSpPr>
      <dsp:spPr>
        <a:xfrm>
          <a:off x="1311895" y="2151263"/>
          <a:ext cx="2385265" cy="1431158"/>
        </a:xfrm>
        <a:prstGeom prst="rect">
          <a:avLst/>
        </a:prstGeom>
        <a:gradFill rotWithShape="0">
          <a:gsLst>
            <a:gs pos="0">
              <a:schemeClr val="accent2">
                <a:hueOff val="-12155671"/>
                <a:satOff val="25001"/>
                <a:lumOff val="-1912"/>
                <a:alphaOff val="0"/>
              </a:schemeClr>
            </a:gs>
            <a:gs pos="100000">
              <a:schemeClr val="accent2">
                <a:hueOff val="-12155671"/>
                <a:satOff val="25001"/>
                <a:lumOff val="-1912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Результаты участия в олимпиадах</a:t>
          </a:r>
          <a:endParaRPr lang="ru-RU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311895" y="2151263"/>
        <a:ext cx="2385265" cy="1431158"/>
      </dsp:txXfrm>
    </dsp:sp>
    <dsp:sp modelId="{9CE4BFA9-B6C4-4EA6-BA4A-EE3CF95D481B}">
      <dsp:nvSpPr>
        <dsp:cNvPr id="0" name=""/>
        <dsp:cNvSpPr/>
      </dsp:nvSpPr>
      <dsp:spPr>
        <a:xfrm>
          <a:off x="3935687" y="2151263"/>
          <a:ext cx="2385265" cy="1431158"/>
        </a:xfrm>
        <a:prstGeom prst="rect">
          <a:avLst/>
        </a:prstGeom>
        <a:gradFill rotWithShape="0">
          <a:gsLst>
            <a:gs pos="0">
              <a:schemeClr val="accent2">
                <a:hueOff val="-16207560"/>
                <a:satOff val="33334"/>
                <a:lumOff val="-2549"/>
                <a:alphaOff val="0"/>
              </a:schemeClr>
            </a:gs>
            <a:gs pos="100000">
              <a:schemeClr val="accent2">
                <a:hueOff val="-16207560"/>
                <a:satOff val="33334"/>
                <a:lumOff val="-2549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Поступление в вузы как итог реализации профилей обучения</a:t>
          </a:r>
          <a:endParaRPr lang="ru-RU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3935687" y="2151263"/>
        <a:ext cx="2385265" cy="1431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8938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662" tIns="46831" rIns="93662" bIns="468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0638" y="0"/>
            <a:ext cx="2928937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662" tIns="46831" rIns="93662" bIns="468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038"/>
            <a:ext cx="2928938" cy="496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662" tIns="46831" rIns="93662" bIns="468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662" tIns="46831" rIns="93662" bIns="468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AB33D0B0-E539-457B-86EA-095A1FB7B3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8938" cy="496888"/>
          </a:xfrm>
          <a:prstGeom prst="rect">
            <a:avLst/>
          </a:prstGeom>
        </p:spPr>
        <p:txBody>
          <a:bodyPr vert="horz" lIns="93662" tIns="46831" rIns="93662" bIns="46831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30638" y="0"/>
            <a:ext cx="2928937" cy="496888"/>
          </a:xfrm>
          <a:prstGeom prst="rect">
            <a:avLst/>
          </a:prstGeom>
        </p:spPr>
        <p:txBody>
          <a:bodyPr vert="horz" lIns="93662" tIns="46831" rIns="93662" bIns="46831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5E3529B-A1C5-4BF5-AD9C-D6987E5FADED}" type="datetimeFigureOut">
              <a:rPr lang="ru-RU"/>
              <a:pPr>
                <a:defRPr/>
              </a:pPr>
              <a:t>15.05.2019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662" tIns="46831" rIns="93662" bIns="46831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3662" tIns="46831" rIns="93662" bIns="46831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28938" cy="496887"/>
          </a:xfrm>
          <a:prstGeom prst="rect">
            <a:avLst/>
          </a:prstGeom>
        </p:spPr>
        <p:txBody>
          <a:bodyPr vert="horz" lIns="93662" tIns="46831" rIns="93662" bIns="46831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30638" y="9444038"/>
            <a:ext cx="2928937" cy="496887"/>
          </a:xfrm>
          <a:prstGeom prst="rect">
            <a:avLst/>
          </a:prstGeom>
        </p:spPr>
        <p:txBody>
          <a:bodyPr vert="horz" wrap="square" lIns="93662" tIns="46831" rIns="93662" bIns="468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FE629D4-CEC5-4BEF-9B5A-87315D5221F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2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8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0" name="Rectangle 114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41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42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grpSp>
            <p:nvGrpSpPr>
              <p:cNvPr id="29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7" name="Rectangle 84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8" name="Rectangle 85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9" name="Rectangle 113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4" name="Rectangle 77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5" name="Rectangle 78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6" name="Rectangle 80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sp>
            <p:nvSpPr>
              <p:cNvPr id="31" name="Rectangle 74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32" name="Rectangle 75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33" name="Rectangle 76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</p:grpSp>
        <p:sp>
          <p:nvSpPr>
            <p:cNvPr id="6" name="Freeform 44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7" name="Freeform 4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" name="Freeform 4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" name="Freeform 50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0" name="Freeform 51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1" name="Hexagon 52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2" name="Hexagon 53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3" name="Hexagon 54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4" name="Hexagon 55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5" name="Hexagon 56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6" name="Freeform 57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7" name="Hexagon 58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8" name="Hexagon 59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9" name="Hexagon 60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0" name="Hexagon 61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1" name="Hexagon 62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2" name="Hexagon 63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3" name="Hexagon 64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4" name="Hexagon 65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5" name="Hexagon 66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6" name="Freeform 67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7" name="Freeform 68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43" name="Rectangle 45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4" name="Rectangle 46"/>
          <p:cNvSpPr/>
          <p:nvPr/>
        </p:nvSpPr>
        <p:spPr>
          <a:xfrm>
            <a:off x="4649788" y="-22225"/>
            <a:ext cx="3505200" cy="2312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5" name="Rectangle 49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6" name="Rectangle 88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7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688" y="1516063"/>
            <a:ext cx="2133600" cy="752475"/>
          </a:xfrm>
        </p:spPr>
        <p:txBody>
          <a:bodyPr anchor="b"/>
          <a:lstStyle>
            <a:lvl1pPr algn="l">
              <a:defRPr sz="2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838" y="5719763"/>
            <a:ext cx="283051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788" y="5719763"/>
            <a:ext cx="642937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8A0A7BAC-F5DC-4247-967F-8F2F12E4A62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C953C-26A9-4D20-B6A3-91C7FCB02C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775FD-3FEF-4F80-9A72-C850673063F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FF184-C2B8-449A-AEDF-86F75984EC0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2DF46-D7D2-4839-B84E-53962B3A523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C9D10-F1F9-4F74-A344-E8AD8F7ECA2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FE23B-E858-4B76-8ECF-EB73785223B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83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80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9" name="Rectangle 81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40" name="Rectangle 82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77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6" name="Rectangle 78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7" name="Rectangle 79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74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33" name="Rectangle 75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34" name="Rectangle 76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</p:grpSp>
        <p:sp>
          <p:nvSpPr>
            <p:cNvPr id="7" name="Freeform 4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" name="Freeform 4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" name="Freeform 4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0" name="Freeform 4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1" name="Freeform 5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2" name="Hexagon 5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3" name="Hexagon 5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4" name="Hexagon 5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5" name="Hexagon 5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6" name="Hexagon 5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7" name="Freeform 58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8" name="Hexagon 59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9" name="Hexagon 61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0" name="Hexagon 62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1" name="Hexagon 63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2" name="Hexagon 64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3" name="Hexagon 65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4" name="Hexagon 66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5" name="Hexagon 67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6" name="Hexagon 68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7" name="Freeform 69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8" name="Freeform 70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44" name="Rectangle 45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5" name="Rectangle 56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6" name="Rectangle 57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7" name="Rectangle 60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2CB62-DEBB-4E67-B2D2-F1827E876F8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50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86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83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9" name="Rectangle 84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40" name="Rectangle 85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80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6" name="Rectangle 81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7" name="Rectangle 82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77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33" name="Rectangle 78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34" name="Rectangle 79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</p:grpSp>
        <p:sp>
          <p:nvSpPr>
            <p:cNvPr id="7" name="Freeform 45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" name="Freeform 46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" name="Freeform 47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0" name="Freeform 48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1" name="Freeform 49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2" name="Hexagon 50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3" name="Hexagon 51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4" name="Hexagon 59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5" name="Hexagon 60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6" name="Hexagon 61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7" name="Freeform 62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8" name="Hexagon 63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9" name="Hexagon 64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0" name="Hexagon 65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1" name="Hexagon 66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2" name="Hexagon 67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3" name="Hexagon 68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4" name="Hexagon 69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5" name="Hexagon 70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6" name="Hexagon 71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7" name="Freeform 72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8" name="Freeform 73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44" name="Rectangle 9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5" name="Rectangle 10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6" name="Rectangle 101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7" name="Rectangle 104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DDEA7-32FD-40CB-8B0E-AAAB6E74EA9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84EEA-4DCA-4BF9-89C0-7BAF1DF2247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5A134-94FC-4E09-977C-F4EB11C58B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8D4DD"/>
            </a:gs>
            <a:gs pos="62000">
              <a:srgbClr val="A8969E"/>
            </a:gs>
            <a:gs pos="100000">
              <a:srgbClr val="95828B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1"/>
          <p:cNvGrpSpPr>
            <a:grpSpLocks/>
          </p:cNvGrpSpPr>
          <p:nvPr/>
        </p:nvGrpSpPr>
        <p:grpSpPr bwMode="auto">
          <a:xfrm>
            <a:off x="-304800" y="0"/>
            <a:ext cx="9932988" cy="6858000"/>
            <a:chOff x="-382404" y="0"/>
            <a:chExt cx="9932332" cy="6858000"/>
          </a:xfrm>
        </p:grpSpPr>
        <p:grpSp>
          <p:nvGrpSpPr>
            <p:cNvPr id="103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5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grpSp>
            <p:nvGrpSpPr>
              <p:cNvPr id="105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grpSp>
            <p:nvGrpSpPr>
              <p:cNvPr id="106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2540" y="5035550"/>
              <a:ext cx="9144983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2540" y="3467100"/>
              <a:ext cx="9144983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2540" y="5284788"/>
              <a:ext cx="9144983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6793" y="5132388"/>
              <a:ext cx="6982951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5573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19425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8949" y="159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6524" y="32543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2326" y="53832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3969" y="540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542" y="28495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394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09771" y="54117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8820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443" y="15636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997" y="4056063"/>
              <a:ext cx="1242931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997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375"/>
            <a:ext cx="8229600" cy="61864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0888" y="-22225"/>
            <a:ext cx="3679825" cy="700088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1042988" y="1027113"/>
            <a:ext cx="70246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42988" y="2324100"/>
            <a:ext cx="6777037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575" y="2238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200">
                <a:solidFill>
                  <a:srgbClr val="FEFEFE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850" y="5851525"/>
            <a:ext cx="350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788" y="223838"/>
            <a:ext cx="13319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EFEFE"/>
                </a:solidFill>
              </a:defRPr>
            </a:lvl1pPr>
          </a:lstStyle>
          <a:p>
            <a:pPr>
              <a:defRPr/>
            </a:pPr>
            <a:fld id="{9FB3D483-2AAB-479F-9EB1-BE04E63685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59" r:id="rId1"/>
    <p:sldLayoutId id="2147485051" r:id="rId2"/>
    <p:sldLayoutId id="2147485052" r:id="rId3"/>
    <p:sldLayoutId id="2147485053" r:id="rId4"/>
    <p:sldLayoutId id="2147485054" r:id="rId5"/>
    <p:sldLayoutId id="2147485055" r:id="rId6"/>
    <p:sldLayoutId id="2147485056" r:id="rId7"/>
    <p:sldLayoutId id="2147485060" r:id="rId8"/>
    <p:sldLayoutId id="2147485061" r:id="rId9"/>
    <p:sldLayoutId id="2147485057" r:id="rId10"/>
    <p:sldLayoutId id="214748505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395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5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"/>
          <p:cNvSpPr txBox="1">
            <a:spLocks/>
          </p:cNvSpPr>
          <p:nvPr/>
        </p:nvSpPr>
        <p:spPr bwMode="auto">
          <a:xfrm>
            <a:off x="539750" y="692696"/>
            <a:ext cx="8135938" cy="5831929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 eaLnBrk="1" hangingPunct="1">
              <a:defRPr/>
            </a:pPr>
            <a:endParaRPr lang="ru-RU" sz="36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</a:t>
            </a:r>
            <a:endParaRPr lang="ru-RU" sz="44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механизм </a:t>
            </a: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ВСОКО, его </a:t>
            </a: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</a:t>
            </a: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управлении качеством </a:t>
            </a: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endParaRPr lang="ru-RU" sz="44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defRPr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defRPr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defRPr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defRPr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Е.В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Райцева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, заместитель директора по УВР</a:t>
            </a:r>
          </a:p>
          <a:p>
            <a:pPr algn="r" eaLnBrk="1" hangingPunct="1"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МБОУ «Гатчинская СОШ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№ 4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 углублённым изучением отдельных предметов»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4" name="Подзаголовок 2"/>
          <p:cNvSpPr txBox="1">
            <a:spLocks/>
          </p:cNvSpPr>
          <p:nvPr/>
        </p:nvSpPr>
        <p:spPr bwMode="auto">
          <a:xfrm>
            <a:off x="1042988" y="-603250"/>
            <a:ext cx="74168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lnSpc>
                <a:spcPct val="110000"/>
              </a:lnSpc>
              <a:buFont typeface="Arial" charset="0"/>
              <a:buNone/>
            </a:pPr>
            <a:endParaRPr lang="ru-RU" altLang="ru-RU" sz="2000" b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14438" y="6492875"/>
          <a:ext cx="7102476" cy="365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1238">
                  <a:extLst>
                    <a:ext uri="{9D8B030D-6E8A-4147-A177-3AD203B41FA5}"/>
                  </a:extLst>
                </a:gridCol>
                <a:gridCol w="3551238">
                  <a:extLst>
                    <a:ext uri="{9D8B030D-6E8A-4147-A177-3AD203B41FA5}"/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1085452-7860-402D-BA90-8455C797062F}" type="slidenum">
              <a:rPr lang="ru-RU" altLang="ru-RU" smtClean="0"/>
              <a:pPr/>
              <a:t>2</a:t>
            </a:fld>
            <a:endParaRPr lang="ru-RU" altLang="ru-RU" smtClean="0"/>
          </a:p>
        </p:txBody>
      </p:sp>
      <p:sp>
        <p:nvSpPr>
          <p:cNvPr id="8195" name="Заголовок 1"/>
          <p:cNvSpPr txBox="1">
            <a:spLocks/>
          </p:cNvSpPr>
          <p:nvPr/>
        </p:nvSpPr>
        <p:spPr bwMode="auto">
          <a:xfrm>
            <a:off x="467544" y="836712"/>
            <a:ext cx="8208144" cy="568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defRPr/>
            </a:pPr>
            <a:r>
              <a:rPr lang="ru-RU" alt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Внутренний мониторинг</a:t>
            </a:r>
            <a:br>
              <a:rPr lang="ru-RU" alt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качества </a:t>
            </a:r>
            <a:r>
              <a:rPr lang="ru-RU" alt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образования</a:t>
            </a:r>
            <a:endParaRPr lang="ru-RU" altLang="ru-RU" sz="32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alt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8" name="Подзаголовок 2"/>
          <p:cNvSpPr txBox="1">
            <a:spLocks/>
          </p:cNvSpPr>
          <p:nvPr/>
        </p:nvSpPr>
        <p:spPr bwMode="auto">
          <a:xfrm flipV="1">
            <a:off x="1042988" y="0"/>
            <a:ext cx="74168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lnSpc>
                <a:spcPct val="110000"/>
              </a:lnSpc>
              <a:buFont typeface="Arial" charset="0"/>
              <a:buNone/>
            </a:pPr>
            <a:endParaRPr lang="ru-RU" altLang="ru-RU" sz="2000" b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833623" y="1827772"/>
          <a:ext cx="763284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"/>
          <p:cNvSpPr txBox="1">
            <a:spLocks/>
          </p:cNvSpPr>
          <p:nvPr/>
        </p:nvSpPr>
        <p:spPr bwMode="auto">
          <a:xfrm>
            <a:off x="475495" y="1524000"/>
            <a:ext cx="8135938" cy="345566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 eaLnBrk="1" hangingPunct="1">
              <a:defRPr/>
            </a:pPr>
            <a:r>
              <a:rPr lang="ru-RU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1-й показатель. </a:t>
            </a:r>
          </a:p>
          <a:p>
            <a:pPr algn="ctr" eaLnBrk="1" hangingPunct="1">
              <a:defRPr/>
            </a:pPr>
            <a:r>
              <a:rPr lang="ru-RU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ГИА</a:t>
            </a:r>
          </a:p>
          <a:p>
            <a:pPr algn="r" eaLnBrk="1" hangingPunct="1">
              <a:defRPr/>
            </a:pPr>
            <a:endParaRPr lang="ru-RU" sz="7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defRPr/>
            </a:pPr>
            <a:endParaRPr lang="ru-RU" sz="7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defRPr/>
            </a:pPr>
            <a:endParaRPr lang="ru-RU" sz="7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4" name="Подзаголовок 2"/>
          <p:cNvSpPr txBox="1">
            <a:spLocks/>
          </p:cNvSpPr>
          <p:nvPr/>
        </p:nvSpPr>
        <p:spPr bwMode="auto">
          <a:xfrm>
            <a:off x="1042988" y="-603250"/>
            <a:ext cx="74168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lnSpc>
                <a:spcPct val="110000"/>
              </a:lnSpc>
              <a:buFont typeface="Arial" charset="0"/>
              <a:buNone/>
            </a:pPr>
            <a:endParaRPr lang="ru-RU" altLang="ru-RU" sz="2000" b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14438" y="6492875"/>
          <a:ext cx="7102476" cy="365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1238">
                  <a:extLst>
                    <a:ext uri="{9D8B030D-6E8A-4147-A177-3AD203B41FA5}"/>
                  </a:extLst>
                </a:gridCol>
                <a:gridCol w="3551238">
                  <a:extLst>
                    <a:ext uri="{9D8B030D-6E8A-4147-A177-3AD203B41FA5}"/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389F8F6-AE6C-426A-B86B-0FD433E6D9DA}" type="slidenum">
              <a:rPr lang="ru-RU" altLang="ru-RU" smtClean="0"/>
              <a:pPr/>
              <a:t>4</a:t>
            </a:fld>
            <a:endParaRPr lang="ru-RU" altLang="ru-RU" smtClean="0"/>
          </a:p>
        </p:txBody>
      </p:sp>
      <p:sp>
        <p:nvSpPr>
          <p:cNvPr id="7171" name="Заголовок 1"/>
          <p:cNvSpPr txBox="1">
            <a:spLocks/>
          </p:cNvSpPr>
          <p:nvPr/>
        </p:nvSpPr>
        <p:spPr bwMode="auto">
          <a:xfrm>
            <a:off x="539750" y="765175"/>
            <a:ext cx="8135938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 eaLnBrk="1" hangingPunct="1">
              <a:defRPr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Результаты ЕГЭ по русскому языку </a:t>
            </a:r>
          </a:p>
          <a:p>
            <a:pPr algn="ctr" eaLnBrk="1" hangingPunct="1">
              <a:defRPr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четыре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</a:p>
          <a:p>
            <a:pPr algn="ctr" eaLnBrk="1" hangingPunct="1">
              <a:defRPr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2" name="Подзаголовок 2"/>
          <p:cNvSpPr txBox="1">
            <a:spLocks/>
          </p:cNvSpPr>
          <p:nvPr/>
        </p:nvSpPr>
        <p:spPr bwMode="auto">
          <a:xfrm>
            <a:off x="1042988" y="3573463"/>
            <a:ext cx="74168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lnSpc>
                <a:spcPct val="110000"/>
              </a:lnSpc>
              <a:buFont typeface="Arial" charset="0"/>
              <a:buNone/>
            </a:pPr>
            <a:endParaRPr lang="ru-RU" altLang="ru-RU" sz="20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14438" y="6492875"/>
          <a:ext cx="7102476" cy="365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1238">
                  <a:extLst>
                    <a:ext uri="{9D8B030D-6E8A-4147-A177-3AD203B41FA5}"/>
                  </a:extLst>
                </a:gridCol>
                <a:gridCol w="3551238">
                  <a:extLst>
                    <a:ext uri="{9D8B030D-6E8A-4147-A177-3AD203B41FA5}"/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11147" y="1933380"/>
          <a:ext cx="7940388" cy="4318438"/>
        </p:xfrm>
        <a:graphic>
          <a:graphicData uri="http://schemas.openxmlformats.org/drawingml/2006/table">
            <a:tbl>
              <a:tblPr firstRow="1" bandCol="1">
                <a:tableStyleId>{85BE263C-DBD7-4A20-BB59-AAB30ACAA65A}</a:tableStyleId>
              </a:tblPr>
              <a:tblGrid>
                <a:gridCol w="1542923"/>
                <a:gridCol w="1768696"/>
                <a:gridCol w="1451725"/>
                <a:gridCol w="1504336"/>
                <a:gridCol w="1672708"/>
              </a:tblGrid>
              <a:tr h="758025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Учебный </a:t>
                      </a:r>
                      <a:r>
                        <a:rPr lang="ru-RU" sz="2200" kern="1200" dirty="0"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endParaRPr lang="ru-RU" sz="2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 dirty="0">
                          <a:latin typeface="Times New Roman" pitchFamily="18" charset="0"/>
                          <a:cs typeface="Times New Roman" pitchFamily="18" charset="0"/>
                        </a:rPr>
                        <a:t>Количество учащихся</a:t>
                      </a:r>
                      <a:endParaRPr lang="ru-RU" sz="2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 dirty="0">
                          <a:latin typeface="Times New Roman" pitchFamily="18" charset="0"/>
                          <a:cs typeface="Times New Roman" pitchFamily="18" charset="0"/>
                        </a:rPr>
                        <a:t>Средний балл</a:t>
                      </a:r>
                      <a:endParaRPr lang="ru-RU" sz="2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70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latin typeface="Times New Roman" pitchFamily="18" charset="0"/>
                          <a:cs typeface="Times New Roman" pitchFamily="18" charset="0"/>
                        </a:rPr>
                        <a:t>по школе </a:t>
                      </a:r>
                      <a:endParaRPr lang="ru-RU" sz="2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latin typeface="Times New Roman" pitchFamily="18" charset="0"/>
                          <a:cs typeface="Times New Roman" pitchFamily="18" charset="0"/>
                        </a:rPr>
                        <a:t>по району </a:t>
                      </a:r>
                      <a:endParaRPr lang="ru-RU" sz="2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latin typeface="Times New Roman" pitchFamily="18" charset="0"/>
                          <a:cs typeface="Times New Roman" pitchFamily="18" charset="0"/>
                        </a:rPr>
                        <a:t>по области </a:t>
                      </a:r>
                      <a:endParaRPr lang="ru-RU" sz="2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</a:tr>
              <a:tr h="7358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latin typeface="Times New Roman" pitchFamily="18" charset="0"/>
                          <a:cs typeface="Times New Roman" pitchFamily="18" charset="0"/>
                        </a:rPr>
                        <a:t>2014/15</a:t>
                      </a:r>
                      <a:endParaRPr lang="ru-RU" sz="2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2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latin typeface="Times New Roman" pitchFamily="18" charset="0"/>
                          <a:cs typeface="Times New Roman" pitchFamily="18" charset="0"/>
                        </a:rPr>
                        <a:t>73,9</a:t>
                      </a:r>
                      <a:endParaRPr lang="ru-RU" sz="2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latin typeface="Times New Roman" pitchFamily="18" charset="0"/>
                          <a:cs typeface="Times New Roman" pitchFamily="18" charset="0"/>
                        </a:rPr>
                        <a:t>67,36</a:t>
                      </a:r>
                      <a:endParaRPr lang="ru-RU" sz="2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latin typeface="Times New Roman" pitchFamily="18" charset="0"/>
                          <a:cs typeface="Times New Roman" pitchFamily="18" charset="0"/>
                        </a:rPr>
                        <a:t>67,22</a:t>
                      </a:r>
                      <a:endParaRPr lang="ru-RU" sz="2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</a:tr>
              <a:tr h="7358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latin typeface="Times New Roman" pitchFamily="18" charset="0"/>
                          <a:cs typeface="Times New Roman" pitchFamily="18" charset="0"/>
                        </a:rPr>
                        <a:t>2015/16</a:t>
                      </a:r>
                      <a:endParaRPr lang="ru-RU" sz="2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sz="2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latin typeface="Times New Roman" pitchFamily="18" charset="0"/>
                          <a:cs typeface="Times New Roman" pitchFamily="18" charset="0"/>
                        </a:rPr>
                        <a:t>73,9</a:t>
                      </a:r>
                      <a:endParaRPr lang="ru-RU" sz="2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latin typeface="Times New Roman" pitchFamily="18" charset="0"/>
                          <a:cs typeface="Times New Roman" pitchFamily="18" charset="0"/>
                        </a:rPr>
                        <a:t>72, 53</a:t>
                      </a:r>
                      <a:endParaRPr lang="ru-RU" sz="2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latin typeface="Times New Roman" pitchFamily="18" charset="0"/>
                          <a:cs typeface="Times New Roman" pitchFamily="18" charset="0"/>
                        </a:rPr>
                        <a:t>70,68</a:t>
                      </a:r>
                      <a:endParaRPr lang="ru-RU" sz="2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</a:tr>
              <a:tr h="7358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latin typeface="Times New Roman" pitchFamily="18" charset="0"/>
                          <a:cs typeface="Times New Roman" pitchFamily="18" charset="0"/>
                        </a:rPr>
                        <a:t>2016/17</a:t>
                      </a:r>
                      <a:endParaRPr lang="ru-RU" sz="2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2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latin typeface="Times New Roman" pitchFamily="18" charset="0"/>
                          <a:cs typeface="Times New Roman" pitchFamily="18" charset="0"/>
                        </a:rPr>
                        <a:t>70,82</a:t>
                      </a:r>
                      <a:endParaRPr lang="ru-RU" sz="2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latin typeface="Times New Roman" pitchFamily="18" charset="0"/>
                          <a:cs typeface="Times New Roman" pitchFamily="18" charset="0"/>
                        </a:rPr>
                        <a:t>73,80</a:t>
                      </a:r>
                      <a:endParaRPr lang="ru-RU" sz="2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latin typeface="Times New Roman" pitchFamily="18" charset="0"/>
                          <a:cs typeface="Times New Roman" pitchFamily="18" charset="0"/>
                        </a:rPr>
                        <a:t>72,64</a:t>
                      </a:r>
                      <a:endParaRPr lang="ru-RU" sz="2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</a:tr>
              <a:tr h="7358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latin typeface="Times New Roman" pitchFamily="18" charset="0"/>
                          <a:cs typeface="Times New Roman" pitchFamily="18" charset="0"/>
                        </a:rPr>
                        <a:t>2017/18</a:t>
                      </a:r>
                      <a:endParaRPr lang="ru-RU" sz="2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2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latin typeface="Times New Roman" pitchFamily="18" charset="0"/>
                          <a:cs typeface="Times New Roman" pitchFamily="18" charset="0"/>
                        </a:rPr>
                        <a:t>66,1</a:t>
                      </a:r>
                      <a:endParaRPr lang="ru-RU" sz="2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>
                          <a:latin typeface="Times New Roman" pitchFamily="18" charset="0"/>
                          <a:cs typeface="Times New Roman" pitchFamily="18" charset="0"/>
                        </a:rPr>
                        <a:t>73,13</a:t>
                      </a:r>
                      <a:endParaRPr lang="ru-RU" sz="2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 dirty="0">
                          <a:latin typeface="Times New Roman" pitchFamily="18" charset="0"/>
                          <a:cs typeface="Times New Roman" pitchFamily="18" charset="0"/>
                        </a:rPr>
                        <a:t>71,95</a:t>
                      </a:r>
                      <a:endParaRPr lang="ru-RU" sz="2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389F8F6-AE6C-426A-B86B-0FD433E6D9DA}" type="slidenum">
              <a:rPr lang="ru-RU" altLang="ru-RU" smtClean="0"/>
              <a:pPr/>
              <a:t>5</a:t>
            </a:fld>
            <a:endParaRPr lang="ru-RU" altLang="ru-RU" smtClean="0"/>
          </a:p>
        </p:txBody>
      </p:sp>
      <p:sp>
        <p:nvSpPr>
          <p:cNvPr id="7171" name="Заголовок 1"/>
          <p:cNvSpPr txBox="1">
            <a:spLocks/>
          </p:cNvSpPr>
          <p:nvPr/>
        </p:nvSpPr>
        <p:spPr bwMode="auto">
          <a:xfrm>
            <a:off x="539750" y="765175"/>
            <a:ext cx="8135938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 eaLnBrk="1" hangingPunct="1">
              <a:defRPr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Качество образования за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четыре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</a:p>
          <a:p>
            <a:pPr algn="ctr" eaLnBrk="1" hangingPunct="1">
              <a:defRPr/>
            </a:pPr>
            <a:endParaRPr lang="ru-RU" sz="32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32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2" name="Подзаголовок 2"/>
          <p:cNvSpPr txBox="1">
            <a:spLocks/>
          </p:cNvSpPr>
          <p:nvPr/>
        </p:nvSpPr>
        <p:spPr bwMode="auto">
          <a:xfrm>
            <a:off x="1042988" y="3573463"/>
            <a:ext cx="74168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lnSpc>
                <a:spcPct val="110000"/>
              </a:lnSpc>
              <a:buFont typeface="Arial" charset="0"/>
              <a:buNone/>
            </a:pPr>
            <a:endParaRPr lang="ru-RU" altLang="ru-RU" sz="20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14438" y="6492875"/>
          <a:ext cx="7102476" cy="365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1238">
                  <a:extLst>
                    <a:ext uri="{9D8B030D-6E8A-4147-A177-3AD203B41FA5}"/>
                  </a:extLst>
                </a:gridCol>
                <a:gridCol w="3551238">
                  <a:extLst>
                    <a:ext uri="{9D8B030D-6E8A-4147-A177-3AD203B41FA5}"/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83566" y="1628800"/>
          <a:ext cx="7776865" cy="3829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8"/>
                <a:gridCol w="1944216"/>
                <a:gridCol w="2304256"/>
                <a:gridCol w="1944215"/>
              </a:tblGrid>
              <a:tr h="20009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Учебный год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Количество хорошистов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Количество отличников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Качество 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по 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классу, %</a:t>
                      </a:r>
                    </a:p>
                  </a:txBody>
                  <a:tcPr marL="68580" marR="68580" marT="0" marB="0"/>
                </a:tc>
              </a:tr>
              <a:tr h="45387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latin typeface="Times New Roman" pitchFamily="18" charset="0"/>
                          <a:cs typeface="Times New Roman" pitchFamily="18" charset="0"/>
                        </a:rPr>
                        <a:t>2014/15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57</a:t>
                      </a:r>
                    </a:p>
                  </a:txBody>
                  <a:tcPr marL="68580" marR="68580" marT="0" marB="0"/>
                </a:tc>
              </a:tr>
              <a:tr h="45387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latin typeface="Times New Roman" pitchFamily="18" charset="0"/>
                          <a:cs typeface="Times New Roman" pitchFamily="18" charset="0"/>
                        </a:rPr>
                        <a:t>2015/16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8580" marR="68580" marT="0" marB="0"/>
                </a:tc>
              </a:tr>
              <a:tr h="45387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latin typeface="Times New Roman" pitchFamily="18" charset="0"/>
                          <a:cs typeface="Times New Roman" pitchFamily="18" charset="0"/>
                        </a:rPr>
                        <a:t>2016/17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</a:p>
                  </a:txBody>
                  <a:tcPr marL="68580" marR="68580" marT="0" marB="0"/>
                </a:tc>
              </a:tr>
              <a:tr h="45387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latin typeface="Times New Roman" pitchFamily="18" charset="0"/>
                          <a:cs typeface="Times New Roman" pitchFamily="18" charset="0"/>
                        </a:rPr>
                        <a:t>2017/18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389F8F6-AE6C-426A-B86B-0FD433E6D9DA}" type="slidenum">
              <a:rPr lang="ru-RU" altLang="ru-RU" smtClean="0"/>
              <a:pPr/>
              <a:t>6</a:t>
            </a:fld>
            <a:endParaRPr lang="ru-RU" altLang="ru-RU" smtClean="0"/>
          </a:p>
        </p:txBody>
      </p:sp>
      <p:sp>
        <p:nvSpPr>
          <p:cNvPr id="7171" name="Заголовок 1"/>
          <p:cNvSpPr txBox="1">
            <a:spLocks/>
          </p:cNvSpPr>
          <p:nvPr/>
        </p:nvSpPr>
        <p:spPr bwMode="auto">
          <a:xfrm>
            <a:off x="539750" y="692696"/>
            <a:ext cx="8135938" cy="5831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 eaLnBrk="1" hangingPunct="1">
              <a:defRPr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Причины низкого качества и решения, 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чтобы повысить уровень качества образования</a:t>
            </a:r>
          </a:p>
          <a:p>
            <a:pPr algn="ctr" eaLnBrk="1" hangingPunct="1">
              <a:defRPr/>
            </a:pPr>
            <a:endParaRPr lang="ru-RU" sz="30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32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32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14438" y="6492875"/>
          <a:ext cx="7102476" cy="365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1238">
                  <a:extLst>
                    <a:ext uri="{9D8B030D-6E8A-4147-A177-3AD203B41FA5}"/>
                  </a:extLst>
                </a:gridCol>
                <a:gridCol w="3551238">
                  <a:extLst>
                    <a:ext uri="{9D8B030D-6E8A-4147-A177-3AD203B41FA5}"/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609827" y="1700807"/>
          <a:ext cx="7970267" cy="4610587"/>
        </p:xfrm>
        <a:graphic>
          <a:graphicData uri="http://schemas.openxmlformats.org/drawingml/2006/table">
            <a:tbl>
              <a:tblPr firstRow="1" bandCol="1">
                <a:tableStyleId>{EB344D84-9AFB-497E-A393-DC336BA19D2E}</a:tableStyleId>
              </a:tblPr>
              <a:tblGrid>
                <a:gridCol w="2096869"/>
                <a:gridCol w="2360851"/>
                <a:gridCol w="3512547"/>
              </a:tblGrid>
              <a:tr h="37674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Причины</a:t>
                      </a:r>
                    </a:p>
                  </a:txBody>
                  <a:tcPr marL="29029" marR="290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Решение</a:t>
                      </a:r>
                    </a:p>
                  </a:txBody>
                  <a:tcPr marL="29029" marR="290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Реализация решений</a:t>
                      </a:r>
                    </a:p>
                  </a:txBody>
                  <a:tcPr marL="29029" marR="29029" marT="0" marB="0" anchor="ctr"/>
                </a:tc>
              </a:tr>
              <a:tr h="12807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Количество учеников –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человек, что меньше средней наполняемости в классе по школе</a:t>
                      </a:r>
                    </a:p>
                  </a:txBody>
                  <a:tcPr marL="29029" marR="2902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Осуществить полную наполняемость в 10–11-х классах</a:t>
                      </a:r>
                    </a:p>
                  </a:txBody>
                  <a:tcPr marL="29029" marR="2902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Школа наполнила классы: 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10-й – 26 человек,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11-й – 24 человека</a:t>
                      </a:r>
                    </a:p>
                  </a:txBody>
                  <a:tcPr marL="29029" marR="29029" marT="0" marB="0"/>
                </a:tc>
              </a:tr>
              <a:tr h="29184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Низкий показатель в выпускных классах количества хорошистов и отличников</a:t>
                      </a:r>
                    </a:p>
                  </a:txBody>
                  <a:tcPr marL="29029" marR="2902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Продолжить внедрять ФГОС среднего общего образования, чтобы обеспечить  выбор образовательных предметов по профилям обучения, которые востребованы учениками и их родителями (законными представителями)</a:t>
                      </a:r>
                    </a:p>
                  </a:txBody>
                  <a:tcPr marL="29029" marR="2902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Учителя преподают учебные предметы в 10–11-м классе по ФГОС среднего общего образования по трем профилям.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Сформировали предметы по желанию обучающихся и их родителей, а также по степени надобности для поступления в вузы после школы</a:t>
                      </a:r>
                    </a:p>
                  </a:txBody>
                  <a:tcPr marL="29029" marR="29029" marT="0" marB="0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389F8F6-AE6C-426A-B86B-0FD433E6D9DA}" type="slidenum">
              <a:rPr lang="ru-RU" altLang="ru-RU" smtClean="0"/>
              <a:pPr/>
              <a:t>7</a:t>
            </a:fld>
            <a:endParaRPr lang="ru-RU" altLang="ru-RU" smtClean="0"/>
          </a:p>
        </p:txBody>
      </p:sp>
      <p:sp>
        <p:nvSpPr>
          <p:cNvPr id="7171" name="Заголовок 1"/>
          <p:cNvSpPr txBox="1">
            <a:spLocks/>
          </p:cNvSpPr>
          <p:nvPr/>
        </p:nvSpPr>
        <p:spPr bwMode="auto">
          <a:xfrm>
            <a:off x="539750" y="692696"/>
            <a:ext cx="8135938" cy="5831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 eaLnBrk="1" hangingPunct="1">
              <a:defRPr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Причины низкого качества и решения, 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чтобы повысить уровень качества образования</a:t>
            </a:r>
          </a:p>
          <a:p>
            <a:pPr algn="ctr" eaLnBrk="1" hangingPunct="1">
              <a:defRPr/>
            </a:pPr>
            <a:endParaRPr lang="ru-RU" sz="30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32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32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14438" y="6492875"/>
          <a:ext cx="7102476" cy="365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1238">
                  <a:extLst>
                    <a:ext uri="{9D8B030D-6E8A-4147-A177-3AD203B41FA5}"/>
                  </a:extLst>
                </a:gridCol>
                <a:gridCol w="3551238">
                  <a:extLst>
                    <a:ext uri="{9D8B030D-6E8A-4147-A177-3AD203B41FA5}"/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611560" y="1700808"/>
          <a:ext cx="7992888" cy="453650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944216"/>
                <a:gridCol w="2664296"/>
                <a:gridCol w="3384376"/>
              </a:tblGrid>
              <a:tr h="43171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Причины</a:t>
                      </a:r>
                    </a:p>
                  </a:txBody>
                  <a:tcPr marL="29029" marR="2902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Решение</a:t>
                      </a:r>
                    </a:p>
                  </a:txBody>
                  <a:tcPr marL="29029" marR="2902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Реализация решений</a:t>
                      </a:r>
                    </a:p>
                  </a:txBody>
                  <a:tcPr marL="29029" marR="29029" marT="0" marB="0"/>
                </a:tc>
              </a:tr>
              <a:tr h="186166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Низкая мотивация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обучению со стороны учеников и их родителей</a:t>
                      </a:r>
                    </a:p>
                  </a:txBody>
                  <a:tcPr marL="29029" marR="2902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Организовать индивидуальную работу с родителями, чтобы своевременно ориентировать учеников по смене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образовательного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маршрута</a:t>
                      </a:r>
                    </a:p>
                  </a:txBody>
                  <a:tcPr marL="29029" marR="2902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Сориентировали на начало года в другие образовательные учреждения двух учеников 11-го класса: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полугодия один ученик получает образование в форме самообразования</a:t>
                      </a:r>
                    </a:p>
                  </a:txBody>
                  <a:tcPr marL="29029" marR="29029" marT="0" marB="0"/>
                </a:tc>
              </a:tr>
              <a:tr h="224312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Низкий результат ЕГЭ по русскому языку.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Выпуск осуществлял учитель без опыта в подготовке к ЕГЭ</a:t>
                      </a:r>
                    </a:p>
                  </a:txBody>
                  <a:tcPr marL="29029" marR="2902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Увеличить количество часов по русскому языку.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Обеспечить курсовую подготовку учителя по предмету</a:t>
                      </a:r>
                    </a:p>
                  </a:txBody>
                  <a:tcPr marL="29029" marR="2902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Увеличили количество уроков русского языка до 3-х часов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b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дали час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дополнительный в универсальной группе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. Учитель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прошел курсовую подготовку по теме «Оценивание сочинений во время проведения ЕГЭ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 русскому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языку»</a:t>
                      </a:r>
                    </a:p>
                  </a:txBody>
                  <a:tcPr marL="29029" marR="29029" marT="0" marB="0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5"/>
          <p:cNvSpPr>
            <a:spLocks noGrp="1"/>
          </p:cNvSpPr>
          <p:nvPr>
            <p:ph type="sldNum" sz="quarter" idx="17"/>
          </p:nvPr>
        </p:nvSpPr>
        <p:spPr bwMode="auto">
          <a:xfrm>
            <a:off x="4667119" y="122284"/>
            <a:ext cx="1331912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7389F8F6-AE6C-426A-B86B-0FD433E6D9DA}" type="slidenum">
              <a:rPr lang="ru-RU" altLang="ru-RU" smtClean="0"/>
              <a:pPr/>
              <a:t>8</a:t>
            </a:fld>
            <a:endParaRPr lang="ru-RU" altLang="ru-RU" dirty="0" smtClean="0"/>
          </a:p>
        </p:txBody>
      </p:sp>
      <p:sp>
        <p:nvSpPr>
          <p:cNvPr id="7171" name="Заголовок 1"/>
          <p:cNvSpPr txBox="1">
            <a:spLocks/>
          </p:cNvSpPr>
          <p:nvPr/>
        </p:nvSpPr>
        <p:spPr bwMode="auto">
          <a:xfrm>
            <a:off x="5203010" y="2047260"/>
            <a:ext cx="3384178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 eaLnBrk="1" hangingPunct="1">
              <a:defRPr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Памятка, </a:t>
            </a:r>
          </a:p>
          <a:p>
            <a:pPr algn="ctr" eaLnBrk="1" hangingPunct="1">
              <a:defRPr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которой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вы сможете 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повысить результаты учеников на ГИА</a:t>
            </a:r>
          </a:p>
          <a:p>
            <a:pPr algn="ctr" eaLnBrk="1" hangingPunct="1">
              <a:defRPr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0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 l="35817" t="23843" r="32596" b="10863"/>
          <a:stretch>
            <a:fillRect/>
          </a:stretch>
        </p:blipFill>
        <p:spPr bwMode="auto">
          <a:xfrm>
            <a:off x="539551" y="493487"/>
            <a:ext cx="4570976" cy="590545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"/>
          <p:cNvSpPr txBox="1">
            <a:spLocks/>
          </p:cNvSpPr>
          <p:nvPr/>
        </p:nvSpPr>
        <p:spPr bwMode="auto">
          <a:xfrm>
            <a:off x="475495" y="1364343"/>
            <a:ext cx="8135938" cy="512354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 eaLnBrk="1" hangingPunct="1"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2-й показатель. </a:t>
            </a:r>
          </a:p>
          <a:p>
            <a:pPr algn="ctr" eaLnBrk="1" hangingPunct="1"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КАЧЕСТВА ОБРАЗОВАНИЯ 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КЛАССУ </a:t>
            </a:r>
          </a:p>
          <a:p>
            <a:pPr algn="r" eaLnBrk="1" hangingPunct="1">
              <a:defRPr/>
            </a:pPr>
            <a:endParaRPr lang="ru-RU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defRPr/>
            </a:pPr>
            <a:endParaRPr lang="ru-RU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4" name="Подзаголовок 2"/>
          <p:cNvSpPr txBox="1">
            <a:spLocks/>
          </p:cNvSpPr>
          <p:nvPr/>
        </p:nvSpPr>
        <p:spPr bwMode="auto">
          <a:xfrm>
            <a:off x="1042988" y="-603250"/>
            <a:ext cx="74168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lnSpc>
                <a:spcPct val="110000"/>
              </a:lnSpc>
              <a:buFont typeface="Arial" charset="0"/>
              <a:buNone/>
            </a:pPr>
            <a:endParaRPr lang="ru-RU" altLang="ru-RU" sz="2000" b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14438" y="6492875"/>
          <a:ext cx="7102476" cy="365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1238">
                  <a:extLst>
                    <a:ext uri="{9D8B030D-6E8A-4147-A177-3AD203B41FA5}"/>
                  </a:extLst>
                </a:gridCol>
                <a:gridCol w="3551238">
                  <a:extLst>
                    <a:ext uri="{9D8B030D-6E8A-4147-A177-3AD203B41FA5}"/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4E14F6-DBBF-401C-A334-5A5D078CC770}" type="slidenum">
              <a:rPr lang="ru-RU" altLang="ru-RU" smtClean="0"/>
              <a:pPr/>
              <a:t>10</a:t>
            </a:fld>
            <a:endParaRPr lang="ru-RU" altLang="ru-RU" smtClean="0"/>
          </a:p>
        </p:txBody>
      </p:sp>
      <p:sp>
        <p:nvSpPr>
          <p:cNvPr id="10243" name="Заголовок 1"/>
          <p:cNvSpPr txBox="1">
            <a:spLocks/>
          </p:cNvSpPr>
          <p:nvPr/>
        </p:nvSpPr>
        <p:spPr bwMode="auto">
          <a:xfrm>
            <a:off x="395288" y="765175"/>
            <a:ext cx="8497887" cy="590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Clr>
                <a:srgbClr val="B83D68"/>
              </a:buClr>
              <a:buSzPct val="76000"/>
              <a:buFont typeface="Wingdings 2" pitchFamily="18" charset="2"/>
              <a:buNone/>
            </a:pPr>
            <a:r>
              <a:rPr lang="ru-RU" sz="2400" b="1" dirty="0">
                <a:solidFill>
                  <a:srgbClr val="7B0B56"/>
                </a:solidFill>
                <a:latin typeface="Times New Roman" pitchFamily="18" charset="0"/>
                <a:cs typeface="Times New Roman" pitchFamily="18" charset="0"/>
              </a:rPr>
              <a:t>Показатели качества </a:t>
            </a:r>
            <a:r>
              <a:rPr lang="ru-RU" sz="2400" b="1" dirty="0" smtClean="0">
                <a:solidFill>
                  <a:srgbClr val="7B0B56"/>
                </a:solidFill>
                <a:latin typeface="Times New Roman" pitchFamily="18" charset="0"/>
                <a:cs typeface="Times New Roman" pitchFamily="18" charset="0"/>
              </a:rPr>
              <a:t>образования </a:t>
            </a:r>
            <a:r>
              <a:rPr lang="ru-RU" sz="2400" b="1" dirty="0">
                <a:solidFill>
                  <a:srgbClr val="7B0B56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400" b="1" dirty="0" smtClean="0">
                <a:solidFill>
                  <a:srgbClr val="7B0B56"/>
                </a:solidFill>
                <a:latin typeface="Times New Roman" pitchFamily="18" charset="0"/>
                <a:cs typeface="Times New Roman" pitchFamily="18" charset="0"/>
              </a:rPr>
              <a:t>классам.</a:t>
            </a:r>
          </a:p>
          <a:p>
            <a:pPr algn="ctr">
              <a:spcBef>
                <a:spcPct val="20000"/>
              </a:spcBef>
              <a:buClr>
                <a:srgbClr val="B83D68"/>
              </a:buClr>
              <a:buSzPct val="76000"/>
              <a:buFont typeface="Wingdings 2" pitchFamily="18" charset="2"/>
              <a:buNone/>
            </a:pPr>
            <a:r>
              <a:rPr lang="ru-RU" sz="2400" b="1" dirty="0" smtClean="0">
                <a:solidFill>
                  <a:srgbClr val="7B0B56"/>
                </a:solidFill>
                <a:latin typeface="Times New Roman" pitchFamily="18" charset="0"/>
                <a:cs typeface="Times New Roman" pitchFamily="18" charset="0"/>
              </a:rPr>
              <a:t>5–7-е классы</a:t>
            </a:r>
            <a:endParaRPr lang="ru-RU" sz="2400" b="1" dirty="0">
              <a:solidFill>
                <a:srgbClr val="7B0B5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buClr>
                <a:srgbClr val="B83D68"/>
              </a:buClr>
              <a:buSzPct val="76000"/>
              <a:buFont typeface="Wingdings 2" pitchFamily="18" charset="2"/>
              <a:buNone/>
            </a:pPr>
            <a:endParaRPr lang="ru-RU" sz="2400" b="1" dirty="0">
              <a:solidFill>
                <a:srgbClr val="7B0B5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buClr>
                <a:srgbClr val="B83D68"/>
              </a:buClr>
              <a:buSzPct val="76000"/>
              <a:buFont typeface="Wingdings 2" pitchFamily="18" charset="2"/>
              <a:buNone/>
            </a:pPr>
            <a:endParaRPr lang="ru-RU" b="1" dirty="0">
              <a:solidFill>
                <a:srgbClr val="A34B7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buClr>
                <a:srgbClr val="B83D68"/>
              </a:buClr>
              <a:buSzPct val="76000"/>
              <a:buFont typeface="Wingdings 2" pitchFamily="18" charset="2"/>
              <a:buNone/>
            </a:pPr>
            <a:endParaRPr lang="ru-RU" altLang="ru-RU" sz="28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14438" y="6742113"/>
          <a:ext cx="7102476" cy="365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1238">
                  <a:extLst>
                    <a:ext uri="{9D8B030D-6E8A-4147-A177-3AD203B41FA5}"/>
                  </a:extLst>
                </a:gridCol>
                <a:gridCol w="3551238">
                  <a:extLst>
                    <a:ext uri="{9D8B030D-6E8A-4147-A177-3AD203B41FA5}"/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8" marR="91448" marT="45404" marB="454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83566" y="1772816"/>
          <a:ext cx="7848874" cy="4464496"/>
        </p:xfrm>
        <a:graphic>
          <a:graphicData uri="http://schemas.openxmlformats.org/drawingml/2006/table">
            <a:tbl>
              <a:tblPr firstRow="1" lastRow="1" bandRow="1">
                <a:tableStyleId>{21E4AEA4-8DFA-4A89-87EB-49C32662AFE0}</a:tableStyleId>
              </a:tblPr>
              <a:tblGrid>
                <a:gridCol w="1100311"/>
                <a:gridCol w="1248439"/>
                <a:gridCol w="1282481"/>
                <a:gridCol w="1554688"/>
                <a:gridCol w="1536020"/>
                <a:gridCol w="1126935"/>
              </a:tblGrid>
              <a:tr h="8929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Класс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Учебный год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Количество человек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Количество отличников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Количество хорошистов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% качества</a:t>
                      </a:r>
                    </a:p>
                  </a:txBody>
                  <a:tcPr marL="65237" marR="65237" marT="0" marB="0"/>
                </a:tc>
              </a:tr>
              <a:tr h="4464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5-й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2016/17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73</a:t>
                      </a:r>
                    </a:p>
                  </a:txBody>
                  <a:tcPr marL="65237" marR="65237" marT="0" marB="0"/>
                </a:tc>
              </a:tr>
              <a:tr h="4464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6-й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2017/18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</a:p>
                  </a:txBody>
                  <a:tcPr marL="65237" marR="65237" marT="0" marB="0"/>
                </a:tc>
              </a:tr>
              <a:tr h="4464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7-й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2018/19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65237" marR="65237" marT="0" marB="0"/>
                </a:tc>
              </a:tr>
              <a:tr h="2232249">
                <a:tc gridSpan="2"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Выводы: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237" marR="6523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Контингент учеников увеличился на 3 человека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4 ученика вышли из группы отличников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3 ученика вышли из группы хорошистов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Снижение качества на 33 %</a:t>
                      </a:r>
                    </a:p>
                  </a:txBody>
                  <a:tcPr marL="65237" marR="65237" marT="0" marB="0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4E14F6-DBBF-401C-A334-5A5D078CC770}" type="slidenum">
              <a:rPr lang="ru-RU" altLang="ru-RU" smtClean="0"/>
              <a:pPr/>
              <a:t>11</a:t>
            </a:fld>
            <a:endParaRPr lang="ru-RU" altLang="ru-RU" smtClean="0"/>
          </a:p>
        </p:txBody>
      </p:sp>
      <p:sp>
        <p:nvSpPr>
          <p:cNvPr id="10243" name="Заголовок 1"/>
          <p:cNvSpPr txBox="1">
            <a:spLocks/>
          </p:cNvSpPr>
          <p:nvPr/>
        </p:nvSpPr>
        <p:spPr bwMode="auto">
          <a:xfrm>
            <a:off x="395288" y="765175"/>
            <a:ext cx="8497887" cy="590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Clr>
                <a:srgbClr val="B83D68"/>
              </a:buClr>
              <a:buSzPct val="76000"/>
              <a:buFont typeface="Wingdings 2" pitchFamily="18" charset="2"/>
              <a:buNone/>
            </a:pPr>
            <a:r>
              <a:rPr lang="ru-RU" sz="2400" b="1" dirty="0">
                <a:solidFill>
                  <a:srgbClr val="7B0B56"/>
                </a:solidFill>
                <a:latin typeface="Times New Roman" pitchFamily="18" charset="0"/>
                <a:cs typeface="Times New Roman" pitchFamily="18" charset="0"/>
              </a:rPr>
              <a:t>Показатели качества </a:t>
            </a:r>
            <a:r>
              <a:rPr lang="ru-RU" sz="2400" b="1" dirty="0" smtClean="0">
                <a:solidFill>
                  <a:srgbClr val="7B0B56"/>
                </a:solidFill>
                <a:latin typeface="Times New Roman" pitchFamily="18" charset="0"/>
                <a:cs typeface="Times New Roman" pitchFamily="18" charset="0"/>
              </a:rPr>
              <a:t>образования </a:t>
            </a:r>
            <a:r>
              <a:rPr lang="ru-RU" sz="2400" b="1" dirty="0">
                <a:solidFill>
                  <a:srgbClr val="7B0B56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400" b="1" dirty="0" smtClean="0">
                <a:solidFill>
                  <a:srgbClr val="7B0B56"/>
                </a:solidFill>
                <a:latin typeface="Times New Roman" pitchFamily="18" charset="0"/>
                <a:cs typeface="Times New Roman" pitchFamily="18" charset="0"/>
              </a:rPr>
              <a:t>классам.</a:t>
            </a:r>
          </a:p>
          <a:p>
            <a:pPr algn="ctr">
              <a:spcBef>
                <a:spcPct val="20000"/>
              </a:spcBef>
              <a:buClr>
                <a:srgbClr val="B83D68"/>
              </a:buClr>
              <a:buSzPct val="76000"/>
              <a:buFont typeface="Wingdings 2" pitchFamily="18" charset="2"/>
              <a:buNone/>
            </a:pPr>
            <a:r>
              <a:rPr lang="ru-RU" sz="2400" b="1" dirty="0" smtClean="0">
                <a:solidFill>
                  <a:srgbClr val="7B0B56"/>
                </a:solidFill>
                <a:latin typeface="Times New Roman" pitchFamily="18" charset="0"/>
                <a:cs typeface="Times New Roman" pitchFamily="18" charset="0"/>
              </a:rPr>
              <a:t>1–4-е классы</a:t>
            </a:r>
            <a:endParaRPr lang="ru-RU" sz="2400" b="1" dirty="0">
              <a:solidFill>
                <a:srgbClr val="7B0B5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buClr>
                <a:srgbClr val="B83D68"/>
              </a:buClr>
              <a:buSzPct val="76000"/>
              <a:buFont typeface="Wingdings 2" pitchFamily="18" charset="2"/>
              <a:buNone/>
            </a:pPr>
            <a:endParaRPr lang="ru-RU" sz="2400" b="1" dirty="0">
              <a:solidFill>
                <a:srgbClr val="7B0B5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buClr>
                <a:srgbClr val="B83D68"/>
              </a:buClr>
              <a:buSzPct val="76000"/>
              <a:buFont typeface="Wingdings 2" pitchFamily="18" charset="2"/>
              <a:buNone/>
            </a:pPr>
            <a:endParaRPr lang="ru-RU" b="1" dirty="0">
              <a:solidFill>
                <a:srgbClr val="A34B7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buClr>
                <a:srgbClr val="B83D68"/>
              </a:buClr>
              <a:buSzPct val="76000"/>
              <a:buFont typeface="Wingdings 2" pitchFamily="18" charset="2"/>
              <a:buNone/>
            </a:pPr>
            <a:endParaRPr lang="ru-RU" altLang="ru-RU" sz="28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14438" y="6742113"/>
          <a:ext cx="7102476" cy="365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1238">
                  <a:extLst>
                    <a:ext uri="{9D8B030D-6E8A-4147-A177-3AD203B41FA5}"/>
                  </a:extLst>
                </a:gridCol>
                <a:gridCol w="3551238">
                  <a:extLst>
                    <a:ext uri="{9D8B030D-6E8A-4147-A177-3AD203B41FA5}"/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8" marR="91448" marT="45404" marB="454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83566" y="1772816"/>
          <a:ext cx="7920883" cy="4464496"/>
        </p:xfrm>
        <a:graphic>
          <a:graphicData uri="http://schemas.openxmlformats.org/drawingml/2006/table">
            <a:tbl>
              <a:tblPr firstRow="1" lastRow="1" bandRow="1">
                <a:tableStyleId>{21E4AEA4-8DFA-4A89-87EB-49C32662AFE0}</a:tableStyleId>
              </a:tblPr>
              <a:tblGrid>
                <a:gridCol w="1110406"/>
                <a:gridCol w="1259893"/>
                <a:gridCol w="1294247"/>
                <a:gridCol w="1448024"/>
                <a:gridCol w="1440160"/>
                <a:gridCol w="1368153"/>
              </a:tblGrid>
              <a:tr h="8929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Класс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Учебный год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Количество человек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Количество отличников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Количество хорошистов</a:t>
                      </a: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% качества</a:t>
                      </a:r>
                    </a:p>
                  </a:txBody>
                  <a:tcPr marL="65237" marR="65237" marT="0" marB="0"/>
                </a:tc>
              </a:tr>
              <a:tr h="4464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2-й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latin typeface="Times New Roman" pitchFamily="18" charset="0"/>
                          <a:cs typeface="Times New Roman" pitchFamily="18" charset="0"/>
                        </a:rPr>
                        <a:t>2016/17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77</a:t>
                      </a:r>
                    </a:p>
                  </a:txBody>
                  <a:tcPr marL="68580" marR="68580" marT="0" marB="0"/>
                </a:tc>
              </a:tr>
              <a:tr h="4464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3-й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2017/18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77</a:t>
                      </a:r>
                    </a:p>
                  </a:txBody>
                  <a:tcPr marL="68580" marR="68580" marT="0" marB="0"/>
                </a:tc>
              </a:tr>
              <a:tr h="4464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4-й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latin typeface="Times New Roman" pitchFamily="18" charset="0"/>
                          <a:cs typeface="Times New Roman" pitchFamily="18" charset="0"/>
                        </a:rPr>
                        <a:t>2018/19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237" marR="652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74</a:t>
                      </a:r>
                    </a:p>
                  </a:txBody>
                  <a:tcPr marL="68580" marR="68580" marT="0" marB="0"/>
                </a:tc>
              </a:tr>
              <a:tr h="2232249">
                <a:tc gridSpan="2"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latin typeface="Times New Roman" pitchFamily="18" charset="0"/>
                          <a:cs typeface="Times New Roman" pitchFamily="18" charset="0"/>
                        </a:rPr>
                        <a:t>Выводы: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237" marR="6523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Контингент сохранился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ученика вышли </a:t>
                      </a:r>
                      <a:r>
                        <a:rPr lang="ru-RU" sz="1600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/>
                      </a:r>
                      <a:br>
                        <a:rPr lang="ru-RU" sz="1600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600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 </a:t>
                      </a: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группы отличников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ученика </a:t>
                      </a:r>
                      <a:r>
                        <a:rPr lang="ru-RU" sz="1600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вошли</a:t>
                      </a:r>
                      <a:br>
                        <a:rPr lang="ru-RU" sz="1600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600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</a:t>
                      </a: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группу </a:t>
                      </a:r>
                      <a:r>
                        <a:rPr lang="ru-RU" sz="1600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/>
                      </a:r>
                      <a:br>
                        <a:rPr lang="ru-RU" sz="1600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600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 </a:t>
                      </a: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группы хорошистов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Сохранение стабильно высоких результатов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389F8F6-AE6C-426A-B86B-0FD433E6D9DA}" type="slidenum">
              <a:rPr lang="ru-RU" altLang="ru-RU" smtClean="0"/>
              <a:pPr/>
              <a:t>12</a:t>
            </a:fld>
            <a:endParaRPr lang="ru-RU" altLang="ru-RU" smtClean="0"/>
          </a:p>
        </p:txBody>
      </p:sp>
      <p:sp>
        <p:nvSpPr>
          <p:cNvPr id="7171" name="Заголовок 1"/>
          <p:cNvSpPr txBox="1">
            <a:spLocks/>
          </p:cNvSpPr>
          <p:nvPr/>
        </p:nvSpPr>
        <p:spPr bwMode="auto">
          <a:xfrm>
            <a:off x="539750" y="692696"/>
            <a:ext cx="8135938" cy="5831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 eaLnBrk="1" hangingPunct="1">
              <a:defRPr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Приемы, чтобы поддержать показатели 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качества образования</a:t>
            </a:r>
          </a:p>
          <a:p>
            <a:pPr algn="ctr" eaLnBrk="1" hangingPunct="1">
              <a:defRPr/>
            </a:pPr>
            <a:endParaRPr lang="ru-RU" sz="32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14438" y="6492875"/>
          <a:ext cx="7102476" cy="365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1238">
                  <a:extLst>
                    <a:ext uri="{9D8B030D-6E8A-4147-A177-3AD203B41FA5}"/>
                  </a:extLst>
                </a:gridCol>
                <a:gridCol w="3551238">
                  <a:extLst>
                    <a:ext uri="{9D8B030D-6E8A-4147-A177-3AD203B41FA5}"/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39781" y="1800200"/>
          <a:ext cx="7942505" cy="408986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26796"/>
                <a:gridCol w="2433235"/>
                <a:gridCol w="3382474"/>
              </a:tblGrid>
              <a:tr h="27820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Причины низких показателей в основной школе</a:t>
                      </a:r>
                    </a:p>
                  </a:txBody>
                  <a:tcPr marL="19922" marR="199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Причины высоких </a:t>
                      </a:r>
                      <a:endParaRPr lang="ru-RU" sz="1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показателей </a:t>
                      </a: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 начальной школе</a:t>
                      </a:r>
                    </a:p>
                  </a:txBody>
                  <a:tcPr marL="19922" marR="199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Приемы, </a:t>
                      </a:r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чтобы </a:t>
                      </a: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поддержать показатели качества образования</a:t>
                      </a:r>
                    </a:p>
                  </a:txBody>
                  <a:tcPr marL="19922" marR="19922" marT="0" marB="0"/>
                </a:tc>
              </a:tr>
              <a:tr h="18547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Смена трех классных руководителей</a:t>
                      </a:r>
                    </a:p>
                  </a:txBody>
                  <a:tcPr marL="19922" marR="19922" marT="0" marB="0"/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Один учитель преподает большую часть учебных предметов</a:t>
                      </a:r>
                    </a:p>
                  </a:txBody>
                  <a:tcPr marL="19922" marR="19922" marT="0" marB="0"/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Подбор кадров для школы, более заинтересованных длительно работать 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 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учениками и осуществлять классное руководство</a:t>
                      </a:r>
                    </a:p>
                  </a:txBody>
                  <a:tcPr marL="19922" marR="19922" marT="0" marB="0"/>
                </a:tc>
              </a:tr>
              <a:tr h="18547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Смена трех учителей русского языка</a:t>
                      </a:r>
                    </a:p>
                  </a:txBody>
                  <a:tcPr marL="19922" marR="1992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547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Смена двух учителей математики</a:t>
                      </a:r>
                    </a:p>
                  </a:txBody>
                  <a:tcPr marL="19922" marR="1992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641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Недостаточный контроль со стороны родителей</a:t>
                      </a:r>
                    </a:p>
                  </a:txBody>
                  <a:tcPr marL="19922" marR="199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Тщательный контроль со стороны родителей</a:t>
                      </a:r>
                    </a:p>
                  </a:txBody>
                  <a:tcPr marL="19922" marR="199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Разработать план взаимодействия с родителями, чтобы улучшить качество 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образования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922" marR="19922" marT="0" marB="0"/>
                </a:tc>
              </a:tr>
              <a:tr h="83461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Отсутствие мотивации у школьников к обучению</a:t>
                      </a:r>
                    </a:p>
                  </a:txBody>
                  <a:tcPr marL="19922" marR="199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Высокая мотивация к обучению</a:t>
                      </a:r>
                    </a:p>
                  </a:txBody>
                  <a:tcPr marL="19922" marR="199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Подготовить программу работы 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низкомотивированными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подростками. Выявить типы мотивации и использовать рекомендации педагога психолога в работе с 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учениками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922" marR="19922" marT="0" marB="0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389F8F6-AE6C-426A-B86B-0FD433E6D9DA}" type="slidenum">
              <a:rPr lang="ru-RU" altLang="ru-RU" smtClean="0"/>
              <a:pPr/>
              <a:t>13</a:t>
            </a:fld>
            <a:endParaRPr lang="ru-RU" altLang="ru-RU" smtClean="0"/>
          </a:p>
        </p:txBody>
      </p:sp>
      <p:sp>
        <p:nvSpPr>
          <p:cNvPr id="7171" name="Заголовок 1"/>
          <p:cNvSpPr txBox="1">
            <a:spLocks/>
          </p:cNvSpPr>
          <p:nvPr/>
        </p:nvSpPr>
        <p:spPr bwMode="auto">
          <a:xfrm>
            <a:off x="395536" y="620688"/>
            <a:ext cx="8279954" cy="5831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 eaLnBrk="1" hangingPunct="1">
              <a:defRPr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Приемы, чтобы поддержать показатели 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качества образования</a:t>
            </a:r>
          </a:p>
          <a:p>
            <a:pPr algn="ctr" eaLnBrk="1" hangingPunct="1">
              <a:defRPr/>
            </a:pPr>
            <a:endParaRPr lang="ru-RU" sz="32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14438" y="6492875"/>
          <a:ext cx="7102476" cy="365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1238">
                  <a:extLst>
                    <a:ext uri="{9D8B030D-6E8A-4147-A177-3AD203B41FA5}"/>
                  </a:extLst>
                </a:gridCol>
                <a:gridCol w="3551238">
                  <a:extLst>
                    <a:ext uri="{9D8B030D-6E8A-4147-A177-3AD203B41FA5}"/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06397" y="1583673"/>
          <a:ext cx="7969789" cy="459874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05363"/>
                <a:gridCol w="1944216"/>
                <a:gridCol w="4220210"/>
              </a:tblGrid>
              <a:tr h="10532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Причины низких показателей </a:t>
                      </a:r>
                      <a:r>
                        <a:rPr lang="ru-RU" sz="1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400" kern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основной школе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9922" marR="199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Причины высоких показателей </a:t>
                      </a:r>
                      <a:r>
                        <a:rPr lang="ru-RU" sz="1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400" kern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начальной школе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9922" marR="199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Приемы, чтобы поддержать </a:t>
                      </a:r>
                      <a:endParaRPr lang="ru-RU" sz="1400" kern="12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показатели </a:t>
                      </a:r>
                      <a:r>
                        <a:rPr lang="ru-RU" sz="1400" kern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качества образования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9922" marR="19922" marT="0" marB="0"/>
                </a:tc>
              </a:tr>
              <a:tr h="145121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latin typeface="Times New Roman" pitchFamily="18" charset="0"/>
                          <a:cs typeface="Times New Roman" pitchFamily="18" charset="0"/>
                        </a:rPr>
                        <a:t>Увеличение количества учебных предметов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9922" marR="199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latin typeface="Times New Roman" pitchFamily="18" charset="0"/>
                          <a:cs typeface="Times New Roman" pitchFamily="18" charset="0"/>
                        </a:rPr>
                        <a:t>Меньшее количество предметов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9922" marR="199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latin typeface="Times New Roman" pitchFamily="18" charset="0"/>
                          <a:cs typeface="Times New Roman" pitchFamily="18" charset="0"/>
                        </a:rPr>
                        <a:t>Согласовать способы преподавания предметов в начальной </a:t>
                      </a:r>
                      <a:r>
                        <a:rPr lang="ru-RU" sz="12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200" kern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lang="ru-RU" sz="1200" kern="1200" dirty="0">
                          <a:latin typeface="Times New Roman" pitchFamily="18" charset="0"/>
                          <a:cs typeface="Times New Roman" pitchFamily="18" charset="0"/>
                        </a:rPr>
                        <a:t>основной школе, проконтролировать преемственность </a:t>
                      </a:r>
                      <a:r>
                        <a:rPr lang="ru-RU" sz="12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200" kern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200" kern="1200" dirty="0">
                          <a:latin typeface="Times New Roman" pitchFamily="18" charset="0"/>
                          <a:cs typeface="Times New Roman" pitchFamily="18" charset="0"/>
                        </a:rPr>
                        <a:t>преподавании предметов. Использовать современные образовательные технологии, чтобы школьникам снять эмоциональную нагрузку со школьников на </a:t>
                      </a:r>
                      <a:r>
                        <a:rPr lang="ru-RU" sz="12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уроках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9922" marR="19922" marT="0" marB="0"/>
                </a:tc>
              </a:tr>
              <a:tr h="209429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latin typeface="Times New Roman" pitchFamily="18" charset="0"/>
                          <a:cs typeface="Times New Roman" pitchFamily="18" charset="0"/>
                        </a:rPr>
                        <a:t>Завышенная оценка уровня подготовленности учеников в начальной школе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9922" marR="199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latin typeface="Times New Roman" pitchFamily="18" charset="0"/>
                          <a:cs typeface="Times New Roman" pitchFamily="18" charset="0"/>
                        </a:rPr>
                        <a:t>Скорректированные требования к оценке, </a:t>
                      </a:r>
                      <a:r>
                        <a:rPr lang="ru-RU" sz="12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200" kern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чтобы </a:t>
                      </a:r>
                      <a:r>
                        <a:rPr lang="ru-RU" sz="1200" kern="1200" dirty="0">
                          <a:latin typeface="Times New Roman" pitchFamily="18" charset="0"/>
                          <a:cs typeface="Times New Roman" pitchFamily="18" charset="0"/>
                        </a:rPr>
                        <a:t>повысить </a:t>
                      </a:r>
                      <a:r>
                        <a:rPr lang="ru-RU" sz="12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200" kern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ее </a:t>
                      </a:r>
                      <a:r>
                        <a:rPr lang="ru-RU" sz="1200" kern="1200" dirty="0">
                          <a:latin typeface="Times New Roman" pitchFamily="18" charset="0"/>
                          <a:cs typeface="Times New Roman" pitchFamily="18" charset="0"/>
                        </a:rPr>
                        <a:t>объективность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9922" marR="199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latin typeface="Times New Roman" pitchFamily="18" charset="0"/>
                          <a:cs typeface="Times New Roman" pitchFamily="18" charset="0"/>
                        </a:rPr>
                        <a:t>Создать систему единых требований к оценке устных </a:t>
                      </a:r>
                      <a:r>
                        <a:rPr lang="ru-RU" sz="12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200" kern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lang="ru-RU" sz="1200" kern="1200" dirty="0">
                          <a:latin typeface="Times New Roman" pitchFamily="18" charset="0"/>
                          <a:cs typeface="Times New Roman" pitchFamily="18" charset="0"/>
                        </a:rPr>
                        <a:t>письменных работ.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latin typeface="Times New Roman" pitchFamily="18" charset="0"/>
                          <a:cs typeface="Times New Roman" pitchFamily="18" charset="0"/>
                        </a:rPr>
                        <a:t>Подготовить программу работы с высокомотивированными учениками. Разработать для них индивидуальные образовательные </a:t>
                      </a:r>
                      <a:r>
                        <a:rPr lang="ru-RU" sz="12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траектории. Интегрировать </a:t>
                      </a:r>
                      <a:r>
                        <a:rPr lang="ru-RU" sz="1200" kern="1200" dirty="0">
                          <a:latin typeface="Times New Roman" pitchFamily="18" charset="0"/>
                          <a:cs typeface="Times New Roman" pitchFamily="18" charset="0"/>
                        </a:rPr>
                        <a:t>в оценочную деятельность критерии и задания ВПР, региональных </a:t>
                      </a:r>
                      <a:r>
                        <a:rPr lang="ru-RU" sz="12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200" kern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и муниципальных </a:t>
                      </a:r>
                      <a:r>
                        <a:rPr lang="ru-RU" sz="1200" kern="1200" dirty="0">
                          <a:latin typeface="Times New Roman" pitchFamily="18" charset="0"/>
                          <a:cs typeface="Times New Roman" pitchFamily="18" charset="0"/>
                        </a:rPr>
                        <a:t>проверочных работ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9922" marR="19922" marT="0" marB="0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BD6A53-3EA1-4EC0-9047-C94EE10E4F85}" type="slidenum">
              <a:rPr lang="ru-RU" altLang="ru-RU" smtClean="0"/>
              <a:pPr/>
              <a:t>14</a:t>
            </a:fld>
            <a:endParaRPr lang="ru-RU" altLang="ru-RU" smtClean="0"/>
          </a:p>
        </p:txBody>
      </p:sp>
      <p:sp>
        <p:nvSpPr>
          <p:cNvPr id="12291" name="Заголовок 1"/>
          <p:cNvSpPr txBox="1">
            <a:spLocks/>
          </p:cNvSpPr>
          <p:nvPr/>
        </p:nvSpPr>
        <p:spPr bwMode="auto">
          <a:xfrm>
            <a:off x="395288" y="765175"/>
            <a:ext cx="8497887" cy="590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Clr>
                <a:srgbClr val="B83D68"/>
              </a:buClr>
              <a:buSzPct val="76000"/>
              <a:buFont typeface="Wingdings 2" pitchFamily="18" charset="2"/>
              <a:buNone/>
            </a:pPr>
            <a:endParaRPr lang="ru-RU" sz="28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buClr>
                <a:srgbClr val="B83D68"/>
              </a:buClr>
              <a:buSzPct val="76000"/>
              <a:buFont typeface="Wingdings 2" pitchFamily="18" charset="2"/>
              <a:buNone/>
            </a:pPr>
            <a:endParaRPr lang="ru-RU" altLang="ru-RU" sz="2800" b="1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14438" y="6742113"/>
          <a:ext cx="7102476" cy="365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1238">
                  <a:extLst>
                    <a:ext uri="{9D8B030D-6E8A-4147-A177-3AD203B41FA5}"/>
                  </a:extLst>
                </a:gridCol>
                <a:gridCol w="3551238">
                  <a:extLst>
                    <a:ext uri="{9D8B030D-6E8A-4147-A177-3AD203B41FA5}"/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8" marR="91448" marT="45404" marB="454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58303" y="1618693"/>
          <a:ext cx="7992887" cy="4809948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873247"/>
                <a:gridCol w="5601792"/>
                <a:gridCol w="1517848"/>
              </a:tblGrid>
              <a:tr h="40569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95475" algn="l"/>
                        </a:tabLs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532765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95475" algn="l"/>
                        </a:tabLs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Мы изучали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Я получил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</a:tr>
              <a:tr h="272672">
                <a:tc>
                  <a:txBody>
                    <a:bodyPr/>
                    <a:lstStyle/>
                    <a:p>
                      <a:pPr indent="2159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2159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Глагол – это …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53276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</a:tr>
              <a:tr h="272672">
                <a:tc>
                  <a:txBody>
                    <a:bodyPr/>
                    <a:lstStyle/>
                    <a:p>
                      <a:pPr indent="2159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2159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«Не» с глаголом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53276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</a:tr>
              <a:tr h="272672">
                <a:tc>
                  <a:txBody>
                    <a:bodyPr/>
                    <a:lstStyle/>
                    <a:p>
                      <a:pPr indent="2159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2159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Как образуются глаголы?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53276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</a:tr>
              <a:tr h="272672">
                <a:tc>
                  <a:txBody>
                    <a:bodyPr/>
                    <a:lstStyle/>
                    <a:p>
                      <a:pPr indent="2159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2159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Вид глагола. Видовые пары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53276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</a:tr>
              <a:tr h="272672">
                <a:tc>
                  <a:txBody>
                    <a:bodyPr/>
                    <a:lstStyle/>
                    <a:p>
                      <a:pPr indent="2159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2159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Корни с чередованием букв «е» – «и»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53276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</a:tr>
              <a:tr h="427459">
                <a:tc>
                  <a:txBody>
                    <a:bodyPr/>
                    <a:lstStyle/>
                    <a:p>
                      <a:pPr indent="2159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2159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Инфинитив. Что может делать будильник? (напиши 5 глаголов в начальной форме)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53276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</a:tr>
              <a:tr h="272672">
                <a:tc>
                  <a:txBody>
                    <a:bodyPr/>
                    <a:lstStyle/>
                    <a:p>
                      <a:pPr indent="2159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2159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Правописание -тся и -ться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53276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</a:tr>
              <a:tr h="272672">
                <a:tc>
                  <a:txBody>
                    <a:bodyPr/>
                    <a:lstStyle/>
                    <a:p>
                      <a:pPr indent="2159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2159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Наклонение глагола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53276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</a:tr>
              <a:tr h="272672">
                <a:tc>
                  <a:txBody>
                    <a:bodyPr/>
                    <a:lstStyle/>
                    <a:p>
                      <a:pPr indent="2159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2159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Морфологический разбор глагола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53276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</a:tr>
              <a:tr h="272672">
                <a:tc>
                  <a:txBody>
                    <a:bodyPr/>
                    <a:lstStyle/>
                    <a:p>
                      <a:pPr indent="2159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2159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Времена глагола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53276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</a:tr>
              <a:tr h="272672">
                <a:tc>
                  <a:txBody>
                    <a:bodyPr/>
                    <a:lstStyle/>
                    <a:p>
                      <a:pPr indent="2159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2159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Контрольный диктант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53276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</a:tr>
              <a:tr h="272672">
                <a:tc>
                  <a:txBody>
                    <a:bodyPr/>
                    <a:lstStyle/>
                    <a:p>
                      <a:pPr indent="2159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2159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Безударные окончания глаголов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53276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</a:tr>
              <a:tr h="410638">
                <a:tc>
                  <a:txBody>
                    <a:bodyPr/>
                    <a:lstStyle/>
                    <a:p>
                      <a:pPr indent="2159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2159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Безличные глаголы. Переходные и непереходные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53276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</a:tr>
              <a:tr h="272672">
                <a:tc>
                  <a:txBody>
                    <a:bodyPr/>
                    <a:lstStyle/>
                    <a:p>
                      <a:pPr indent="2159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2159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Итоговая контрольная работа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53276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</a:tr>
              <a:tr h="272672">
                <a:tc>
                  <a:txBody>
                    <a:bodyPr/>
                    <a:lstStyle/>
                    <a:p>
                      <a:pPr indent="532765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86150" algn="l"/>
                        </a:tabLst>
                      </a:pP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indent="532765" algn="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86150" algn="l"/>
                        </a:tabLs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Я знаю все о глаголе! Моя оценка «___»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«___»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755" marR="53755" marT="0" marB="0"/>
                </a:tc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517151" y="668129"/>
            <a:ext cx="8208912" cy="960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Clr>
                <a:srgbClr val="B83D68"/>
              </a:buClr>
              <a:buSzPct val="76000"/>
              <a:buFont typeface="Wingdings 2" pitchFamily="18" charset="2"/>
              <a:buNone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Образец зачетного листа по теме «Глагол». 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5-й класс</a:t>
            </a:r>
            <a:endParaRPr lang="ru-RU" altLang="ru-RU" sz="28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B12E3D8-EA2A-4826-82BD-64DCA632AC1C}" type="slidenum">
              <a:rPr lang="ru-RU" altLang="ru-RU" smtClean="0"/>
              <a:pPr/>
              <a:t>15</a:t>
            </a:fld>
            <a:endParaRPr lang="ru-RU" altLang="ru-RU" smtClean="0"/>
          </a:p>
        </p:txBody>
      </p:sp>
      <p:sp>
        <p:nvSpPr>
          <p:cNvPr id="13315" name="Заголовок 1"/>
          <p:cNvSpPr txBox="1">
            <a:spLocks/>
          </p:cNvSpPr>
          <p:nvPr/>
        </p:nvSpPr>
        <p:spPr bwMode="auto">
          <a:xfrm>
            <a:off x="467545" y="765175"/>
            <a:ext cx="8208912" cy="1727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Clr>
                <a:srgbClr val="B83D68"/>
              </a:buClr>
              <a:buSzPct val="76000"/>
              <a:buFont typeface="Wingdings 2" pitchFamily="18" charset="2"/>
              <a:buNone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Образец сводной таблицы 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buClr>
                <a:srgbClr val="B83D68"/>
              </a:buClr>
              <a:buSzPct val="76000"/>
              <a:buFont typeface="Wingdings 2" pitchFamily="18" charset="2"/>
              <a:buNone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анализа словарных диктантов</a:t>
            </a:r>
          </a:p>
          <a:p>
            <a:pPr algn="ctr">
              <a:spcBef>
                <a:spcPct val="20000"/>
              </a:spcBef>
              <a:buClr>
                <a:srgbClr val="B83D68"/>
              </a:buClr>
              <a:buSzPct val="76000"/>
              <a:buFont typeface="Wingdings 2" pitchFamily="18" charset="2"/>
              <a:buNone/>
            </a:pPr>
            <a:endParaRPr lang="ru-RU" altLang="ru-RU" sz="28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14438" y="6742113"/>
          <a:ext cx="7102476" cy="365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1238">
                  <a:extLst>
                    <a:ext uri="{9D8B030D-6E8A-4147-A177-3AD203B41FA5}"/>
                  </a:extLst>
                </a:gridCol>
                <a:gridCol w="3551238">
                  <a:extLst>
                    <a:ext uri="{9D8B030D-6E8A-4147-A177-3AD203B41FA5}"/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8" marR="91448" marT="45404" marB="454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pic>
        <p:nvPicPr>
          <p:cNvPr id="13322" name="Picture 10"/>
          <p:cNvPicPr>
            <a:picLocks noChangeAspect="1" noChangeArrowheads="1"/>
          </p:cNvPicPr>
          <p:nvPr/>
        </p:nvPicPr>
        <p:blipFill>
          <a:blip r:embed="rId2" cstate="print"/>
          <a:srcRect l="3538" t="34880" r="5901" b="11302"/>
          <a:stretch>
            <a:fillRect/>
          </a:stretch>
        </p:blipFill>
        <p:spPr bwMode="auto">
          <a:xfrm>
            <a:off x="509397" y="1856768"/>
            <a:ext cx="8087568" cy="3337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5"/>
          <p:cNvSpPr>
            <a:spLocks noGrp="1"/>
          </p:cNvSpPr>
          <p:nvPr>
            <p:ph type="sldNum" sz="quarter" idx="17"/>
          </p:nvPr>
        </p:nvSpPr>
        <p:spPr bwMode="auto">
          <a:xfrm>
            <a:off x="4638654" y="107769"/>
            <a:ext cx="1331912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7389F8F6-AE6C-426A-B86B-0FD433E6D9DA}" type="slidenum">
              <a:rPr lang="ru-RU" altLang="ru-RU" smtClean="0"/>
              <a:pPr/>
              <a:t>16</a:t>
            </a:fld>
            <a:endParaRPr lang="ru-RU" altLang="ru-RU" dirty="0" smtClean="0"/>
          </a:p>
        </p:txBody>
      </p:sp>
      <p:sp>
        <p:nvSpPr>
          <p:cNvPr id="7171" name="Заголовок 1"/>
          <p:cNvSpPr txBox="1">
            <a:spLocks/>
          </p:cNvSpPr>
          <p:nvPr/>
        </p:nvSpPr>
        <p:spPr bwMode="auto">
          <a:xfrm>
            <a:off x="5220072" y="1844824"/>
            <a:ext cx="3455616" cy="4679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 eaLnBrk="1" hangingPunct="1">
              <a:defRPr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Памятка, 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которой вы сможете 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повысить предметные результаты учеников в любом классе</a:t>
            </a:r>
          </a:p>
          <a:p>
            <a:pPr algn="ctr" eaLnBrk="1" hangingPunct="1">
              <a:defRPr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03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/>
          <a:srcRect l="34525" t="28410" r="33989" b="6377"/>
          <a:stretch>
            <a:fillRect/>
          </a:stretch>
        </p:blipFill>
        <p:spPr bwMode="auto">
          <a:xfrm>
            <a:off x="593991" y="428215"/>
            <a:ext cx="4613741" cy="597258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"/>
          <p:cNvSpPr txBox="1">
            <a:spLocks/>
          </p:cNvSpPr>
          <p:nvPr/>
        </p:nvSpPr>
        <p:spPr bwMode="auto">
          <a:xfrm>
            <a:off x="475495" y="1364343"/>
            <a:ext cx="8135938" cy="512354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 eaLnBrk="1" hangingPunct="1"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3-й показатель. </a:t>
            </a:r>
          </a:p>
          <a:p>
            <a:pPr algn="ctr" eaLnBrk="1" hangingPunct="1"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ЕЖЕГОДНЫЕ РЕЗУЛЬТАТЫ УЧАСТИЯ ВО ВСОШ</a:t>
            </a:r>
          </a:p>
          <a:p>
            <a:pPr algn="r" eaLnBrk="1" hangingPunct="1">
              <a:defRPr/>
            </a:pPr>
            <a:endParaRPr lang="ru-RU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defRPr/>
            </a:pPr>
            <a:endParaRPr lang="ru-RU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4" name="Подзаголовок 2"/>
          <p:cNvSpPr txBox="1">
            <a:spLocks/>
          </p:cNvSpPr>
          <p:nvPr/>
        </p:nvSpPr>
        <p:spPr bwMode="auto">
          <a:xfrm>
            <a:off x="1042988" y="-603250"/>
            <a:ext cx="74168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lnSpc>
                <a:spcPct val="110000"/>
              </a:lnSpc>
              <a:buFont typeface="Arial" charset="0"/>
              <a:buNone/>
            </a:pPr>
            <a:endParaRPr lang="ru-RU" altLang="ru-RU" sz="2000" b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14438" y="6492875"/>
          <a:ext cx="7102476" cy="365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1238">
                  <a:extLst>
                    <a:ext uri="{9D8B030D-6E8A-4147-A177-3AD203B41FA5}"/>
                  </a:extLst>
                </a:gridCol>
                <a:gridCol w="3551238">
                  <a:extLst>
                    <a:ext uri="{9D8B030D-6E8A-4147-A177-3AD203B41FA5}"/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BAD6184-1365-4291-A521-903B8EF3A70A}" type="slidenum">
              <a:rPr lang="ru-RU" altLang="ru-RU" smtClean="0"/>
              <a:pPr/>
              <a:t>18</a:t>
            </a:fld>
            <a:endParaRPr lang="ru-RU" altLang="ru-RU" smtClean="0"/>
          </a:p>
        </p:txBody>
      </p:sp>
      <p:sp>
        <p:nvSpPr>
          <p:cNvPr id="16387" name="Заголовок 1"/>
          <p:cNvSpPr txBox="1">
            <a:spLocks/>
          </p:cNvSpPr>
          <p:nvPr/>
        </p:nvSpPr>
        <p:spPr bwMode="auto">
          <a:xfrm>
            <a:off x="395288" y="765175"/>
            <a:ext cx="8497887" cy="590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Clr>
                <a:srgbClr val="B83D68"/>
              </a:buClr>
              <a:buSzPct val="76000"/>
              <a:buFont typeface="Wingdings 2" pitchFamily="18" charset="2"/>
              <a:buNone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Мониторинг участия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ВсОШ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buClr>
                <a:srgbClr val="B83D68"/>
              </a:buClr>
              <a:buSzPct val="76000"/>
              <a:buFont typeface="Wingdings 2" pitchFamily="18" charset="2"/>
              <a:buNone/>
            </a:pP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buClr>
                <a:srgbClr val="B83D68"/>
              </a:buClr>
              <a:buSzPct val="76000"/>
              <a:buFont typeface="Wingdings 2" pitchFamily="18" charset="2"/>
              <a:buNone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spcBef>
                <a:spcPct val="20000"/>
              </a:spcBef>
              <a:buClr>
                <a:srgbClr val="B83D68"/>
              </a:buClr>
              <a:buSzPct val="76000"/>
              <a:buFont typeface="Wingdings 2" pitchFamily="18" charset="2"/>
              <a:buNone/>
            </a:pPr>
            <a:endParaRPr lang="ru-RU" altLang="ru-RU" sz="28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14438" y="6742113"/>
          <a:ext cx="7102476" cy="365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1238">
                  <a:extLst>
                    <a:ext uri="{9D8B030D-6E8A-4147-A177-3AD203B41FA5}"/>
                  </a:extLst>
                </a:gridCol>
                <a:gridCol w="3551238">
                  <a:extLst>
                    <a:ext uri="{9D8B030D-6E8A-4147-A177-3AD203B41FA5}"/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8" marR="91448" marT="45404" marB="454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55576" y="1412776"/>
          <a:ext cx="7632847" cy="482453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17649"/>
                <a:gridCol w="1118366"/>
                <a:gridCol w="1118366"/>
                <a:gridCol w="1028753"/>
                <a:gridCol w="1028753"/>
                <a:gridCol w="1110480"/>
                <a:gridCol w="1110480"/>
              </a:tblGrid>
              <a:tr h="583251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Учебный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Этап ВсОШ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32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Школьный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Муниципальный 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Региональный 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82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Участники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Призовые места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Участники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Призовые места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Участники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Призовые места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</a:tr>
              <a:tr h="58325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2016/17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1551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293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221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47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10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2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</a:tr>
              <a:tr h="58325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2017/18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1620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323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221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52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15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</a:tr>
              <a:tr h="58325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2018/19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1684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340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184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38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5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–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"/>
          <p:cNvSpPr txBox="1">
            <a:spLocks/>
          </p:cNvSpPr>
          <p:nvPr/>
        </p:nvSpPr>
        <p:spPr bwMode="auto">
          <a:xfrm>
            <a:off x="475495" y="856343"/>
            <a:ext cx="8204048" cy="563154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 eaLnBrk="1" hangingPunct="1"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4-й показатель. </a:t>
            </a:r>
          </a:p>
          <a:p>
            <a:pPr algn="ctr" eaLnBrk="1" hangingPunct="1"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ПРОФИЛЬНОЕ ОБУЧЕНИЕ И ПОСТУПЛЕНИЕ </a:t>
            </a:r>
            <a:b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ОО ПРОФИЛЬНОГО ОБРАЗОВАНИЯ</a:t>
            </a:r>
            <a:endParaRPr lang="ru-RU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eaLnBrk="1" hangingPunct="1">
              <a:defRPr/>
            </a:pPr>
            <a:endParaRPr lang="ru-RU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defRPr/>
            </a:pPr>
            <a:endParaRPr lang="ru-RU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4" name="Подзаголовок 2"/>
          <p:cNvSpPr txBox="1">
            <a:spLocks/>
          </p:cNvSpPr>
          <p:nvPr/>
        </p:nvSpPr>
        <p:spPr bwMode="auto">
          <a:xfrm>
            <a:off x="1042988" y="-603250"/>
            <a:ext cx="74168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lnSpc>
                <a:spcPct val="110000"/>
              </a:lnSpc>
              <a:buFont typeface="Arial" charset="0"/>
              <a:buNone/>
            </a:pPr>
            <a:endParaRPr lang="ru-RU" altLang="ru-RU" sz="2000" b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14438" y="6492875"/>
          <a:ext cx="7102476" cy="365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1238">
                  <a:extLst>
                    <a:ext uri="{9D8B030D-6E8A-4147-A177-3AD203B41FA5}"/>
                  </a:extLst>
                </a:gridCol>
                <a:gridCol w="3551238">
                  <a:extLst>
                    <a:ext uri="{9D8B030D-6E8A-4147-A177-3AD203B41FA5}"/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1DFE8E9-8259-4198-A905-E3AD0F7B3A70}" type="slidenum">
              <a:rPr lang="ru-RU" altLang="ru-RU" smtClean="0"/>
              <a:pPr/>
              <a:t>20</a:t>
            </a:fld>
            <a:endParaRPr lang="ru-RU" altLang="ru-RU" smtClean="0"/>
          </a:p>
        </p:txBody>
      </p:sp>
      <p:sp>
        <p:nvSpPr>
          <p:cNvPr id="17411" name="Заголовок 1"/>
          <p:cNvSpPr txBox="1">
            <a:spLocks/>
          </p:cNvSpPr>
          <p:nvPr/>
        </p:nvSpPr>
        <p:spPr bwMode="auto">
          <a:xfrm>
            <a:off x="360363" y="549275"/>
            <a:ext cx="8497887" cy="590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Clr>
                <a:srgbClr val="B83D68"/>
              </a:buClr>
              <a:buSzPct val="76000"/>
              <a:buFont typeface="Wingdings 2" pitchFamily="18" charset="2"/>
              <a:buNone/>
            </a:pPr>
            <a:r>
              <a:rPr lang="ru-RU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spcBef>
                <a:spcPct val="20000"/>
              </a:spcBef>
              <a:buClr>
                <a:srgbClr val="B83D68"/>
              </a:buClr>
              <a:buSzPct val="76000"/>
              <a:buFont typeface="Wingdings 2" pitchFamily="18" charset="2"/>
              <a:buNone/>
            </a:pPr>
            <a:endParaRPr lang="ru-RU" sz="28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buClr>
                <a:srgbClr val="B83D68"/>
              </a:buClr>
              <a:buSzPct val="76000"/>
              <a:buFont typeface="Wingdings 2" pitchFamily="18" charset="2"/>
              <a:buNone/>
            </a:pPr>
            <a:endParaRPr lang="ru-RU" altLang="ru-RU" sz="2800" b="1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14438" y="6742113"/>
          <a:ext cx="7102476" cy="365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1238">
                  <a:extLst>
                    <a:ext uri="{9D8B030D-6E8A-4147-A177-3AD203B41FA5}"/>
                  </a:extLst>
                </a:gridCol>
                <a:gridCol w="3551238">
                  <a:extLst>
                    <a:ext uri="{9D8B030D-6E8A-4147-A177-3AD203B41FA5}"/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8" marR="91448" marT="45404" marB="454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63240" y="1191649"/>
          <a:ext cx="8014702" cy="5209152"/>
        </p:xfrm>
        <a:graphic>
          <a:graphicData uri="http://schemas.openxmlformats.org/drawingml/2006/table">
            <a:tbl>
              <a:tblPr firstRow="1" lastRow="1" bandRow="1">
                <a:tableStyleId>{F5AB1C69-6EDB-4FF4-983F-18BD219EF322}</a:tableStyleId>
              </a:tblPr>
              <a:tblGrid>
                <a:gridCol w="1761863"/>
                <a:gridCol w="1262076"/>
                <a:gridCol w="1206108"/>
                <a:gridCol w="1218721"/>
                <a:gridCol w="1229756"/>
                <a:gridCol w="1336178"/>
              </a:tblGrid>
              <a:tr h="12323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Количество выпускников </a:t>
                      </a:r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11-го </a:t>
                      </a: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класса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Поступили в ОО ВПО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Поступили в ОО СПО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Обучались по профилю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Поступили по профилю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Трудоустроены / в армии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/>
                </a:tc>
              </a:tr>
              <a:tr h="91478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Социально-экономический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 anchor="ctr"/>
                </a:tc>
              </a:tr>
              <a:tr h="91478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Естественно-научный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1 выпускник в армии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 anchor="ctr"/>
                </a:tc>
              </a:tr>
              <a:tr h="91478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Технологический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1 выпускник в армии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 anchor="ctr"/>
                </a:tc>
              </a:tr>
              <a:tr h="1232397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Вывод: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2 выпускника в армии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36" marR="64736" marT="0" marB="0" anchor="ctr"/>
                </a:tc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395288" y="620689"/>
            <a:ext cx="8497887" cy="60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Clr>
                <a:srgbClr val="B83D68"/>
              </a:buClr>
              <a:buSzPct val="76000"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Результаты профильного обучения</a:t>
            </a:r>
            <a:endParaRPr lang="ru-RU" altLang="ru-RU" sz="28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"/>
          <p:cNvSpPr txBox="1">
            <a:spLocks/>
          </p:cNvSpPr>
          <p:nvPr/>
        </p:nvSpPr>
        <p:spPr bwMode="auto">
          <a:xfrm>
            <a:off x="539750" y="692696"/>
            <a:ext cx="8135938" cy="5831929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 eaLnBrk="1" hangingPunct="1">
              <a:defRPr/>
            </a:pPr>
            <a:endParaRPr lang="ru-RU" sz="36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</a:t>
            </a:r>
            <a:endParaRPr lang="ru-RU" sz="44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механизм </a:t>
            </a: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ВСОКО, его </a:t>
            </a: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</a:t>
            </a: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управлении качеством </a:t>
            </a: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endParaRPr lang="ru-RU" sz="44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defRPr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defRPr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defRPr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defRPr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Е.В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Райцева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, заместитель директора по УВР</a:t>
            </a:r>
          </a:p>
          <a:p>
            <a:pPr algn="r" eaLnBrk="1" hangingPunct="1"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МБОУ «Гатчинская СОШ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№ 4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 углублённым изучением отдельных предметов»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4" name="Подзаголовок 2"/>
          <p:cNvSpPr txBox="1">
            <a:spLocks/>
          </p:cNvSpPr>
          <p:nvPr/>
        </p:nvSpPr>
        <p:spPr bwMode="auto">
          <a:xfrm>
            <a:off x="1042988" y="-603250"/>
            <a:ext cx="74168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lnSpc>
                <a:spcPct val="110000"/>
              </a:lnSpc>
              <a:buFont typeface="Arial" charset="0"/>
              <a:buNone/>
            </a:pPr>
            <a:endParaRPr lang="ru-RU" altLang="ru-RU" sz="2000" b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14438" y="6492875"/>
          <a:ext cx="7102476" cy="365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1238">
                  <a:extLst>
                    <a:ext uri="{9D8B030D-6E8A-4147-A177-3AD203B41FA5}"/>
                  </a:extLst>
                </a:gridCol>
                <a:gridCol w="3551238">
                  <a:extLst>
                    <a:ext uri="{9D8B030D-6E8A-4147-A177-3AD203B41FA5}"/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404" marB="454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3526</TotalTime>
  <Words>799</Words>
  <Application>Microsoft Office PowerPoint</Application>
  <PresentationFormat>Экран (4:3)</PresentationFormat>
  <Paragraphs>334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Courier New</vt:lpstr>
      <vt:lpstr>Arial</vt:lpstr>
      <vt:lpstr>Century Gothic</vt:lpstr>
      <vt:lpstr>Wingdings 2</vt:lpstr>
      <vt:lpstr>Calibri</vt:lpstr>
      <vt:lpstr>Times New Roman</vt:lpstr>
      <vt:lpstr>Wingdings</vt:lpstr>
      <vt:lpstr>Остин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RON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Содержание контрольно-надзорной деятельности в сфере охраны прав  детей-сирот и детей, оставшихся без попечения родителей</dc:title>
  <dc:creator>Солдатова</dc:creator>
  <cp:lastModifiedBy>ymedvedeva</cp:lastModifiedBy>
  <cp:revision>509</cp:revision>
  <cp:lastPrinted>2016-11-23T16:08:46Z</cp:lastPrinted>
  <dcterms:created xsi:type="dcterms:W3CDTF">2010-10-14T08:39:54Z</dcterms:created>
  <dcterms:modified xsi:type="dcterms:W3CDTF">2019-05-15T12:46:13Z</dcterms:modified>
</cp:coreProperties>
</file>