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86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93" d="100"/>
          <a:sy n="93" d="100"/>
        </p:scale>
        <p:origin x="820" y="76"/>
      </p:cViewPr>
      <p:guideLst>
        <p:guide orient="horz" pos="2160"/>
        <p:guide pos="3120"/>
        <p:guide orient="horz" pos="3120"/>
        <p:guide pos="2160"/>
        <p:guide orient="horz" pos="1495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en-US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расследовать случаи профзаболевания по новым правилам?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l"/>
            <a:endParaRPr lang="ru-RU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Софийская Ольга Игоревна,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ачальник службы охраны труда, радиационной и промышленной безопасности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ФГБУ ГНЦ ФМБЦ им. А.И.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Бурназяна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ФМБА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238803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Почему это ВАЖНО знать!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32527" y="1841216"/>
            <a:ext cx="864096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марта 2023 года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вступили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силу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новые «Правила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расследования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учета случаев профессиональных заболеваний работников», утвержденные Постановлением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Правительства РФ от 05.07.2022 №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1206. 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такое профессиональное заболевание работника?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ПРОФЕССИОНАЛЬНОЕ ЗАБОЛЕВАНИЕ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хроническое или острое заболевание застрахованного, являющееся результатом воздействия на него вредного (вредных) производственного (производственных) фактора (факторов) и повлекшее временную или стойкую утрату им профессиональной трудоспособности и (или) его смерть;</a:t>
            </a:r>
          </a:p>
          <a:p>
            <a:pPr algn="just"/>
            <a:r>
              <a:rPr lang="ru-RU" sz="16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(в ред. Федерального закона от 29.12.2015 N 394-ФЗ)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2287532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Изменения в порядке расследования профзаболеваний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1628801"/>
            <a:ext cx="864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161499"/>
              </p:ext>
            </p:extLst>
          </p:nvPr>
        </p:nvGraphicFramePr>
        <p:xfrm>
          <a:off x="977265" y="1800066"/>
          <a:ext cx="8143875" cy="4545648"/>
        </p:xfrm>
        <a:graphic>
          <a:graphicData uri="http://schemas.openxmlformats.org/drawingml/2006/table">
            <a:tbl>
              <a:tblPr firstRow="1" firstCol="1" bandRow="1"/>
              <a:tblGrid>
                <a:gridCol w="448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9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0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стало 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(ПП от 05.07.2022 № 1206)</a:t>
                      </a:r>
                      <a:endParaRPr lang="ru-RU" sz="12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было ранее 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(ПП от </a:t>
                      </a:r>
                      <a:r>
                        <a:rPr lang="en-US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15.12.2000 N 967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Медорганизация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обязана проинформировать работодателя, если поставила работнику предварительный диагноз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острое или хроническое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профзаболевание,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Медорганизация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информировала работодателя только при предварительном диагнозе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острого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профзаболевания. 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Работодатель обязан представлять в орган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сведения для СГХ в течение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установленных </a:t>
                      </a:r>
                      <a:r>
                        <a:rPr lang="ru-RU" sz="1200" b="1" dirty="0" smtClean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сроков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п.п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4,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Правила напрямую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обязывали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Роспортебнадзора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направлял запрос работодателю, поскольку информация от него необходима для составления СГХ. 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при составлении СГХ обязан оценить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вклад предыдущих мест работы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возникновение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профзаболевания, 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Требования не было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Комиссия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 расследованию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получила</a:t>
                      </a:r>
                      <a:r>
                        <a:rPr lang="ru-RU" sz="1200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полномочие рассматривать возражения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работника и работодателя с содержанием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СГХ,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Работник и работодатель и раньше были вправе возражать, но правила не определяли,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кто будет рассматривать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возражения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53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Работодатель, работник или медицинская организация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могут обратиться в центр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чтобы отменить или изменить заключительный диагноз. Правила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устанавливают порядок действий инициаторов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этом случае и перечень необходимых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документов,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Прежние правила допускают отмену или изменение заключительного диагноза центром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но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определяли, кто и как вправе инициировать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процесс, а также список необходимых документов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Минздрав может сам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выбирать центр </a:t>
                      </a:r>
                      <a:r>
                        <a:rPr lang="ru-RU" sz="1200" b="1" dirty="0" err="1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уполномоченный рассматривать особо сложные случаи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профзаболеваний, 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Особо сложные случаи мог рассматривать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только центр </a:t>
                      </a:r>
                      <a:r>
                        <a:rPr lang="ru-RU" sz="1200" b="1" dirty="0" err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Минздрава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262005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Изменения в порядке расследования профзаболеваний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1628801"/>
            <a:ext cx="864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364112"/>
              </p:ext>
            </p:extLst>
          </p:nvPr>
        </p:nvGraphicFramePr>
        <p:xfrm>
          <a:off x="977265" y="1800066"/>
          <a:ext cx="8143875" cy="4473343"/>
        </p:xfrm>
        <a:graphic>
          <a:graphicData uri="http://schemas.openxmlformats.org/drawingml/2006/table">
            <a:tbl>
              <a:tblPr firstRow="1" firstCol="1" bandRow="1"/>
              <a:tblGrid>
                <a:gridCol w="448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9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стало 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(ПП от 05.07.2022 № 1206)</a:t>
                      </a:r>
                      <a:endParaRPr lang="ru-RU" sz="12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было ранее 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(ПП от </a:t>
                      </a:r>
                      <a:r>
                        <a:rPr lang="en-US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15.12.2000 N 967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Комиссию по расследованию может 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возглавлять руководитель органа </a:t>
                      </a:r>
                      <a:r>
                        <a:rPr lang="ru-RU" sz="1200" b="1" dirty="0" err="1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или его </a:t>
                      </a:r>
                      <a:r>
                        <a:rPr lang="ru-RU" sz="1200" b="1" dirty="0" smtClean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заместитель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15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Комиссию мог возглавлять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только руководитель ведомства 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Работодатель обязан включать в комиссию по расследованию представителя центра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СФР, а также представителей прежних работодателей при их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согласии,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Требования не было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членов комиссии должно быть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нечетным,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Требования не было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Определили основания, порядок и срок принятия решения для замены членов или председателя комиссии по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расследованию,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Норм не было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Установили срок расследования и срок, на который его можно продлить. Определили основания, при которых срок можно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продлить,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Ограничений не было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Комиссия по расследованию обязана устанавливать вклад предыдущих мест работы в возникновение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профзаболевания,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Требования не было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3060291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Изменения в порядке расследования профзаболеваний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1628801"/>
            <a:ext cx="864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493152"/>
              </p:ext>
            </p:extLst>
          </p:nvPr>
        </p:nvGraphicFramePr>
        <p:xfrm>
          <a:off x="977265" y="1800066"/>
          <a:ext cx="8143875" cy="4429328"/>
        </p:xfrm>
        <a:graphic>
          <a:graphicData uri="http://schemas.openxmlformats.org/drawingml/2006/table">
            <a:tbl>
              <a:tblPr firstRow="1" firstCol="1" bandRow="1"/>
              <a:tblGrid>
                <a:gridCol w="448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9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стало 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(ПП от 05.07.2022 № 1206)</a:t>
                      </a:r>
                      <a:endParaRPr lang="ru-RU" sz="12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было ранее 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(ПП от </a:t>
                      </a:r>
                      <a:r>
                        <a:rPr lang="en-US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15.12.2000 N 967</a:t>
                      </a:r>
                      <a:r>
                        <a:rPr lang="ru-RU" sz="12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Комиссия вправе проводить заседания заочно с использованием средств дистанционного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взаимодействия,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Права не было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Члены комиссии и председатель получили право оформлять особое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мнение,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26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Права не было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Определили порядок действий, если член комиссии или председатель отказывается подписывать необходимые для расследования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документы,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Нормы не было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Правила разрешают не оформлять акт расследования, если комиссия не установила связи заболевания с воздействием вредного производственного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фактора,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Нормы не было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5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Определили досудебный порядок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рассмотрения разногласий, его срок и кто может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инициировать, </a:t>
                      </a:r>
                      <a:r>
                        <a:rPr lang="ru-RU" sz="12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п.п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35-36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Правила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определяли только инстанции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которые вправе рассматривать разногласия в досудебном порядке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Правила разрешают электронный документооборот при расследовании и при информационном взаимодействии в целях расследования и учета случаев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профзаболеваний, </a:t>
                      </a:r>
                      <a:r>
                        <a:rPr lang="ru-RU" sz="12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п.п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24,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Нормы не было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363783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Алгоритм расследования профзаболеваний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1628801"/>
            <a:ext cx="864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343696"/>
              </p:ext>
            </p:extLst>
          </p:nvPr>
        </p:nvGraphicFramePr>
        <p:xfrm>
          <a:off x="1011557" y="1857377"/>
          <a:ext cx="8261931" cy="4818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4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Порядок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расследования  профзаболевания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Острое профзаболевание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Хроническое профзаболевание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938">
                <a:tc>
                  <a:txBody>
                    <a:bodyPr/>
                    <a:lstStyle/>
                    <a:p>
                      <a:pPr marL="120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Медицинская</a:t>
                      </a:r>
                      <a:r>
                        <a:rPr lang="ru-RU" sz="12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организация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устанавливает работнику предварительный диагноз профзаболевания и направляет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извещение о предварительном диагнозе профзаболевания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Работодателю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в орган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сутки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рабочих дня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50">
                <a:tc>
                  <a:txBody>
                    <a:bodyPr/>
                    <a:lstStyle/>
                    <a:p>
                      <a:pPr marL="120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352">
                <a:tc>
                  <a:txBody>
                    <a:bodyPr/>
                    <a:lstStyle/>
                    <a:p>
                      <a:pPr marL="120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Работодатель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готовит сведения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необходимые для составления санитарно-гигиенической характеристики условий труда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работника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направляет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сутки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рабочих дней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431">
                <a:tc>
                  <a:txBody>
                    <a:bodyPr/>
                    <a:lstStyle/>
                    <a:p>
                      <a:pPr marL="120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938">
                <a:tc>
                  <a:txBody>
                    <a:bodyPr/>
                    <a:lstStyle/>
                    <a:p>
                      <a:pPr marL="120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проводит гигиенические и лабораторно-инструментальные исследования, выясняет причины возникновения заболевания и составляет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санитарно-гигиеническую характеристику условий труда работника и направляет ее в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Медицинскую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организацию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недели*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недели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3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Медицинская организация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направляет документы в центр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для экспертизы связи заболевания с профессией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неделя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месяц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1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Медицинская организация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направляет работника в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Центр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Сразу после оказания работнику специализированной </a:t>
                      </a:r>
                      <a:r>
                        <a:rPr lang="ru-RU" sz="10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медпомощи !</a:t>
                      </a:r>
                      <a:endParaRPr lang="ru-RU" sz="1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134788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Алгоритм расследования профзаболеваний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1628801"/>
            <a:ext cx="864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85598"/>
              </p:ext>
            </p:extLst>
          </p:nvPr>
        </p:nvGraphicFramePr>
        <p:xfrm>
          <a:off x="1011557" y="1703072"/>
          <a:ext cx="8261931" cy="4986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4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6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Порядок действий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Острое профзаболевание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Хроническое профзаболевание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1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Центр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проводит экспертизу** связи заболевания с профессией, устанавливает заключительный диагноз профессионального заболевания, оформляет медицинское заключение и извещение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рабочих дней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 рабочих дней***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Центр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профпатологии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 направляет извещение в орган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Роспотребнадзора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работодателю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медицинскую организацию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страховщику;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 выдает медицинское заключение работнику под расписку, направляет страховщику и в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медицинскую организацию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рабочих дня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рабочих дня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Работодатель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образует комиссию по расследованию случая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профессионального заболевания работника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рабочих дней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рабочих дней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41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Комиссия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расследует случай профессионального заболевания и составляет Акт или протокол, если комиссия не установила связи заболевания с воздействием вредного производственного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фактора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 рабочих дней***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 рабочих дней ***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3085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!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1600" b="1" dirty="0" err="1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Роспотребнадзор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и Работодатель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хранят Акт вместе с материалами расследования случая профессионального заболевания работника по месту проведения — 45 лет,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однако при наличии вредных и опасных условий труда срок хранения составляет 50 лет.</a:t>
                      </a:r>
                      <a:endParaRPr lang="ru-RU" sz="1600" b="0" dirty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408743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Новые процедуры в Порядке расследования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714375" y="1628802"/>
            <a:ext cx="853693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AutoNum type="arabicPeriod"/>
            </a:pP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Вклад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предыдущих мест работы в профзаболевания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 будут устанавливать на двух этапах – при выяснении причин заболевания и подготовки СГХ, а также при расследовании.  </a:t>
            </a:r>
            <a:endParaRPr lang="ru-RU" sz="16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2. Заменить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члена комиссии или председателя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 нужно в трех случаях: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  –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если он уклоняется от участия в работе комиссии;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  –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не может исполнять обязанности из-за болезни или смерти;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  –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уволился или покинул занимаемую должность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0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3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Если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член комиссии не согласен с мнением большинства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, он вправе изложить свое аргументированное особое мнение. При этом он обязан подписать акт о расследовании или протокол, если акт не оформляют. Особое мнение приобщат к результатам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расследования.</a:t>
            </a:r>
          </a:p>
          <a:p>
            <a:pPr algn="just">
              <a:spcAft>
                <a:spcPts val="0"/>
              </a:spcAft>
            </a:pPr>
            <a:endParaRPr lang="ru-RU" sz="10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4.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Если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член комиссии или председатель отказались подписать необходимый для расследования документ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, комиссия в произвольной форме оформляет и подписывает протокол заседания. В протоколе нужно указать причину отказа.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600" b="1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5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. Рассматривать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разногласия по диагнозу в досудебном порядке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 будут не дольше 30 календарных дней.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600" b="1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6. Рассматривать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возражения работника и работодателя с содержанием СГХ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 будет комиссия по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расследованию.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3933924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7926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Что нового получили Работодатели?</a:t>
            </a:r>
          </a:p>
          <a:p>
            <a:r>
              <a:rPr lang="ru-RU" sz="24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Их права и обязанности</a:t>
            </a:r>
            <a:endParaRPr lang="ru-RU" sz="24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754379" y="2228850"/>
            <a:ext cx="849692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Работодатели будут оперативно узнавать о том, что работнику поставили предварительный диагноз хронического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профзаболевания.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b="1" dirty="0"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Теперь медицинская организация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уведомит работодателя при предварительном диагнозе хронического профзаболевания в течение трех рабочих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дней. Об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остром профзаболевании работника работодатель, узнает в течение суток, как и раньше. 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Когда работодатель получит извещение о предварительном диагнозе профзаболевания, </a:t>
            </a:r>
            <a:endParaRPr lang="ru-RU" sz="16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     он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обязан оперативно представить в орган </a:t>
            </a:r>
            <a:r>
              <a:rPr lang="ru-RU" sz="1600" b="1" dirty="0" err="1">
                <a:latin typeface="Times New Roman"/>
                <a:ea typeface="Times New Roman"/>
                <a:cs typeface="Times New Roman"/>
              </a:rPr>
              <a:t>Роспотребнадзора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 сведения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для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      составления СГХ: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      - в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течение суток при остром случае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профзаболевания работника;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     - семи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рабочих дней при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хроническом случае профзаболевания работника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2092480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5"/>
            <a:ext cx="8640960" cy="764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Какие сведения необходимы для заполнения Санитарно-гигиенической характеристики (СГХ) </a:t>
            </a:r>
            <a:endParaRPr lang="ru-RU" sz="24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32527" y="1891665"/>
            <a:ext cx="861878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сведения из трудовой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книжки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работника – </a:t>
            </a:r>
            <a:r>
              <a:rPr lang="ru-RU" sz="1600" dirty="0" err="1" smtClean="0">
                <a:latin typeface="Times New Roman"/>
                <a:ea typeface="Times New Roman"/>
                <a:cs typeface="Times New Roman"/>
              </a:rPr>
              <a:t>профмаршрут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 работника;</a:t>
            </a:r>
            <a:endParaRPr lang="ru-RU" sz="1400" dirty="0"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заключение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по результатам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проведенного периодического медицинского осмотра (медицинское заключение на работника или выписка из Заключительного акта);</a:t>
            </a:r>
            <a:endParaRPr lang="ru-RU" sz="1400" dirty="0"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заключение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о ранее установленном диагнозе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профзаболевания работника;</a:t>
            </a:r>
            <a:endParaRPr lang="ru-RU" sz="1400" dirty="0"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остояние производственной среды - сведения о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результатах специальной оценки условий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труда, сведения об организации - кто проводил СОУТ;</a:t>
            </a:r>
            <a:endParaRPr lang="ru-RU" sz="1400" dirty="0"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сведения об используемых средствах индивидуальной защиты;</a:t>
            </a:r>
            <a:endParaRPr lang="ru-RU" sz="1400" dirty="0"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данные лабораторно-инструментальных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исследований вредных факторов производственной среды и трудового 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процесса на данном рабочем месте.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Справка с описанием условий труда, технологических операций, состава и рецептуры применяемых веществ и материалов.</a:t>
            </a:r>
            <a:endParaRPr lang="ru-RU" sz="1600" i="1" dirty="0" smtClean="0">
              <a:solidFill>
                <a:schemeClr val="accent5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i="1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</a:rPr>
              <a:t>Форма </a:t>
            </a:r>
            <a:r>
              <a:rPr lang="ru-RU" sz="1600" i="1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</a:rPr>
              <a:t>СГХ </a:t>
            </a:r>
            <a:r>
              <a:rPr lang="ru-RU" sz="1600" i="1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</a:rPr>
              <a:t>утверждена приказом Минздрава РФ от </a:t>
            </a:r>
            <a:r>
              <a:rPr lang="ru-RU" sz="1600" i="1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</a:rPr>
              <a:t>28.05 2001 № </a:t>
            </a:r>
            <a:r>
              <a:rPr lang="ru-RU" sz="1600" i="1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</a:rPr>
              <a:t>176, приложение </a:t>
            </a:r>
            <a:r>
              <a:rPr lang="ru-RU" sz="1600" i="1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</a:rPr>
              <a:t>№ 2 </a:t>
            </a:r>
            <a:endParaRPr lang="ru-RU" sz="1600" i="1" dirty="0" smtClean="0">
              <a:solidFill>
                <a:schemeClr val="accent5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1322240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5"/>
            <a:ext cx="8640960" cy="764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7B8F"/>
                </a:solidFill>
                <a:latin typeface="Times New Roman" pitchFamily="18" charset="0"/>
                <a:cs typeface="Times New Roman" pitchFamily="18" charset="0"/>
              </a:rPr>
              <a:t>Что необходимо проверить и отнести к материалам расследования? </a:t>
            </a:r>
            <a:endParaRPr lang="ru-RU" sz="24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32527" y="1891665"/>
            <a:ext cx="861878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i="1" u="sng" dirty="0" smtClean="0">
                <a:latin typeface="Times New Roman"/>
                <a:ea typeface="Times New Roman"/>
                <a:cs typeface="Times New Roman"/>
              </a:rPr>
              <a:t>пакет кадровых документов: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Приказ о приеме на работу (кадровые перемещения);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должностная инструкция  работника;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абель учета рабочего времени (за интересующий период);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копии листов нетрудоспособности работника (за интересующий период).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i="1" u="sng" dirty="0" smtClean="0">
                <a:latin typeface="Times New Roman"/>
                <a:ea typeface="Times New Roman"/>
                <a:cs typeface="Times New Roman"/>
              </a:rPr>
              <a:t>пакет документов по охране труда: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копия Журнала инструктажа на рабочем месте;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копии инструкций по охране труда по данной должности, по виду работ;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результаты обучения работника безопасным методам работы;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копия карты СОУТ по данному рабочему месту;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опия личной карточки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– учета выдачи СИЗ и (или)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раздаточной ведомости;</a:t>
            </a:r>
            <a:endParaRPr lang="ru-RU" sz="1600" i="1" dirty="0" smtClean="0">
              <a:latin typeface="Times New Roman"/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i="1" dirty="0" smtClean="0">
                <a:latin typeface="Times New Roman"/>
                <a:ea typeface="Times New Roman"/>
                <a:cs typeface="Times New Roman"/>
              </a:rPr>
              <a:t>копии сертификатов соответствия на выданные работнику СИЗ.</a:t>
            </a:r>
            <a:endParaRPr lang="ru-RU" sz="1400" i="1" dirty="0">
              <a:solidFill>
                <a:schemeClr val="accent5"/>
              </a:solidFill>
              <a:ea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расследовать случаи профзаболевания по новым правилам</a:t>
            </a:r>
          </a:p>
        </p:txBody>
      </p:sp>
    </p:spTree>
    <p:extLst>
      <p:ext uri="{BB962C8B-B14F-4D97-AF65-F5344CB8AC3E}">
        <p14:creationId xmlns:p14="http://schemas.microsoft.com/office/powerpoint/2010/main" val="4050574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6093296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577</TotalTime>
  <Words>1210</Words>
  <Application>Microsoft Office PowerPoint</Application>
  <PresentationFormat>Лист A4 (210x297 мм)</PresentationFormat>
  <Paragraphs>186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fikus</cp:lastModifiedBy>
  <cp:revision>63</cp:revision>
  <dcterms:created xsi:type="dcterms:W3CDTF">2022-09-01T16:29:11Z</dcterms:created>
  <dcterms:modified xsi:type="dcterms:W3CDTF">2023-03-22T06:09:29Z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