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089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e.otruda.ru/npd-doc?npmid=99&amp;npid=1305698874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e.otruda.ru/npd-doc?npmid=99&amp;npid=130569887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7785D-4A4D-4538-950E-6888124ED00B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E735697-FDCF-4C8F-A3FC-6FE55D2FD61C}">
      <dgm:prSet phldrT="[Текст]" custT="1"/>
      <dgm:spPr/>
      <dgm:t>
        <a:bodyPr/>
        <a:lstStyle/>
        <a:p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 перечне работ для выдачи ЛПП смотрите в </a:t>
          </a:r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приказе Минтруда от 19.03.2024 № </a:t>
          </a:r>
          <a:r>
            <a:rPr lang="ru-RU" sz="15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122н</a:t>
          </a:r>
          <a:endParaRPr lang="ru-RU" sz="1500" b="0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0F0F0-02F5-4D2F-8591-1FB491C35E81}" type="parTrans" cxnId="{74A6A7D1-C4A1-4716-A043-189CB3086E0E}">
      <dgm:prSet/>
      <dgm:spPr/>
      <dgm:t>
        <a:bodyPr/>
        <a:lstStyle/>
        <a:p>
          <a:endParaRPr lang="ru-RU"/>
        </a:p>
      </dgm:t>
    </dgm:pt>
    <dgm:pt modelId="{3C3C32F0-59F5-45E8-B2F9-3AD3DE633E68}" type="sibTrans" cxnId="{74A6A7D1-C4A1-4716-A043-189CB3086E0E}">
      <dgm:prSet/>
      <dgm:spPr/>
      <dgm:t>
        <a:bodyPr/>
        <a:lstStyle/>
        <a:p>
          <a:endParaRPr lang="ru-RU"/>
        </a:p>
      </dgm:t>
    </dgm:pt>
    <dgm:pt modelId="{DCC76689-208E-42DC-BEE4-7052FE3E1357}">
      <dgm:prSet phldrT="[Текст]" custT="1"/>
      <dgm:spPr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501952" tIns="50800" rIns="50800" bIns="508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в перечень не добавили функции, которые есть у работников компании, ничего делать не </a:t>
          </a:r>
          <a:r>
            <a:rPr lang="ru-RU" sz="15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нужно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D37300D-0874-4FAC-8FD7-CC59F4A5DC12}" type="parTrans" cxnId="{B4C5AB8A-1DE1-44FF-AC28-BA07BD134F46}">
      <dgm:prSet/>
      <dgm:spPr/>
      <dgm:t>
        <a:bodyPr/>
        <a:lstStyle/>
        <a:p>
          <a:endParaRPr lang="ru-RU"/>
        </a:p>
      </dgm:t>
    </dgm:pt>
    <dgm:pt modelId="{522B9AA6-CF22-432B-8FFB-26E6A210B321}" type="sibTrans" cxnId="{B4C5AB8A-1DE1-44FF-AC28-BA07BD134F46}">
      <dgm:prSet/>
      <dgm:spPr/>
      <dgm:t>
        <a:bodyPr/>
        <a:lstStyle/>
        <a:p>
          <a:endParaRPr lang="ru-RU"/>
        </a:p>
      </dgm:t>
    </dgm:pt>
    <dgm:pt modelId="{E8167F72-2B20-4358-97F8-F76BE30265BF}">
      <dgm:prSet phldrT="[Текст]" custT="1"/>
      <dgm:spPr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501952" tIns="50800" rIns="50800" bIns="508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Составьте новый перечень работников и передайте его в отдел кадров, чтобы подготовили 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документы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77271605-D407-45BC-AB9D-3B2DE5E5C3E9}" type="parTrans" cxnId="{CC9DECFF-7DAF-48A7-807F-05C2514E14C9}">
      <dgm:prSet/>
      <dgm:spPr/>
      <dgm:t>
        <a:bodyPr/>
        <a:lstStyle/>
        <a:p>
          <a:endParaRPr lang="ru-RU"/>
        </a:p>
      </dgm:t>
    </dgm:pt>
    <dgm:pt modelId="{697F2390-5D65-4986-9DB3-982A7FC1C4AB}" type="sibTrans" cxnId="{CC9DECFF-7DAF-48A7-807F-05C2514E14C9}">
      <dgm:prSet/>
      <dgm:spPr/>
      <dgm:t>
        <a:bodyPr/>
        <a:lstStyle/>
        <a:p>
          <a:endParaRPr lang="ru-RU"/>
        </a:p>
      </dgm:t>
    </dgm:pt>
    <dgm:pt modelId="{7081DB52-BD73-4F93-93C2-78E3FB024B0E}">
      <dgm:prSet phldrT="[Текст]" custT="1"/>
      <dgm:spPr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501952" tIns="50800" rIns="50800" bIns="508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Если в перечень для выдачи ЛПП добавили работы, которые выполняют в организации, нужно назначить работникам 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гарантию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ED2C898-D23D-48C2-BFB9-D2375BF6D8AC}" type="parTrans" cxnId="{760655BB-4083-44D8-83A2-A57F9A0FDA42}">
      <dgm:prSet/>
      <dgm:spPr/>
      <dgm:t>
        <a:bodyPr/>
        <a:lstStyle/>
        <a:p>
          <a:endParaRPr lang="ru-RU"/>
        </a:p>
      </dgm:t>
    </dgm:pt>
    <dgm:pt modelId="{596433AB-6BC8-441F-A815-A9699A5B3008}" type="sibTrans" cxnId="{760655BB-4083-44D8-83A2-A57F9A0FDA42}">
      <dgm:prSet/>
      <dgm:spPr/>
      <dgm:t>
        <a:bodyPr/>
        <a:lstStyle/>
        <a:p>
          <a:endParaRPr lang="ru-RU"/>
        </a:p>
      </dgm:t>
    </dgm:pt>
    <dgm:pt modelId="{589B12FF-CDEF-41AD-84AF-161D40A5FC0E}">
      <dgm:prSet phldrT="[Текст]" custT="1"/>
      <dgm:spPr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501952" tIns="50800" rIns="50800" bIns="508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Предоставлять льготу нужно с 1 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сентября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E0CCC4A-B197-494B-A136-9B21A198B5AA}" type="parTrans" cxnId="{A0C5D96E-4149-4641-AE87-0697BAE09EBA}">
      <dgm:prSet/>
      <dgm:spPr/>
      <dgm:t>
        <a:bodyPr/>
        <a:lstStyle/>
        <a:p>
          <a:endParaRPr lang="ru-RU"/>
        </a:p>
      </dgm:t>
    </dgm:pt>
    <dgm:pt modelId="{F0AFD247-E2A9-40A3-B247-98822FF3D4B5}" type="sibTrans" cxnId="{A0C5D96E-4149-4641-AE87-0697BAE09EBA}">
      <dgm:prSet/>
      <dgm:spPr/>
      <dgm:t>
        <a:bodyPr/>
        <a:lstStyle/>
        <a:p>
          <a:endParaRPr lang="ru-RU"/>
        </a:p>
      </dgm:t>
    </dgm:pt>
    <dgm:pt modelId="{5BBB5522-05DE-4E49-99AE-65A49C87282C}" type="pres">
      <dgm:prSet presAssocID="{DF07785D-4A4D-4538-950E-6888124ED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6B7FE3-789A-4220-ADF5-C1BC141CCB8A}" type="pres">
      <dgm:prSet presAssocID="{DF07785D-4A4D-4538-950E-6888124ED00B}" presName="Name1" presStyleCnt="0"/>
      <dgm:spPr/>
    </dgm:pt>
    <dgm:pt modelId="{24827F91-2415-4339-95F6-858330BC1531}" type="pres">
      <dgm:prSet presAssocID="{DF07785D-4A4D-4538-950E-6888124ED00B}" presName="cycle" presStyleCnt="0"/>
      <dgm:spPr/>
    </dgm:pt>
    <dgm:pt modelId="{74DBEDC3-D990-40D9-971C-68557A1E5ABD}" type="pres">
      <dgm:prSet presAssocID="{DF07785D-4A4D-4538-950E-6888124ED00B}" presName="srcNode" presStyleLbl="node1" presStyleIdx="0" presStyleCnt="5"/>
      <dgm:spPr/>
    </dgm:pt>
    <dgm:pt modelId="{488D0456-05BE-4292-998B-BE357086EC46}" type="pres">
      <dgm:prSet presAssocID="{DF07785D-4A4D-4538-950E-6888124ED00B}" presName="conn" presStyleLbl="parChTrans1D2" presStyleIdx="0" presStyleCnt="1"/>
      <dgm:spPr/>
      <dgm:t>
        <a:bodyPr/>
        <a:lstStyle/>
        <a:p>
          <a:endParaRPr lang="ru-RU"/>
        </a:p>
      </dgm:t>
    </dgm:pt>
    <dgm:pt modelId="{32ACF7D1-56D8-42C6-9F47-7737BC34BD3C}" type="pres">
      <dgm:prSet presAssocID="{DF07785D-4A4D-4538-950E-6888124ED00B}" presName="extraNode" presStyleLbl="node1" presStyleIdx="0" presStyleCnt="5"/>
      <dgm:spPr/>
    </dgm:pt>
    <dgm:pt modelId="{E56B411A-FD62-4F5C-9759-22C073629CAD}" type="pres">
      <dgm:prSet presAssocID="{DF07785D-4A4D-4538-950E-6888124ED00B}" presName="dstNode" presStyleLbl="node1" presStyleIdx="0" presStyleCnt="5"/>
      <dgm:spPr/>
    </dgm:pt>
    <dgm:pt modelId="{64BAB8B2-029D-495A-A9DD-5268FF625C86}" type="pres">
      <dgm:prSet presAssocID="{9E735697-FDCF-4C8F-A3FC-6FE55D2FD61C}" presName="text_1" presStyleLbl="node1" presStyleIdx="0" presStyleCnt="5" custLinFactNeighborX="1759" custLinFactNeighborY="1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DACFA-8FC5-4313-B418-C53C9196557B}" type="pres">
      <dgm:prSet presAssocID="{9E735697-FDCF-4C8F-A3FC-6FE55D2FD61C}" presName="accent_1" presStyleCnt="0"/>
      <dgm:spPr/>
    </dgm:pt>
    <dgm:pt modelId="{7150FB81-C828-4290-A314-C64305DFB6DA}" type="pres">
      <dgm:prSet presAssocID="{9E735697-FDCF-4C8F-A3FC-6FE55D2FD61C}" presName="accentRepeatNode" presStyleLbl="solidFgAcc1" presStyleIdx="0" presStyleCnt="5"/>
      <dgm:spPr/>
    </dgm:pt>
    <dgm:pt modelId="{DB660A33-6AFD-4AF7-9661-9ADF97B05E2A}" type="pres">
      <dgm:prSet presAssocID="{DCC76689-208E-42DC-BEE4-7052FE3E1357}" presName="text_2" presStyleLbl="node1" presStyleIdx="1" presStyleCnt="5" custLinFactNeighborX="1119" custLinFactNeighborY="-1785">
        <dgm:presLayoutVars>
          <dgm:bulletEnabled val="1"/>
        </dgm:presLayoutVars>
      </dgm:prSet>
      <dgm:spPr>
        <a:xfrm>
          <a:off x="929481" y="1264254"/>
          <a:ext cx="6608352" cy="63238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65CA3EEC-029C-4F2C-9E67-7BDAA1114751}" type="pres">
      <dgm:prSet presAssocID="{DCC76689-208E-42DC-BEE4-7052FE3E1357}" presName="accent_2" presStyleCnt="0"/>
      <dgm:spPr/>
    </dgm:pt>
    <dgm:pt modelId="{A44FB8AB-BE60-489C-AEC2-5AEE8DE13DCE}" type="pres">
      <dgm:prSet presAssocID="{DCC76689-208E-42DC-BEE4-7052FE3E1357}" presName="accentRepeatNode" presStyleLbl="solidFgAcc1" presStyleIdx="1" presStyleCnt="5"/>
      <dgm:spPr/>
    </dgm:pt>
    <dgm:pt modelId="{380D4890-B777-4222-BBD6-600751BFB025}" type="pres">
      <dgm:prSet presAssocID="{7081DB52-BD73-4F93-93C2-78E3FB024B0E}" presName="text_3" presStyleLbl="node1" presStyleIdx="2" presStyleCnt="5" custScaleX="98192" custLinFactNeighborX="2117" custLinFactNeighborY="0">
        <dgm:presLayoutVars>
          <dgm:bulletEnabled val="1"/>
        </dgm:presLayoutVars>
      </dgm:prSet>
      <dgm:spPr>
        <a:xfrm>
          <a:off x="1238373" y="2212520"/>
          <a:ext cx="6352309" cy="63238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0894FAC3-29FD-4FE4-806B-99FFB64D9F14}" type="pres">
      <dgm:prSet presAssocID="{7081DB52-BD73-4F93-93C2-78E3FB024B0E}" presName="accent_3" presStyleCnt="0"/>
      <dgm:spPr/>
    </dgm:pt>
    <dgm:pt modelId="{CF52091E-FC95-40AC-8AC8-C456273C3586}" type="pres">
      <dgm:prSet presAssocID="{7081DB52-BD73-4F93-93C2-78E3FB024B0E}" presName="accentRepeatNode" presStyleLbl="solidFgAcc1" presStyleIdx="2" presStyleCnt="5"/>
      <dgm:spPr/>
    </dgm:pt>
    <dgm:pt modelId="{D3A6EA24-9605-498A-B3D1-98D8325627E9}" type="pres">
      <dgm:prSet presAssocID="{E8167F72-2B20-4358-97F8-F76BE30265BF}" presName="text_4" presStyleLbl="node1" presStyleIdx="3" presStyleCnt="5" custScaleX="101551" custLinFactNeighborX="1322" custLinFactNeighborY="2234">
        <dgm:presLayoutVars>
          <dgm:bulletEnabled val="1"/>
        </dgm:presLayoutVars>
      </dgm:prSet>
      <dgm:spPr>
        <a:xfrm>
          <a:off x="897862" y="3174914"/>
          <a:ext cx="6710848" cy="63238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F2539657-DE76-4E9B-98D1-D411D53FEA64}" type="pres">
      <dgm:prSet presAssocID="{E8167F72-2B20-4358-97F8-F76BE30265BF}" presName="accent_4" presStyleCnt="0"/>
      <dgm:spPr/>
    </dgm:pt>
    <dgm:pt modelId="{DAC9BB0E-1E99-49D9-8B25-A8AF8EFBE076}" type="pres">
      <dgm:prSet presAssocID="{E8167F72-2B20-4358-97F8-F76BE30265BF}" presName="accentRepeatNode" presStyleLbl="solidFgAcc1" presStyleIdx="3" presStyleCnt="5"/>
      <dgm:spPr/>
    </dgm:pt>
    <dgm:pt modelId="{6568305B-9443-401D-8831-DBB22680FC5B}" type="pres">
      <dgm:prSet presAssocID="{589B12FF-CDEF-41AD-84AF-161D40A5FC0E}" presName="text_5" presStyleLbl="node1" presStyleIdx="4" presStyleCnt="5" custScaleX="85382" custLinFactNeighborX="-6395" custLinFactNeighborY="0">
        <dgm:presLayoutVars>
          <dgm:bulletEnabled val="1"/>
        </dgm:presLayoutVars>
      </dgm:prSet>
      <dgm:spPr>
        <a:xfrm>
          <a:off x="515254" y="4109054"/>
          <a:ext cx="6029248" cy="63238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647BC929-CFF8-4EAD-A301-6F196FE2384D}" type="pres">
      <dgm:prSet presAssocID="{589B12FF-CDEF-41AD-84AF-161D40A5FC0E}" presName="accent_5" presStyleCnt="0"/>
      <dgm:spPr/>
    </dgm:pt>
    <dgm:pt modelId="{022C523B-CBD2-4BC9-BBE1-14B700C986BD}" type="pres">
      <dgm:prSet presAssocID="{589B12FF-CDEF-41AD-84AF-161D40A5FC0E}" presName="accentRepeatNode" presStyleLbl="solidFgAcc1" presStyleIdx="4" presStyleCnt="5"/>
      <dgm:spPr/>
    </dgm:pt>
  </dgm:ptLst>
  <dgm:cxnLst>
    <dgm:cxn modelId="{760655BB-4083-44D8-83A2-A57F9A0FDA42}" srcId="{DF07785D-4A4D-4538-950E-6888124ED00B}" destId="{7081DB52-BD73-4F93-93C2-78E3FB024B0E}" srcOrd="2" destOrd="0" parTransId="{FED2C898-D23D-48C2-BFB9-D2375BF6D8AC}" sibTransId="{596433AB-6BC8-441F-A815-A9699A5B3008}"/>
    <dgm:cxn modelId="{A0C5D96E-4149-4641-AE87-0697BAE09EBA}" srcId="{DF07785D-4A4D-4538-950E-6888124ED00B}" destId="{589B12FF-CDEF-41AD-84AF-161D40A5FC0E}" srcOrd="4" destOrd="0" parTransId="{EE0CCC4A-B197-494B-A136-9B21A198B5AA}" sibTransId="{F0AFD247-E2A9-40A3-B247-98822FF3D4B5}"/>
    <dgm:cxn modelId="{B4C5AB8A-1DE1-44FF-AC28-BA07BD134F46}" srcId="{DF07785D-4A4D-4538-950E-6888124ED00B}" destId="{DCC76689-208E-42DC-BEE4-7052FE3E1357}" srcOrd="1" destOrd="0" parTransId="{6D37300D-0874-4FAC-8FD7-CC59F4A5DC12}" sibTransId="{522B9AA6-CF22-432B-8FFB-26E6A210B321}"/>
    <dgm:cxn modelId="{37078986-291C-4D4C-B377-FED48D687E06}" type="presOf" srcId="{DF07785D-4A4D-4538-950E-6888124ED00B}" destId="{5BBB5522-05DE-4E49-99AE-65A49C87282C}" srcOrd="0" destOrd="0" presId="urn:microsoft.com/office/officeart/2008/layout/VerticalCurvedList"/>
    <dgm:cxn modelId="{B99DB773-D0C5-4D86-9F27-ECB02EC32AB9}" type="presOf" srcId="{7081DB52-BD73-4F93-93C2-78E3FB024B0E}" destId="{380D4890-B777-4222-BBD6-600751BFB025}" srcOrd="0" destOrd="0" presId="urn:microsoft.com/office/officeart/2008/layout/VerticalCurvedList"/>
    <dgm:cxn modelId="{AEEC1FE0-B0A8-4565-BF6D-A94CDFC84A62}" type="presOf" srcId="{E8167F72-2B20-4358-97F8-F76BE30265BF}" destId="{D3A6EA24-9605-498A-B3D1-98D8325627E9}" srcOrd="0" destOrd="0" presId="urn:microsoft.com/office/officeart/2008/layout/VerticalCurvedList"/>
    <dgm:cxn modelId="{625DDC34-35A8-4C5B-A15F-9C60DD6F6AB4}" type="presOf" srcId="{3C3C32F0-59F5-45E8-B2F9-3AD3DE633E68}" destId="{488D0456-05BE-4292-998B-BE357086EC46}" srcOrd="0" destOrd="0" presId="urn:microsoft.com/office/officeart/2008/layout/VerticalCurvedList"/>
    <dgm:cxn modelId="{88E624B3-755F-4C5A-8FD2-C9AAA8DC7B01}" type="presOf" srcId="{DCC76689-208E-42DC-BEE4-7052FE3E1357}" destId="{DB660A33-6AFD-4AF7-9661-9ADF97B05E2A}" srcOrd="0" destOrd="0" presId="urn:microsoft.com/office/officeart/2008/layout/VerticalCurvedList"/>
    <dgm:cxn modelId="{CC9DECFF-7DAF-48A7-807F-05C2514E14C9}" srcId="{DF07785D-4A4D-4538-950E-6888124ED00B}" destId="{E8167F72-2B20-4358-97F8-F76BE30265BF}" srcOrd="3" destOrd="0" parTransId="{77271605-D407-45BC-AB9D-3B2DE5E5C3E9}" sibTransId="{697F2390-5D65-4986-9DB3-982A7FC1C4AB}"/>
    <dgm:cxn modelId="{59B3D7ED-AD9A-4F89-85BE-C0F24ED937F6}" type="presOf" srcId="{589B12FF-CDEF-41AD-84AF-161D40A5FC0E}" destId="{6568305B-9443-401D-8831-DBB22680FC5B}" srcOrd="0" destOrd="0" presId="urn:microsoft.com/office/officeart/2008/layout/VerticalCurvedList"/>
    <dgm:cxn modelId="{7236B15D-042C-4EBB-9C94-AE7365AA742A}" type="presOf" srcId="{9E735697-FDCF-4C8F-A3FC-6FE55D2FD61C}" destId="{64BAB8B2-029D-495A-A9DD-5268FF625C86}" srcOrd="0" destOrd="0" presId="urn:microsoft.com/office/officeart/2008/layout/VerticalCurvedList"/>
    <dgm:cxn modelId="{74A6A7D1-C4A1-4716-A043-189CB3086E0E}" srcId="{DF07785D-4A4D-4538-950E-6888124ED00B}" destId="{9E735697-FDCF-4C8F-A3FC-6FE55D2FD61C}" srcOrd="0" destOrd="0" parTransId="{5E60F0F0-02F5-4D2F-8591-1FB491C35E81}" sibTransId="{3C3C32F0-59F5-45E8-B2F9-3AD3DE633E68}"/>
    <dgm:cxn modelId="{73569872-86C9-47A6-AB84-F7A0612C1BB7}" type="presParOf" srcId="{5BBB5522-05DE-4E49-99AE-65A49C87282C}" destId="{256B7FE3-789A-4220-ADF5-C1BC141CCB8A}" srcOrd="0" destOrd="0" presId="urn:microsoft.com/office/officeart/2008/layout/VerticalCurvedList"/>
    <dgm:cxn modelId="{5664C3B3-D373-4596-8E50-B6975C0F5F6D}" type="presParOf" srcId="{256B7FE3-789A-4220-ADF5-C1BC141CCB8A}" destId="{24827F91-2415-4339-95F6-858330BC1531}" srcOrd="0" destOrd="0" presId="urn:microsoft.com/office/officeart/2008/layout/VerticalCurvedList"/>
    <dgm:cxn modelId="{F840FDC4-2B9A-4A78-940A-6608255C4F2A}" type="presParOf" srcId="{24827F91-2415-4339-95F6-858330BC1531}" destId="{74DBEDC3-D990-40D9-971C-68557A1E5ABD}" srcOrd="0" destOrd="0" presId="urn:microsoft.com/office/officeart/2008/layout/VerticalCurvedList"/>
    <dgm:cxn modelId="{C7ABCEB3-A7F9-4DB5-B0C3-2E617748F591}" type="presParOf" srcId="{24827F91-2415-4339-95F6-858330BC1531}" destId="{488D0456-05BE-4292-998B-BE357086EC46}" srcOrd="1" destOrd="0" presId="urn:microsoft.com/office/officeart/2008/layout/VerticalCurvedList"/>
    <dgm:cxn modelId="{4ED85542-5E26-4ADF-84C6-056E5CCB431D}" type="presParOf" srcId="{24827F91-2415-4339-95F6-858330BC1531}" destId="{32ACF7D1-56D8-42C6-9F47-7737BC34BD3C}" srcOrd="2" destOrd="0" presId="urn:microsoft.com/office/officeart/2008/layout/VerticalCurvedList"/>
    <dgm:cxn modelId="{E83DE490-E273-4204-8C36-76A15A4A177F}" type="presParOf" srcId="{24827F91-2415-4339-95F6-858330BC1531}" destId="{E56B411A-FD62-4F5C-9759-22C073629CAD}" srcOrd="3" destOrd="0" presId="urn:microsoft.com/office/officeart/2008/layout/VerticalCurvedList"/>
    <dgm:cxn modelId="{9DECFD03-37FD-4F1C-8C0D-59962D12FCDD}" type="presParOf" srcId="{256B7FE3-789A-4220-ADF5-C1BC141CCB8A}" destId="{64BAB8B2-029D-495A-A9DD-5268FF625C86}" srcOrd="1" destOrd="0" presId="urn:microsoft.com/office/officeart/2008/layout/VerticalCurvedList"/>
    <dgm:cxn modelId="{DA69F982-6CBF-4D10-8ED0-FE8108343B7D}" type="presParOf" srcId="{256B7FE3-789A-4220-ADF5-C1BC141CCB8A}" destId="{136DACFA-8FC5-4313-B418-C53C9196557B}" srcOrd="2" destOrd="0" presId="urn:microsoft.com/office/officeart/2008/layout/VerticalCurvedList"/>
    <dgm:cxn modelId="{5B1E2EB8-84C9-428A-B96E-E490C5FBC862}" type="presParOf" srcId="{136DACFA-8FC5-4313-B418-C53C9196557B}" destId="{7150FB81-C828-4290-A314-C64305DFB6DA}" srcOrd="0" destOrd="0" presId="urn:microsoft.com/office/officeart/2008/layout/VerticalCurvedList"/>
    <dgm:cxn modelId="{F808CEF6-B3EF-4480-AF97-FC163593AC3A}" type="presParOf" srcId="{256B7FE3-789A-4220-ADF5-C1BC141CCB8A}" destId="{DB660A33-6AFD-4AF7-9661-9ADF97B05E2A}" srcOrd="3" destOrd="0" presId="urn:microsoft.com/office/officeart/2008/layout/VerticalCurvedList"/>
    <dgm:cxn modelId="{EDF2A036-2A77-4D01-8CF7-AF0F227539A7}" type="presParOf" srcId="{256B7FE3-789A-4220-ADF5-C1BC141CCB8A}" destId="{65CA3EEC-029C-4F2C-9E67-7BDAA1114751}" srcOrd="4" destOrd="0" presId="urn:microsoft.com/office/officeart/2008/layout/VerticalCurvedList"/>
    <dgm:cxn modelId="{EAE27981-2B1D-4B1B-9F71-382BE5D3E653}" type="presParOf" srcId="{65CA3EEC-029C-4F2C-9E67-7BDAA1114751}" destId="{A44FB8AB-BE60-489C-AEC2-5AEE8DE13DCE}" srcOrd="0" destOrd="0" presId="urn:microsoft.com/office/officeart/2008/layout/VerticalCurvedList"/>
    <dgm:cxn modelId="{69CDD1DA-04F2-40E7-97EC-63938D3B36A0}" type="presParOf" srcId="{256B7FE3-789A-4220-ADF5-C1BC141CCB8A}" destId="{380D4890-B777-4222-BBD6-600751BFB025}" srcOrd="5" destOrd="0" presId="urn:microsoft.com/office/officeart/2008/layout/VerticalCurvedList"/>
    <dgm:cxn modelId="{CCF6A368-BEED-48FB-A75D-5B95F03F5CD5}" type="presParOf" srcId="{256B7FE3-789A-4220-ADF5-C1BC141CCB8A}" destId="{0894FAC3-29FD-4FE4-806B-99FFB64D9F14}" srcOrd="6" destOrd="0" presId="urn:microsoft.com/office/officeart/2008/layout/VerticalCurvedList"/>
    <dgm:cxn modelId="{6D522DD0-6F7F-4D70-8055-48EC57BC652D}" type="presParOf" srcId="{0894FAC3-29FD-4FE4-806B-99FFB64D9F14}" destId="{CF52091E-FC95-40AC-8AC8-C456273C3586}" srcOrd="0" destOrd="0" presId="urn:microsoft.com/office/officeart/2008/layout/VerticalCurvedList"/>
    <dgm:cxn modelId="{511C13DD-AB6D-40FD-AD7B-F1447294BB44}" type="presParOf" srcId="{256B7FE3-789A-4220-ADF5-C1BC141CCB8A}" destId="{D3A6EA24-9605-498A-B3D1-98D8325627E9}" srcOrd="7" destOrd="0" presId="urn:microsoft.com/office/officeart/2008/layout/VerticalCurvedList"/>
    <dgm:cxn modelId="{53DB8CAA-5C44-4044-BAD1-EC8EF487E5B8}" type="presParOf" srcId="{256B7FE3-789A-4220-ADF5-C1BC141CCB8A}" destId="{F2539657-DE76-4E9B-98D1-D411D53FEA64}" srcOrd="8" destOrd="0" presId="urn:microsoft.com/office/officeart/2008/layout/VerticalCurvedList"/>
    <dgm:cxn modelId="{0017F611-BA0C-485B-BDA2-D4610CDBC38E}" type="presParOf" srcId="{F2539657-DE76-4E9B-98D1-D411D53FEA64}" destId="{DAC9BB0E-1E99-49D9-8B25-A8AF8EFBE076}" srcOrd="0" destOrd="0" presId="urn:microsoft.com/office/officeart/2008/layout/VerticalCurvedList"/>
    <dgm:cxn modelId="{3354B9AC-505A-4419-A193-C1CA4BD92B57}" type="presParOf" srcId="{256B7FE3-789A-4220-ADF5-C1BC141CCB8A}" destId="{6568305B-9443-401D-8831-DBB22680FC5B}" srcOrd="9" destOrd="0" presId="urn:microsoft.com/office/officeart/2008/layout/VerticalCurvedList"/>
    <dgm:cxn modelId="{03B2B533-2AB0-4859-8A31-329EC0455183}" type="presParOf" srcId="{256B7FE3-789A-4220-ADF5-C1BC141CCB8A}" destId="{647BC929-CFF8-4EAD-A301-6F196FE2384D}" srcOrd="10" destOrd="0" presId="urn:microsoft.com/office/officeart/2008/layout/VerticalCurvedList"/>
    <dgm:cxn modelId="{5B8AEF90-CE82-4955-9538-80F9EC127240}" type="presParOf" srcId="{647BC929-CFF8-4EAD-A301-6F196FE2384D}" destId="{022C523B-CBD2-4BC9-BBE1-14B700C986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0456-05BE-4292-998B-BE357086EC46}">
      <dsp:nvSpPr>
        <dsp:cNvPr id="0" name=""/>
        <dsp:cNvSpPr/>
      </dsp:nvSpPr>
      <dsp:spPr>
        <a:xfrm>
          <a:off x="-5743899" y="-875276"/>
          <a:ext cx="6807975" cy="6807975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15875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AB8B2-029D-495A-A9DD-5268FF625C86}">
      <dsp:nvSpPr>
        <dsp:cNvPr id="0" name=""/>
        <dsp:cNvSpPr/>
      </dsp:nvSpPr>
      <dsp:spPr>
        <a:xfrm>
          <a:off x="547213" y="327275"/>
          <a:ext cx="7061497" cy="6323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 перечне работ для выдачи ЛПП смотрите в </a:t>
          </a:r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приказе Минтруда от 19.03.2024 № </a:t>
          </a:r>
          <a:r>
            <a:rPr lang="ru-RU" sz="15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122н</a:t>
          </a:r>
          <a:endParaRPr lang="ru-RU" sz="1500" b="0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213" y="327275"/>
        <a:ext cx="7061497" cy="632380"/>
      </dsp:txXfrm>
    </dsp:sp>
    <dsp:sp modelId="{7150FB81-C828-4290-A314-C64305DFB6DA}">
      <dsp:nvSpPr>
        <dsp:cNvPr id="0" name=""/>
        <dsp:cNvSpPr/>
      </dsp:nvSpPr>
      <dsp:spPr>
        <a:xfrm>
          <a:off x="55475" y="2369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60A33-6AFD-4AF7-9661-9ADF97B05E2A}">
      <dsp:nvSpPr>
        <dsp:cNvPr id="0" name=""/>
        <dsp:cNvSpPr/>
      </dsp:nvSpPr>
      <dsp:spPr>
        <a:xfrm>
          <a:off x="977805" y="1252966"/>
          <a:ext cx="6608352" cy="632380"/>
        </a:xfrm>
        <a:prstGeom prst="rect">
          <a:avLst/>
        </a:prstGeom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в перечень не добавили функции, которые есть у работников компании, ничего делать не </a:t>
          </a:r>
          <a:r>
            <a:rPr lang="ru-RU" sz="15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нужно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977805" y="1252966"/>
        <a:ext cx="6608352" cy="632380"/>
      </dsp:txXfrm>
    </dsp:sp>
    <dsp:sp modelId="{A44FB8AB-BE60-489C-AEC2-5AEE8DE13DCE}">
      <dsp:nvSpPr>
        <dsp:cNvPr id="0" name=""/>
        <dsp:cNvSpPr/>
      </dsp:nvSpPr>
      <dsp:spPr>
        <a:xfrm>
          <a:off x="508620" y="11852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4890-B777-4222-BBD6-600751BFB025}">
      <dsp:nvSpPr>
        <dsp:cNvPr id="0" name=""/>
        <dsp:cNvSpPr/>
      </dsp:nvSpPr>
      <dsp:spPr>
        <a:xfrm>
          <a:off x="1238373" y="2212520"/>
          <a:ext cx="6352309" cy="632380"/>
        </a:xfrm>
        <a:prstGeom prst="rect">
          <a:avLst/>
        </a:prstGeom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Если в перечень для выдачи ЛПП добавили работы, которые выполняют в организации, нужно назначить работникам 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гарантию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238373" y="2212520"/>
        <a:ext cx="6352309" cy="632380"/>
      </dsp:txXfrm>
    </dsp:sp>
    <dsp:sp modelId="{CF52091E-FC95-40AC-8AC8-C456273C3586}">
      <dsp:nvSpPr>
        <dsp:cNvPr id="0" name=""/>
        <dsp:cNvSpPr/>
      </dsp:nvSpPr>
      <dsp:spPr>
        <a:xfrm>
          <a:off x="647699" y="2133473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6EA24-9605-498A-B3D1-98D8325627E9}">
      <dsp:nvSpPr>
        <dsp:cNvPr id="0" name=""/>
        <dsp:cNvSpPr/>
      </dsp:nvSpPr>
      <dsp:spPr>
        <a:xfrm>
          <a:off x="897862" y="3174914"/>
          <a:ext cx="6710848" cy="632380"/>
        </a:xfrm>
        <a:prstGeom prst="rect">
          <a:avLst/>
        </a:prstGeom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Составьте новый перечень работников и передайте его в отдел кадров, чтобы подготовили 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документы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97862" y="3174914"/>
        <a:ext cx="6710848" cy="632380"/>
      </dsp:txXfrm>
    </dsp:sp>
    <dsp:sp modelId="{DAC9BB0E-1E99-49D9-8B25-A8AF8EFBE076}">
      <dsp:nvSpPr>
        <dsp:cNvPr id="0" name=""/>
        <dsp:cNvSpPr/>
      </dsp:nvSpPr>
      <dsp:spPr>
        <a:xfrm>
          <a:off x="508620" y="3081740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8305B-9443-401D-8831-DBB22680FC5B}">
      <dsp:nvSpPr>
        <dsp:cNvPr id="0" name=""/>
        <dsp:cNvSpPr/>
      </dsp:nvSpPr>
      <dsp:spPr>
        <a:xfrm>
          <a:off x="515254" y="4109054"/>
          <a:ext cx="6029248" cy="632380"/>
        </a:xfrm>
        <a:prstGeom prst="rect">
          <a:avLst/>
        </a:prstGeom>
        <a:solidFill>
          <a:srgbClr val="2E5369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95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Предоставлять льготу нужно с 1 </a:t>
          </a:r>
          <a:r>
            <a:rPr lang="ru-RU" sz="1500" b="0" i="0" kern="1200" dirty="0" smtClean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сентября</a:t>
          </a:r>
          <a:endParaRPr lang="ru-RU" sz="1500" b="0" i="0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15254" y="4109054"/>
        <a:ext cx="6029248" cy="632380"/>
      </dsp:txXfrm>
    </dsp:sp>
    <dsp:sp modelId="{022C523B-CBD2-4BC9-BBE1-14B700C986BD}">
      <dsp:nvSpPr>
        <dsp:cNvPr id="0" name=""/>
        <dsp:cNvSpPr/>
      </dsp:nvSpPr>
      <dsp:spPr>
        <a:xfrm>
          <a:off x="55475" y="4030006"/>
          <a:ext cx="790475" cy="79047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942415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5400"/>
            </a:lvl1pPr>
          </a:lstStyle>
          <a:p>
            <a:r>
              <a:t>Образец заголовка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subTitle" idx="1"/>
          </p:nvPr>
        </p:nvSpPr>
        <p:spPr>
          <a:xfrm>
            <a:off x="1942415" y="4777380"/>
            <a:ext cx="6600451" cy="1126282"/>
          </a:xfrm>
          <a:prstGeom prst="rect">
            <a:avLst/>
          </a:prstGeom>
        </p:spPr>
        <p:txBody>
          <a:bodyPr anchor="t"/>
          <a:lstStyle>
            <a:defPPr/>
            <a:lvl1pPr marL="0" lv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9" name="Shape 39"/>
          <p:cNvSpPr/>
          <p:nvPr/>
        </p:nvSpPr>
        <p:spPr>
          <a:xfrm>
            <a:off x="-31719" y="4321158"/>
            <a:ext cx="1395473" cy="78178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042"/>
              <a:gd name="ODFBottom" fmla="val 10000"/>
              <a:gd name="ODFWidth" fmla="val 8042"/>
              <a:gd name="ODFHeight" fmla="val 10000"/>
            </a:gdLst>
            <a:ahLst/>
            <a:cxnLst/>
            <a:rect l="OXMLTextRectL" t="OXMLTextRectT" r="OXMLTextRectR" b="OXMLTextRect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423334" y="4529541"/>
            <a:ext cx="58497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46" name="Shape 146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1942415" y="2074561"/>
            <a:ext cx="6591985" cy="146880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40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 anchor="t"/>
          <a:lstStyle>
            <a:defPPr/>
            <a:lvl1pPr marL="0" lv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4" name="Shape 124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942415" y="2136706"/>
            <a:ext cx="3197530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5337307" y="2136706"/>
            <a:ext cx="3197092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7" name="Shape 57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2" name="Shape 72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1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1942415" y="2802888"/>
            <a:ext cx="3197531" cy="310570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3"/>
          </p:nvPr>
        </p:nvSpPr>
        <p:spPr>
          <a:xfrm>
            <a:off x="5656154" y="2223398"/>
            <a:ext cx="2873238" cy="5762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4"/>
          </p:nvPr>
        </p:nvSpPr>
        <p:spPr>
          <a:xfrm>
            <a:off x="5333715" y="2799660"/>
            <a:ext cx="3195679" cy="310570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39" name="Shape 139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942415" y="4800600"/>
            <a:ext cx="6591985" cy="566737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4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 anchor="t">
            <a:normAutofit/>
          </a:bodyPr>
          <a:lstStyle>
            <a:defPPr/>
            <a:lvl1pPr marL="0" lvl="0" indent="0" algn="ctr">
              <a:buNone/>
              <a:defRPr sz="1600"/>
            </a:lvl1pPr>
            <a:lvl2pPr marL="457200" lvl="1" indent="0">
              <a:buNone/>
              <a:defRPr sz="1600"/>
            </a:lvl2pPr>
            <a:lvl3pPr marL="914400" lvl="2" indent="0">
              <a:buNone/>
              <a:defRPr sz="1600"/>
            </a:lvl3pPr>
            <a:lvl4pPr marL="1371600" lvl="3" indent="0">
              <a:buNone/>
              <a:defRPr sz="1600"/>
            </a:lvl4pPr>
            <a:lvl5pPr marL="1828800" lvl="4" indent="0">
              <a:buNone/>
              <a:defRPr sz="1600"/>
            </a:lvl5pPr>
            <a:lvl6pPr marL="2286000" lvl="5" indent="0">
              <a:buNone/>
              <a:defRPr sz="1600"/>
            </a:lvl6pPr>
            <a:lvl7pPr marL="2743200" lvl="6" indent="0">
              <a:buNone/>
              <a:defRPr sz="1600"/>
            </a:lvl7pPr>
            <a:lvl8pPr marL="3200400" lvl="7" indent="0">
              <a:buNone/>
              <a:defRPr sz="1600"/>
            </a:lvl8pPr>
            <a:lvl9pPr marL="3657600" lvl="8" indent="0">
              <a:buNone/>
              <a:defRPr sz="1600"/>
            </a:lvl9pPr>
          </a:lstStyle>
          <a:p>
            <a:r>
              <a:t>Вставка рисунка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2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2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4" name="Shape 154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 anchor="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1942415" y="627406"/>
            <a:ext cx="4716348" cy="5283817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23.09.2024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8" name="Shape 118"/>
          <p:cNvSpPr/>
          <p:nvPr/>
        </p:nvSpPr>
        <p:spPr>
          <a:xfrm flipV="1">
            <a:off x="58" y="711194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Group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5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Shape 65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1808316" y="648005"/>
            <a:ext cx="457319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8169533" y="2905306"/>
            <a:ext cx="457318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Group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5"/>
          </p:nvPr>
        </p:nvSpPr>
        <p:spPr>
          <a:xfrm>
            <a:off x="2415972" y="3505200"/>
            <a:ext cx="5653887" cy="381000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marL="0" lv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Shape 80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1808316" y="648005"/>
            <a:ext cx="457319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8169533" y="2905306"/>
            <a:ext cx="457318" cy="58477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l"/>
            <a:r>
              <a:rPr sz="8000" baseline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Group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" name="Shape 89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Group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1942415" y="627407"/>
            <a:ext cx="6591983" cy="288002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5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/>
            <a:r>
              <a:t>Образец текста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" name="Shape 104"/>
          <p:cNvSpPr/>
          <p:nvPr/>
        </p:nvSpPr>
        <p:spPr>
          <a:xfrm flipV="1">
            <a:off x="58" y="4910660"/>
            <a:ext cx="1358356" cy="50800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511228" y="4983088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Group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" name="Shape 131"/>
          <p:cNvSpPr/>
          <p:nvPr/>
        </p:nvSpPr>
        <p:spPr>
          <a:xfrm flipV="1">
            <a:off x="58" y="3166527"/>
            <a:ext cx="1358356" cy="50800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511228" y="3244140"/>
            <a:ext cx="584977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" y="228600"/>
            <a:ext cx="1981200" cy="6638628"/>
            <a:chOff x="0" y="0"/>
            <a:chExt cx="1981200" cy="6638628"/>
          </a:xfrm>
        </p:grpSpPr>
        <p:sp>
          <p:nvSpPr>
            <p:cNvPr id="3" name="Shape 3"/>
            <p:cNvSpPr/>
            <p:nvPr/>
          </p:nvSpPr>
          <p:spPr>
            <a:xfrm>
              <a:off x="0" y="2346444"/>
              <a:ext cx="69924" cy="62621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2"/>
                <a:gd name="ODFBottom" fmla="val 136"/>
                <a:gd name="ODFWidth" fmla="val 22"/>
                <a:gd name="ODFHeight" fmla="val 136"/>
              </a:gdLst>
              <a:ahLst/>
              <a:cxnLst/>
              <a:rect l="OXMLTextRectL" t="OXMLTextRectT" r="OXMLTextRectR" b="OXMLTextRect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" name="Shape 4"/>
            <p:cNvSpPr/>
            <p:nvPr/>
          </p:nvSpPr>
          <p:spPr>
            <a:xfrm>
              <a:off x="89348" y="2927929"/>
              <a:ext cx="449331" cy="232221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0"/>
                <a:gd name="ODFBottom" fmla="val 504"/>
                <a:gd name="ODFWidth" fmla="val 140"/>
                <a:gd name="ODFHeight" fmla="val 504"/>
              </a:gdLst>
              <a:ahLst/>
              <a:cxnLst/>
              <a:rect l="OXMLTextRectL" t="OXMLTextRectT" r="OXMLTextRectR" b="OXMLTextRect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" name="Shape 5"/>
            <p:cNvSpPr/>
            <p:nvPr/>
          </p:nvSpPr>
          <p:spPr>
            <a:xfrm>
              <a:off x="560692" y="5218460"/>
              <a:ext cx="423433" cy="142016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32"/>
                <a:gd name="ODFBottom" fmla="val 308"/>
                <a:gd name="ODFWidth" fmla="val 132"/>
                <a:gd name="ODFHeight" fmla="val 308"/>
              </a:gdLst>
              <a:ahLst/>
              <a:cxnLst/>
              <a:rect l="OXMLTextRectL" t="OXMLTextRectT" r="OXMLTextRectR" b="OXMLTextRect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" name="Shape 6"/>
            <p:cNvSpPr/>
            <p:nvPr/>
          </p:nvSpPr>
          <p:spPr>
            <a:xfrm>
              <a:off x="666874" y="6275199"/>
              <a:ext cx="119130" cy="36342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7"/>
                <a:gd name="ODFBottom" fmla="val 79"/>
                <a:gd name="ODFWidth" fmla="val 37"/>
                <a:gd name="ODFHeight" fmla="val 79"/>
              </a:gdLst>
              <a:ahLst/>
              <a:cxnLst/>
              <a:rect l="OXMLTextRectL" t="OXMLTextRectT" r="OXMLTextRectR" b="OXMLTextRect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" name="Shape 7"/>
            <p:cNvSpPr/>
            <p:nvPr/>
          </p:nvSpPr>
          <p:spPr>
            <a:xfrm>
              <a:off x="69924" y="2972659"/>
              <a:ext cx="571052" cy="332863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8"/>
                <a:gd name="ODFBottom" fmla="val 722"/>
                <a:gd name="ODFWidth" fmla="val 178"/>
                <a:gd name="ODFHeight" fmla="val 722"/>
              </a:gdLst>
              <a:ahLst/>
              <a:cxnLst/>
              <a:rect l="OXMLTextRectL" t="OXMLTextRectT" r="OXMLTextRectR" b="OXMLTextRect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" name="Shape 8"/>
            <p:cNvSpPr/>
            <p:nvPr/>
          </p:nvSpPr>
          <p:spPr>
            <a:xfrm>
              <a:off x="15538" y="0"/>
              <a:ext cx="73809" cy="292792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"/>
                <a:gd name="ODFBottom" fmla="val 635"/>
                <a:gd name="ODFWidth" fmla="val 23"/>
                <a:gd name="ODFHeight" fmla="val 635"/>
              </a:gdLst>
              <a:ahLst/>
              <a:cxnLst/>
              <a:rect l="OXMLTextRectL" t="OXMLTextRectT" r="OXMLTextRectR" b="OXMLTextRect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" name="Shape 9"/>
            <p:cNvSpPr/>
            <p:nvPr/>
          </p:nvSpPr>
          <p:spPr>
            <a:xfrm>
              <a:off x="54385" y="2715463"/>
              <a:ext cx="54385" cy="49389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Shape 10"/>
            <p:cNvSpPr/>
            <p:nvPr/>
          </p:nvSpPr>
          <p:spPr>
            <a:xfrm>
              <a:off x="534794" y="5250144"/>
              <a:ext cx="132079" cy="102505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1"/>
                <a:gd name="ODFBottom" fmla="val 222"/>
                <a:gd name="ODFWidth" fmla="val 41"/>
                <a:gd name="ODFHeight" fmla="val 222"/>
              </a:gdLst>
              <a:ahLst/>
              <a:cxnLst/>
              <a:rect l="OXMLTextRectL" t="OXMLTextRectT" r="OXMLTextRectR" b="OXMLTextRect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Shape 11"/>
            <p:cNvSpPr/>
            <p:nvPr/>
          </p:nvSpPr>
          <p:spPr>
            <a:xfrm>
              <a:off x="538679" y="1170426"/>
              <a:ext cx="1442520" cy="404803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0"/>
                <a:gd name="ODFBottom" fmla="val 878"/>
                <a:gd name="ODFWidth" fmla="val 450"/>
                <a:gd name="ODFHeight" fmla="val 878"/>
              </a:gdLst>
              <a:ahLst/>
              <a:cxnLst/>
              <a:rect l="OXMLTextRectL" t="OXMLTextRectT" r="OXMLTextRectR" b="OXMLTextRect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Shape 12"/>
            <p:cNvSpPr/>
            <p:nvPr/>
          </p:nvSpPr>
          <p:spPr>
            <a:xfrm>
              <a:off x="640976" y="6301291"/>
              <a:ext cx="112656" cy="33733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5"/>
                <a:gd name="ODFBottom" fmla="val 73"/>
                <a:gd name="ODFWidth" fmla="val 35"/>
                <a:gd name="ODFHeight" fmla="val 73"/>
              </a:gdLst>
              <a:ahLst/>
              <a:cxnLst/>
              <a:rect l="OXMLTextRectL" t="OXMLTextRectT" r="OXMLTextRectR" b="OXMLTextRect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Shape 13"/>
            <p:cNvSpPr/>
            <p:nvPr/>
          </p:nvSpPr>
          <p:spPr>
            <a:xfrm>
              <a:off x="534794" y="5130865"/>
              <a:ext cx="25898" cy="22178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Shape 14"/>
            <p:cNvSpPr/>
            <p:nvPr/>
          </p:nvSpPr>
          <p:spPr>
            <a:xfrm>
              <a:off x="590475" y="6016139"/>
              <a:ext cx="165747" cy="62248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"/>
                <a:gd name="ODFBottom" fmla="val 135"/>
                <a:gd name="ODFWidth" fmla="val 52"/>
                <a:gd name="ODFHeight" fmla="val 135"/>
              </a:gdLst>
              <a:ahLst/>
              <a:cxnLst/>
              <a:rect l="OXMLTextRectL" t="OXMLTextRectT" r="OXMLTextRectR" b="OXMLTextRect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5" name="Shape 15"/>
          <p:cNvGrpSpPr/>
          <p:nvPr/>
        </p:nvGrpSpPr>
        <p:grpSpPr>
          <a:xfrm>
            <a:off x="20421" y="749"/>
            <a:ext cx="1952271" cy="6852504"/>
            <a:chOff x="0" y="0"/>
            <a:chExt cx="1952271" cy="6852504"/>
          </a:xfrm>
        </p:grpSpPr>
        <p:sp>
          <p:nvSpPr>
            <p:cNvPr id="16" name="Shape 16"/>
            <p:cNvSpPr/>
            <p:nvPr/>
          </p:nvSpPr>
          <p:spPr>
            <a:xfrm>
              <a:off x="0" y="0"/>
              <a:ext cx="409500" cy="44010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3"/>
                <a:gd name="ODFBottom" fmla="val 920"/>
                <a:gd name="ODFWidth" fmla="val 103"/>
                <a:gd name="ODFHeight" fmla="val 920"/>
              </a:gdLst>
              <a:ahLst/>
              <a:cxnLst/>
              <a:rect l="OXMLTextRectL" t="OXMLTextRectT" r="OXMLTextRectR" b="OXMLTextRect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Shape 17"/>
            <p:cNvSpPr/>
            <p:nvPr/>
          </p:nvSpPr>
          <p:spPr>
            <a:xfrm>
              <a:off x="433309" y="4315725"/>
              <a:ext cx="350774" cy="158069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8"/>
                <a:gd name="ODFBottom" fmla="val 330"/>
                <a:gd name="ODFWidth" fmla="val 88"/>
                <a:gd name="ODFHeight" fmla="val 330"/>
              </a:gdLst>
              <a:ahLst/>
              <a:cxnLst/>
              <a:rect l="OXMLTextRectL" t="OXMLTextRectT" r="OXMLTextRectR" b="OXMLTextRect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Shape 18"/>
            <p:cNvSpPr/>
            <p:nvPr/>
          </p:nvSpPr>
          <p:spPr>
            <a:xfrm>
              <a:off x="811065" y="5861933"/>
              <a:ext cx="357123" cy="99056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"/>
                <a:gd name="ODFBottom" fmla="val 207"/>
                <a:gd name="ODFWidth" fmla="val 90"/>
                <a:gd name="ODFHeight" fmla="val 207"/>
              </a:gdLst>
              <a:ahLst/>
              <a:cxnLst/>
              <a:rect l="OXMLTextRectL" t="OXMLTextRectT" r="OXMLTextRectR" b="OXMLTextRect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Shape 19"/>
            <p:cNvSpPr/>
            <p:nvPr/>
          </p:nvSpPr>
          <p:spPr>
            <a:xfrm>
              <a:off x="409500" y="4363625"/>
              <a:ext cx="457117" cy="223596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15"/>
                <a:gd name="ODFBottom" fmla="val 467"/>
                <a:gd name="ODFWidth" fmla="val 115"/>
                <a:gd name="ODFHeight" fmla="val 467"/>
              </a:gdLst>
              <a:ahLst/>
              <a:cxnLst/>
              <a:rect l="OXMLTextRectL" t="OXMLTextRectT" r="OXMLTextRectR" b="OXMLTextRect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Shape 20"/>
            <p:cNvSpPr/>
            <p:nvPr/>
          </p:nvSpPr>
          <p:spPr>
            <a:xfrm>
              <a:off x="365058" y="1288451"/>
              <a:ext cx="144437" cy="302727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6"/>
                <a:gd name="ODFBottom" fmla="val 633"/>
                <a:gd name="ODFWidth" fmla="val 36"/>
                <a:gd name="ODFHeight" fmla="val 633"/>
              </a:gdLst>
              <a:ahLst/>
              <a:cxnLst/>
              <a:rect l="OXMLTextRectL" t="OXMLTextRectT" r="OXMLTextRectR" b="OXMLTextRect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Shape 21"/>
            <p:cNvSpPr/>
            <p:nvPr/>
          </p:nvSpPr>
          <p:spPr>
            <a:xfrm>
              <a:off x="898362" y="6570851"/>
              <a:ext cx="111104" cy="28165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8"/>
                <a:gd name="ODFBottom" fmla="val 59"/>
                <a:gd name="ODFWidth" fmla="val 28"/>
                <a:gd name="ODFHeight" fmla="val 59"/>
              </a:gdLst>
              <a:ahLst/>
              <a:cxnLst/>
              <a:rect l="OXMLTextRectL" t="OXMLTextRectT" r="OXMLTextRectR" b="OXMLTextRect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Shape 22"/>
            <p:cNvSpPr/>
            <p:nvPr/>
          </p:nvSpPr>
          <p:spPr>
            <a:xfrm>
              <a:off x="393628" y="4106881"/>
              <a:ext cx="68250" cy="51157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3" name="Shape 23"/>
            <p:cNvSpPr/>
            <p:nvPr/>
          </p:nvSpPr>
          <p:spPr>
            <a:xfrm>
              <a:off x="784083" y="3145052"/>
              <a:ext cx="1168188" cy="271688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4"/>
                <a:gd name="ODFBottom" fmla="val 568"/>
                <a:gd name="ODFWidth" fmla="val 294"/>
                <a:gd name="ODFHeight" fmla="val 568"/>
              </a:gdLst>
              <a:ahLst/>
              <a:cxnLst/>
              <a:rect l="OXMLTextRectL" t="OXMLTextRectT" r="OXMLTextRectR" b="OXMLTextRect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Shape 24"/>
            <p:cNvSpPr/>
            <p:nvPr/>
          </p:nvSpPr>
          <p:spPr>
            <a:xfrm>
              <a:off x="866618" y="6599591"/>
              <a:ext cx="99995" cy="25291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5"/>
                <a:gd name="ODFBottom" fmla="val 53"/>
                <a:gd name="ODFWidth" fmla="val 25"/>
                <a:gd name="ODFHeight" fmla="val 53"/>
              </a:gdLst>
              <a:ahLst/>
              <a:cxnLst/>
              <a:rect l="OXMLTextRectL" t="OXMLTextRectT" r="OXMLTextRectR" b="OXMLTextRect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Shape 25"/>
            <p:cNvSpPr/>
            <p:nvPr/>
          </p:nvSpPr>
          <p:spPr>
            <a:xfrm>
              <a:off x="784083" y="5896421"/>
              <a:ext cx="114279" cy="67443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"/>
                <a:gd name="ODFBottom" fmla="val 141"/>
                <a:gd name="ODFWidth" fmla="val 29"/>
                <a:gd name="ODFHeight" fmla="val 141"/>
              </a:gdLst>
              <a:ahLst/>
              <a:cxnLst/>
              <a:rect l="OXMLTextRectL" t="OXMLTextRectT" r="OXMLTextRectR" b="OXMLTextRect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Shape 26"/>
            <p:cNvSpPr/>
            <p:nvPr/>
          </p:nvSpPr>
          <p:spPr>
            <a:xfrm>
              <a:off x="784083" y="5771881"/>
              <a:ext cx="31744" cy="228003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Shape 27"/>
            <p:cNvSpPr/>
            <p:nvPr/>
          </p:nvSpPr>
          <p:spPr>
            <a:xfrm>
              <a:off x="811065" y="6321772"/>
              <a:ext cx="174593" cy="530731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"/>
                <a:gd name="ODFBottom" fmla="val 111"/>
                <a:gd name="ODFWidth" fmla="val 44"/>
                <a:gd name="ODFHeight" fmla="val 111"/>
              </a:gdLst>
              <a:ahLst/>
              <a:cxnLst/>
              <a:rect l="OXMLTextRectL" t="OXMLTextRectT" r="OXMLTextRectR" b="OXMLTextRect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8" name="Shape 2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23.09.2024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ft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b="1">
              <a:solidFill>
                <a:srgbClr val="000000">
                  <a:tint val="75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33"/>
          <p:cNvSpPr txBox="1">
            <a:spLocks noGrp="1"/>
          </p:cNvSpPr>
          <p:nvPr>
            <p:ph type="sldNum" idx="4"/>
          </p:nvPr>
        </p:nvSpPr>
        <p:spPr>
          <a:xfrm>
            <a:off x="511228" y="787783"/>
            <a:ext cx="58497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20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00000">
                    <a:tint val="75000"/>
                  </a:srgbClr>
                </a:solidFill>
                <a:latin typeface="Arial"/>
                <a:ea typeface="Arial"/>
                <a:cs typeface="Arial"/>
              </a:rP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defPPr/>
      <a:lvl1pPr lvl="0" algn="l">
        <a:buNone/>
        <a:defRPr sz="36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lvl="1">
        <a:defRPr>
          <a:solidFill>
            <a:schemeClr val="tx2"/>
          </a:solidFill>
        </a:defRPr>
      </a:lvl2pPr>
      <a:lvl3pPr lvl="2">
        <a:defRPr>
          <a:solidFill>
            <a:schemeClr val="tx2"/>
          </a:solidFill>
        </a:defRPr>
      </a:lvl3pPr>
      <a:lvl4pPr lvl="3">
        <a:defRPr>
          <a:solidFill>
            <a:schemeClr val="tx2"/>
          </a:solidFill>
        </a:defRPr>
      </a:lvl4pPr>
      <a:lvl5pPr lvl="4">
        <a:defRPr>
          <a:solidFill>
            <a:schemeClr val="tx2"/>
          </a:solidFill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342900" lvl="0" indent="-3429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lvl="1" indent="-28575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lvl="2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lvl="3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lvl="4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lvl="5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lvl="6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lvl="7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lvl="8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628649" y="2096869"/>
            <a:ext cx="8133213" cy="120411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lang="ru-RU" sz="3800" dirty="0"/>
              <a:t>Какие новые требования </a:t>
            </a:r>
            <a:r>
              <a:rPr lang="ru-RU" sz="3800" dirty="0" smtClean="0"/>
              <a:t>вправе </a:t>
            </a:r>
            <a:r>
              <a:rPr lang="ru-RU" sz="3800" dirty="0"/>
              <a:t>проверять ГИТ с </a:t>
            </a:r>
            <a:r>
              <a:rPr lang="ru-RU" sz="3800" dirty="0" smtClean="0"/>
              <a:t>сентября</a:t>
            </a:r>
            <a:endParaRPr sz="3800" dirty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8" name="Shape 158"/>
          <p:cNvSpPr txBox="1"/>
          <p:nvPr/>
        </p:nvSpPr>
        <p:spPr>
          <a:xfrm>
            <a:off x="1019032" y="4877403"/>
            <a:ext cx="466753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Подготовил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заместитель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руководителя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государственной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инспекции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Воронежской</a:t>
            </a:r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endParaRPr sz="18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/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Бородихин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Александр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Иванович</a:t>
            </a:r>
            <a:endParaRPr sz="18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628649" y="3558842"/>
            <a:ext cx="6591985" cy="10607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Узнаете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, как изменения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законе повлияют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на проверки и за что теперь смогут оштрафовать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организацию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506" y="284385"/>
            <a:ext cx="1733446" cy="254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/>
          <p:nvPr/>
        </p:nvPicPr>
        <p:blipFill>
          <a:blip r:embed="rId2"/>
          <a:stretch/>
        </p:blipFill>
        <p:spPr>
          <a:xfrm>
            <a:off x="4416496" y="1799648"/>
            <a:ext cx="475883" cy="515186"/>
          </a:xfrm>
          <a:prstGeom prst="rect">
            <a:avLst/>
          </a:prstGeom>
        </p:spPr>
      </p:pic>
      <p:pic>
        <p:nvPicPr>
          <p:cNvPr id="163" name="Shape 163"/>
          <p:cNvPicPr/>
          <p:nvPr/>
        </p:nvPicPr>
        <p:blipFill>
          <a:blip r:embed="rId2"/>
          <a:stretch/>
        </p:blipFill>
        <p:spPr>
          <a:xfrm>
            <a:off x="4434169" y="2699068"/>
            <a:ext cx="440538" cy="588229"/>
          </a:xfrm>
          <a:prstGeom prst="rect">
            <a:avLst/>
          </a:prstGeom>
        </p:spPr>
      </p:pic>
      <p:pic>
        <p:nvPicPr>
          <p:cNvPr id="165" name="Shape 165"/>
          <p:cNvPicPr/>
          <p:nvPr/>
        </p:nvPicPr>
        <p:blipFill>
          <a:blip r:embed="rId2"/>
          <a:stretch/>
        </p:blipFill>
        <p:spPr>
          <a:xfrm>
            <a:off x="6625205" y="4058393"/>
            <a:ext cx="429745" cy="418695"/>
          </a:xfrm>
          <a:prstGeom prst="rect">
            <a:avLst/>
          </a:prstGeom>
        </p:spPr>
      </p:pic>
      <p:pic>
        <p:nvPicPr>
          <p:cNvPr id="167" name="Shape 167"/>
          <p:cNvPicPr/>
          <p:nvPr/>
        </p:nvPicPr>
        <p:blipFill>
          <a:blip r:embed="rId2"/>
          <a:stretch/>
        </p:blipFill>
        <p:spPr>
          <a:xfrm>
            <a:off x="2230244" y="4059639"/>
            <a:ext cx="411803" cy="418695"/>
          </a:xfrm>
          <a:prstGeom prst="rect">
            <a:avLst/>
          </a:prstGeom>
        </p:spPr>
      </p:pic>
      <p:sp>
        <p:nvSpPr>
          <p:cNvPr id="168" name="Shape 168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 txBox="1"/>
          <p:nvPr/>
        </p:nvSpPr>
        <p:spPr>
          <a:xfrm>
            <a:off x="8465465" y="754192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242288" y="433382"/>
            <a:ext cx="87480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Изменения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специальной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оценки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условий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171" name="Shape 171"/>
          <p:cNvSpPr/>
          <p:nvPr/>
        </p:nvSpPr>
        <p:spPr>
          <a:xfrm>
            <a:off x="482572" y="1235314"/>
            <a:ext cx="8223177" cy="8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4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</a:t>
            </a:r>
            <a:r>
              <a:rPr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России</a:t>
            </a:r>
            <a:r>
              <a:rPr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21.11.2023 </a:t>
            </a:r>
            <a:r>
              <a:rPr lang="ru-RU" sz="1400" b="1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400" b="1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817н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</a:t>
            </a:r>
            <a:r>
              <a:rPr sz="1400" b="0" i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</a:t>
            </a:r>
            <a:r>
              <a:rPr sz="1400" b="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утверждении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Методики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специальной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оценки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условий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Классификатора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вредных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(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опасных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производственных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факторов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отчета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специальной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оценки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условий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заполнению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</a:t>
            </a:r>
            <a:endParaRPr sz="14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04734" y="3263401"/>
            <a:ext cx="8178852" cy="8567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Работодатель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обязан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составлять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протокол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заседания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комиссии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СОУТ,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основании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заключения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эксперта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В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протоколе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указывайте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рабочих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местах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исследований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измерений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(п. 11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Методики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СОУТ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приложения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 к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приказу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21.11.2023 № 817н)</a:t>
            </a:r>
          </a:p>
        </p:txBody>
      </p:sp>
      <p:sp>
        <p:nvSpPr>
          <p:cNvPr id="173" name="Shape 173"/>
          <p:cNvSpPr/>
          <p:nvPr/>
        </p:nvSpPr>
        <p:spPr>
          <a:xfrm>
            <a:off x="4809862" y="4478334"/>
            <a:ext cx="3895887" cy="21322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заполнения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карты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специальной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оценки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условий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Строке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040.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Гарантии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компенсации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предоставляемые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работнику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работникам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занятым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данном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рабочем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Проведение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медицинских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осмотров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результатам</a:t>
            </a:r>
            <a:r>
              <a:rPr sz="14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специальной</a:t>
            </a:r>
            <a:r>
              <a:rPr sz="14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оценки</a:t>
            </a:r>
            <a:r>
              <a:rPr sz="14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условий</a:t>
            </a:r>
            <a:r>
              <a:rPr sz="14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endParaRPr sz="1400" b="1" i="1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438123" y="4478334"/>
            <a:ext cx="3996046" cy="21322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заполнению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отчета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СОУТ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уточнили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Указали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строке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021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карты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СОУТ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обязаны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заполнять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СНИЛС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работников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занятых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этом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рабочем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месяце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который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предшествовал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заполнению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карты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подп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8 п. 5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заполнению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отчета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СОУТ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приложения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4 к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приказу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№ 817н</a:t>
            </a:r>
            <a:r>
              <a:rPr sz="1400" b="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sz="14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482572" y="2314833"/>
            <a:ext cx="8178852" cy="648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Изменения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были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нужны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почти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полностью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обновились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гигиенические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нормативы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вредным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факторам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Вступили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силу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санитарные</a:t>
            </a:r>
            <a:r>
              <a:rPr sz="1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0" i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правила</a:t>
            </a:r>
            <a:endParaRPr sz="14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88" y="203396"/>
            <a:ext cx="1733446" cy="254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197966" y="395069"/>
            <a:ext cx="87480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Изменения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расследования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приказ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20.04.2022 № 223н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№ 4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приложения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№ 2 к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20.04.2022 № 223н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теперь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называ</a:t>
            </a:r>
            <a:r>
              <a:rPr lang="ru-RU"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ет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ся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Н-1ЧС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Н-1С)».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нужен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только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ЧС,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других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случаях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когда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долго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ожидают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результаты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экспертиз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материалы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следствия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СФР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выплатит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пострадавшему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положенные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суммы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даже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еще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завершили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Комиссия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государственный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инспектор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самостоятельного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несчастного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каждому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несчастному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случаю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предусматривает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продление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документов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предл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ч. 3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229.1 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ТК)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рассматривает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вопрос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целесообразности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оформления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Н-1С. </a:t>
            </a: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Оформление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Н-1С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допускается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рассмотрении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обстоятельств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несчастного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соответствии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ч. 6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229.2 ТК РФ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смерть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естественная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т.д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.)</a:t>
            </a: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Н-1С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оформляется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утверждается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работодателем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представителем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письменному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единогласному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решению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комиссии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государственного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инспектора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самостоятельного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несчастного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согласованному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руководителем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ГИТ 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исключением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легких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несчастных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случаев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страховщиком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</p:txBody>
      </p:sp>
      <p:sp>
        <p:nvSpPr>
          <p:cNvPr id="181" name="Shape 181"/>
          <p:cNvSpPr/>
          <p:nvPr/>
        </p:nvSpPr>
        <p:spPr>
          <a:xfrm>
            <a:off x="615320" y="5571388"/>
            <a:ext cx="8127923" cy="8747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Внесите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изменения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локальный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порядок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расследования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информацию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новых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обязанностях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членов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комиссии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рассмотрения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оформления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акта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1600" b="0" i="0" u="none" strike="noStrike" cap="none" spc="0" baseline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Н-1С!!!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082" y="139535"/>
            <a:ext cx="1733446" cy="254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197966" y="271085"/>
            <a:ext cx="87480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Новые требования к комплектации аптечек  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Минздрав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обновил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комплектации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аптечек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организациях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у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вас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уже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торопитесь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утилизировать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Минздрав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предусмотрел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переходный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период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купили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31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августа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разрешили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использовать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сентября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2027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срок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годности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содержимого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истек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добавили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маркер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блокнот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также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скорректировали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количество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изделий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Минздрава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24.05.2024 № 262н «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комплектации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работниками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помощи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пострадавшим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применением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медицинских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изделий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»)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Можно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доложить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старым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изделия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перечня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либо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обновить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сразу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Работодатель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самостоятельно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решает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какой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вариант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ему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выгоднее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Теперь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появились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виды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аптечек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судебных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приставов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образовательных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учреждений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спасателей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выполняют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аварийно-спасательный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инструкторов-проводников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таможенников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воздушных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судов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гражданской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авиации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вокзалов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ж/д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автостанций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вашей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отрасли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ввели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впервые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переходного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периода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нет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придется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закупить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уже</a:t>
            </a:r>
            <a:r>
              <a:rPr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сейчас</a:t>
            </a:r>
            <a:endParaRPr sz="16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22" y="186170"/>
            <a:ext cx="1733446" cy="254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6476735" y="2270030"/>
            <a:ext cx="488157" cy="5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2074192" y="2169392"/>
            <a:ext cx="504481" cy="6718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8484537" y="710265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1" name="Shape 191"/>
          <p:cNvSpPr txBox="1"/>
          <p:nvPr/>
        </p:nvSpPr>
        <p:spPr>
          <a:xfrm>
            <a:off x="8565729" y="748440"/>
            <a:ext cx="31818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2" name="Shape 192"/>
          <p:cNvSpPr/>
          <p:nvPr/>
        </p:nvSpPr>
        <p:spPr>
          <a:xfrm>
            <a:off x="363090" y="2865339"/>
            <a:ext cx="3926687" cy="356825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>
              <a:lnSpc>
                <a:spcPct val="100000"/>
              </a:lnSpc>
              <a:buChar char="-"/>
            </a:pP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Просмотрите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необходимости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актуализируйте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ОТ;</a:t>
            </a:r>
          </a:p>
          <a:p>
            <a:pPr marL="285750" marR="0" lvl="0" indent="-285750" algn="just">
              <a:lnSpc>
                <a:spcPct val="100000"/>
              </a:lnSpc>
              <a:buChar char="-"/>
            </a:pP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Актуализируйте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программы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в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есть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вопросы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оказанию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помощи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285750" marR="0" lvl="0" indent="-285750" algn="just">
              <a:lnSpc>
                <a:spcPct val="100000"/>
              </a:lnSpc>
              <a:buChar char="-"/>
            </a:pP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Укажите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обязанности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работников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оказанию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помощи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локальном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распределению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функций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например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разделе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Положения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15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СУОТ</a:t>
            </a:r>
            <a:endParaRPr sz="15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363090" y="1427595"/>
            <a:ext cx="8554277" cy="8802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Вступил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силу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Минздрава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России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03.05.2024 № 220н,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который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утвердил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порядок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оказания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первой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помощи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а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также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изменения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статью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31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Федерального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закона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основах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здоровья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граждан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Российской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Федерации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21.11.2011 № </a:t>
            </a:r>
            <a:r>
              <a:rPr sz="1500" b="0" i="0" u="none" strike="noStrike" cap="none" spc="0" baseline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323-ФЗ</a:t>
            </a:r>
            <a:endParaRPr sz="15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4" name="Shape 194"/>
          <p:cNvSpPr txBox="1"/>
          <p:nvPr/>
        </p:nvSpPr>
        <p:spPr>
          <a:xfrm>
            <a:off x="363090" y="291376"/>
            <a:ext cx="8748068" cy="33855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Новый порядок оказания первой помощи </a:t>
            </a:r>
          </a:p>
        </p:txBody>
      </p:sp>
      <p:sp>
        <p:nvSpPr>
          <p:cNvPr id="195" name="Shape 195"/>
          <p:cNvSpPr/>
          <p:nvPr/>
        </p:nvSpPr>
        <p:spPr>
          <a:xfrm>
            <a:off x="4524261" y="2865338"/>
            <a:ext cx="4393106" cy="356825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har char="-"/>
            </a:pP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Организуйте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внеплановый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инструктаж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ОТ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новым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требованиям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чтобы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донести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актуальную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информацию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работников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подп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«в» п. 16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постановлением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Правительства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24.12.2021 № 2464.</a:t>
            </a:r>
          </a:p>
          <a:p>
            <a:pPr marL="285750" indent="-285750" algn="just">
              <a:buChar char="-"/>
            </a:pP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Внеплановое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проводят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после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изменений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НПА,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них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указали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такую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необходимость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(п. 61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№ 2464). В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Минздрава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03.05.2024 № 220н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такое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указали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поэтому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основания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внепланового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50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u="none" strike="noStrike" cap="none" spc="0" baseline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нет</a:t>
            </a:r>
            <a:endParaRPr sz="150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921" y="164280"/>
            <a:ext cx="1733446" cy="2541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1 2"/>
          <p:cNvSpPr/>
          <p:nvPr/>
        </p:nvSpPr>
        <p:spPr>
          <a:xfrm>
            <a:off x="8540828" y="728457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438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2060"/>
              </a:solidFill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="" xmlns:a16="http://schemas.microsoft.com/office/drawing/2014/main" id="{3790298B-E82B-48C5-B7B2-D0C4793D9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944054"/>
              </p:ext>
            </p:extLst>
          </p:nvPr>
        </p:nvGraphicFramePr>
        <p:xfrm>
          <a:off x="564444" y="1320800"/>
          <a:ext cx="7608711" cy="505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24">
            <a:extLst>
              <a:ext uri="{FF2B5EF4-FFF2-40B4-BE49-F238E27FC236}">
                <a16:creationId xmlns="" xmlns:a16="http://schemas.microsoft.com/office/drawing/2014/main" id="{76DBC394-461A-4507-A774-8DABB8DAC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329" y="248352"/>
            <a:ext cx="8748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34382" eaLnBrk="0" fontAlgn="base" hangingPunct="0">
              <a:spcAft>
                <a:spcPct val="0"/>
              </a:spcAft>
              <a:buNone/>
              <a:defRPr/>
            </a:pPr>
            <a:r>
              <a:rPr lang="ru-RU" sz="1600" b="1" dirty="0">
                <a:solidFill>
                  <a:srgbClr val="86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Добавили виды работ в перечень для выдачи лечебно-профилактического питания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B99C254-0B68-48C7-AC57-F91C6C79723B}"/>
              </a:ext>
            </a:extLst>
          </p:cNvPr>
          <p:cNvSpPr txBox="1"/>
          <p:nvPr/>
        </p:nvSpPr>
        <p:spPr>
          <a:xfrm>
            <a:off x="8622020" y="769187"/>
            <a:ext cx="31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3438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0000"/>
                </a:solidFill>
                <a:latin typeface="Arial" charset="0"/>
                <a:ea typeface="ＭＳ Ｐゴシック" pitchFamily="34" charset="-128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5854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Shape 202"/>
          <p:cNvPicPr/>
          <p:nvPr/>
        </p:nvPicPr>
        <p:blipFill>
          <a:blip r:embed="rId2"/>
          <a:stretch/>
        </p:blipFill>
        <p:spPr>
          <a:xfrm>
            <a:off x="7766742" y="2030032"/>
            <a:ext cx="698723" cy="733506"/>
          </a:xfrm>
          <a:prstGeom prst="rect">
            <a:avLst/>
          </a:prstGeom>
        </p:spPr>
      </p:pic>
      <p:pic>
        <p:nvPicPr>
          <p:cNvPr id="204" name="Shape 204"/>
          <p:cNvPicPr/>
          <p:nvPr/>
        </p:nvPicPr>
        <p:blipFill>
          <a:blip r:embed="rId2"/>
          <a:stretch/>
        </p:blipFill>
        <p:spPr>
          <a:xfrm>
            <a:off x="678535" y="2120878"/>
            <a:ext cx="698723" cy="733506"/>
          </a:xfrm>
          <a:prstGeom prst="rect">
            <a:avLst/>
          </a:prstGeom>
        </p:spPr>
      </p:pic>
      <p:sp>
        <p:nvSpPr>
          <p:cNvPr id="205" name="Shape 205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6" name="Shape 206"/>
          <p:cNvSpPr txBox="1"/>
          <p:nvPr/>
        </p:nvSpPr>
        <p:spPr>
          <a:xfrm>
            <a:off x="8465465" y="754192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242287" y="339288"/>
            <a:ext cx="87480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Какие обязательные требования инспектор вправе проверять с сентября </a:t>
            </a:r>
          </a:p>
        </p:txBody>
      </p:sp>
      <p:sp>
        <p:nvSpPr>
          <p:cNvPr id="208" name="Shape 208"/>
          <p:cNvSpPr/>
          <p:nvPr/>
        </p:nvSpPr>
        <p:spPr>
          <a:xfrm>
            <a:off x="482572" y="1235314"/>
            <a:ext cx="8223177" cy="10888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Перечень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актов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содержащих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обязательные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соблюдение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оценивается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мероприятий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федеральному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государственному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контролю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надзору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соблюдением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трудового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законодательства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иных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нормативных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правовых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актов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содержащих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нормы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трудового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 (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Приказом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Роструда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31.12.2020 </a:t>
            </a:r>
            <a:r>
              <a:rPr lang="ru-RU" sz="150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50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265)</a:t>
            </a:r>
            <a:endParaRPr sz="150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4508320" y="2642558"/>
            <a:ext cx="4197430" cy="21322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данный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перечень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пока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внесены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приказы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утверждении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комплектации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соответственно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инспектор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может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проверить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комплектацию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этом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соответствии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216.3 ТК РФ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инспектор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может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проверить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наличие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таковой</a:t>
            </a: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аптечки</a:t>
            </a:r>
            <a:endParaRPr sz="15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482572" y="2673819"/>
            <a:ext cx="3829784" cy="21322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</a:pPr>
            <a:r>
              <a:rPr sz="15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https://rostrud.gov.ru/rostrud/deyatelnost/perechen-aktov</a:t>
            </a:r>
            <a:r>
              <a:rPr sz="15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/</a:t>
            </a:r>
            <a:endParaRPr sz="15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ctr">
              <a:lnSpc>
                <a:spcPct val="100000"/>
              </a:lnSpc>
            </a:pP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Данный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перечень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содержит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обязательные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которые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инспектор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может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оценивать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мероприятий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контролю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надзору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соблюдением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трудового</a:t>
            </a:r>
            <a:r>
              <a:rPr sz="1500" b="0" i="0" u="none" strike="noStrike" cap="none" spc="0" baseline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0" i="0" u="none" strike="noStrike" cap="none" spc="0" baseline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законодательства</a:t>
            </a:r>
            <a:endParaRPr sz="1500" b="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04731" y="5004974"/>
            <a:ext cx="8223177" cy="15137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91440" tIns="45720" rIns="91440" bIns="45720" anchor="ctr"/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00000"/>
              </a:lnSpc>
            </a:pPr>
            <a:r>
              <a:rPr sz="18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Инспекция</a:t>
            </a:r>
            <a:r>
              <a:rPr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проверит</a:t>
            </a:r>
            <a:r>
              <a:rPr sz="1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18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85750" marR="0" lvl="0" indent="-285750" algn="just">
              <a:lnSpc>
                <a:spcPct val="100000"/>
              </a:lnSpc>
              <a:buChar char="-"/>
            </a:pP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порядок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внепланового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инструктажа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 </a:t>
            </a:r>
          </a:p>
          <a:p>
            <a:pPr marL="285750" marR="0" lvl="0" indent="-285750" algn="just">
              <a:lnSpc>
                <a:spcPct val="100000"/>
              </a:lnSpc>
              <a:buChar char="-"/>
            </a:pP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актуализацию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локальных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документов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связи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изменениями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оказания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первой</a:t>
            </a:r>
            <a:r>
              <a:rPr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помощи</a:t>
            </a:r>
            <a:endParaRPr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197965" y="342394"/>
            <a:ext cx="8748068" cy="33855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Основные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нарушения</a:t>
            </a:r>
            <a:r>
              <a:rPr lang="ru-RU" sz="1600" b="1" dirty="0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b="1" dirty="0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выявленные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в 2024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году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 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п. 25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остановлением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24.12.2021 № 2464 "О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", к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проведению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стажировки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допускаются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работники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прошедшие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установленном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программам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указанным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пункте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46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настоящих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п. 87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остановлением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24.12.2021 № 2464 "О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регистрации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инструктажа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первичный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повторный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внеплановый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а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также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целевого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инструктажа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указывается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наименование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локального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локальных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актов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объеме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инструктаж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п. 26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остановлением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24.12.2021 № 2464 "О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работодатель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допустил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сотрудников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(у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ЛНА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ОТ)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прописана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необходимость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стажировки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без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стажировки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месте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99" y="203396"/>
            <a:ext cx="1733446" cy="2541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8502959" y="752256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8502959" y="790431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197965" y="342394"/>
            <a:ext cx="8748068" cy="33855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Основные нарушения выявленные в 2024 году  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400755" y="1340555"/>
            <a:ext cx="8342489" cy="492477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342900" lvl="0" indent="-3429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п. 11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строительстве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реконструкции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ремонте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риказом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11.12.2020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883н,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строительных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объектах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отсутствуют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защитные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ограждения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а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также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сигнальные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ограждения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безопасности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п. 3.12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эксплуатации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электроустановок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риказом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15.12.2020 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903н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производственном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помещении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электроустановки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щиты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закрываются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замок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ввиду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технического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состояния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замков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выведены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либо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отсутствия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ключа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п. 46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автомобильном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транспорте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риказом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09.12.2020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871н, у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осмотровой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канавы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отсутствуют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колесоотбойные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брусья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помещении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где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расположена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осмотровая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канава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отсутствуют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предупреждающие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знаки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безопасности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поясняющей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надписью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Осторожно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!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Возможность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падения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высоты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»;</a:t>
            </a:r>
          </a:p>
          <a:p>
            <a:pPr algn="just"/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нарушение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Основных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порядку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разработки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содержанию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инструкций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разрабатываемых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работодателем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риказом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Минтруда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29.10.2021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6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772н,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инструкции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содержат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общие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перед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началом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работы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охраны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труда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время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работы</a:t>
            </a:r>
            <a:r>
              <a:rPr sz="16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697" y="203396"/>
            <a:ext cx="1733446" cy="2541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8465465" y="729223"/>
            <a:ext cx="480569" cy="445682"/>
          </a:xfrm>
          <a:prstGeom prst="borderCallout1">
            <a:avLst>
              <a:gd name="adj1" fmla="val 49598"/>
              <a:gd name="adj2" fmla="val -1064"/>
              <a:gd name="adj3" fmla="val 50820"/>
              <a:gd name="adj4" fmla="val -1741281"/>
            </a:avLst>
          </a:prstGeom>
          <a:noFill/>
          <a:ln w="254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 txBox="1"/>
          <p:nvPr/>
        </p:nvSpPr>
        <p:spPr>
          <a:xfrm>
            <a:off x="8465465" y="754192"/>
            <a:ext cx="48056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rgbClr val="700000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242287" y="339288"/>
            <a:ext cx="87480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742950" lvl="1" indent="-285750" algn="l"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1143000" lvl="2" indent="-228600" algn="l"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600200" lvl="3" indent="-228600" algn="l"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2057400" lvl="4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514600" lvl="5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971800" lvl="6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429000" lvl="7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886200" lvl="8" indent="-228600" algn="l"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</a:pP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Категория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риска</a:t>
            </a:r>
            <a:r>
              <a:rPr sz="1600" b="1" dirty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600" b="1" dirty="0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2024 </a:t>
            </a:r>
            <a:r>
              <a:rPr sz="1600" b="1" dirty="0" err="1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год</a:t>
            </a:r>
            <a:r>
              <a:rPr lang="ru-RU" sz="1600" b="1" dirty="0" smtClean="0">
                <a:solidFill>
                  <a:srgbClr val="86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 b="1" dirty="0">
              <a:solidFill>
                <a:srgbClr val="86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391394" y="1422629"/>
            <a:ext cx="8368784" cy="10047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 u="none" strike="noStrike" cap="none" spc="0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Мораторий на проверки действует с весны 2022 года (постановление Правительства от 10.03.2022 № 336). Мораторий на внеплановые проверки продлили на 2024 год, а на плановые инспекции — даже до 2030 года</a:t>
            </a:r>
          </a:p>
        </p:txBody>
      </p:sp>
      <p:sp>
        <p:nvSpPr>
          <p:cNvPr id="227" name="Shape 227"/>
          <p:cNvSpPr/>
          <p:nvPr/>
        </p:nvSpPr>
        <p:spPr>
          <a:xfrm>
            <a:off x="479333" y="2555537"/>
            <a:ext cx="8226415" cy="1004713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Однако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введенные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отменяют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контроль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деятельностью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всех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предприятий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совсем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Проверки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отменили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предприятий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высоким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чрезвычайно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высоким</a:t>
            </a:r>
            <a:r>
              <a:rPr sz="1500" b="1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i="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риском</a:t>
            </a:r>
            <a:endParaRPr sz="15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5175511" y="3688446"/>
            <a:ext cx="3584666" cy="29155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срок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октября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2024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должны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быть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сформированы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отправлены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рассмотрение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прокуратуры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планы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2025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Федеральному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закону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"О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государственном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контроле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надзоре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и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муниципальном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контроле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Российской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Федерации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 </a:t>
            </a:r>
            <a:r>
              <a:rPr sz="150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50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31.07.2020 </a:t>
            </a:r>
            <a:r>
              <a:rPr lang="ru-RU" sz="150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sz="1500" i="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248-ФЗ</a:t>
            </a:r>
            <a:endParaRPr sz="1500" i="0" u="none" strike="noStrike" cap="none" spc="0" baseline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479333" y="3688446"/>
            <a:ext cx="4487779" cy="30058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Постановлением Правительства РФ от 21.07.2021 N 1230 «Об утверждении Положения о федеральном государственном контроле (надзоре) за соблюдением трудового законодательства и иных нормативных правовых актов, содержащих нормы трудового права», установлен критерии отнесения к определенной категории риска.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i="1" u="none" strike="noStrike" cap="none" spc="0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Утвержден перечень присвоения категорий риска юридическим лицам и индивидуальным предпринимателям на 2025 год!!! (выложен на сайте Роструда) </a:t>
            </a:r>
            <a:r>
              <a:rPr sz="1500" u="none" strike="noStrike" cap="none" spc="0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500" i="0" u="none" strike="noStrike" cap="none" spc="0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817335" y="2688771"/>
            <a:ext cx="8133213" cy="214269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algn="ctr"/>
            <a:r>
              <a:rPr sz="480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Спасибо за внимание!</a:t>
            </a:r>
            <a:r>
              <a:t/>
            </a:r>
            <a:br/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D95B87-C0A5-401B-A808-570DC35C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258" y="203396"/>
            <a:ext cx="1733446" cy="2541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rgbClr val="000000"/>
      </a:dk1>
      <a:lt1>
        <a:srgbClr val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</a:gradFill>
      </a:fillStyleLst>
      <a:lnStyleLst>
        <a:ln w="9525">
          <a:solidFill>
            <a:schemeClr val="phClr">
              <a:shade val="90000"/>
            </a:schemeClr>
          </a:solidFill>
          <a:prstDash val="solid"/>
        </a:ln>
        <a:ln w="15875">
          <a:solidFill>
            <a:schemeClr val="phClr"/>
          </a:solidFill>
          <a:prstDash val="solid"/>
        </a:ln>
        <a:ln w="22225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  <a:gradFill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42</TotalTime>
  <Words>1573</Words>
  <Application>Microsoft Office PowerPoint</Application>
  <DocSecurity>0</DocSecurity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Легкий дым</vt:lpstr>
      <vt:lpstr>Какие новые требования вправе проверять ГИТ с сентября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новые требования вправе проверять ГИТ с сентября</dc:title>
  <dc:creator>Исламова Екатерина Раульевна</dc:creator>
  <cp:lastModifiedBy>Ekaterina R. Islamova</cp:lastModifiedBy>
  <cp:revision>13</cp:revision>
  <dcterms:modified xsi:type="dcterms:W3CDTF">2024-09-24T13:36:35Z</dcterms:modified>
</cp:coreProperties>
</file>