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72" r:id="rId2"/>
    <p:sldId id="280" r:id="rId3"/>
    <p:sldId id="298" r:id="rId4"/>
    <p:sldId id="282" r:id="rId5"/>
    <p:sldId id="281" r:id="rId6"/>
    <p:sldId id="283" r:id="rId7"/>
    <p:sldId id="284" r:id="rId8"/>
    <p:sldId id="299" r:id="rId9"/>
    <p:sldId id="285" r:id="rId10"/>
    <p:sldId id="295" r:id="rId11"/>
    <p:sldId id="278" r:id="rId12"/>
  </p:sldIdLst>
  <p:sldSz cx="9144000" cy="6858000" type="screen4x3"/>
  <p:notesSz cx="6681788" cy="9812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7" autoAdjust="0"/>
  </p:normalViewPr>
  <p:slideViewPr>
    <p:cSldViewPr snapToGrid="0">
      <p:cViewPr varScale="1">
        <p:scale>
          <a:sx n="107" d="100"/>
          <a:sy n="107" d="100"/>
        </p:scale>
        <p:origin x="-1073" y="-7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https://e.otruda.ru/npd-doc?npmid=99&amp;npid=727092798&amp;anchor=XA00MAM2NB#XA00MAM2NB" TargetMode="External"/><Relationship Id="rId2" Type="http://schemas.openxmlformats.org/officeDocument/2006/relationships/hyperlink" Target="https://e.otruda.ru/npd-doc?npmid=99&amp;npid=727092798&amp;anchor=XA00MA62N9#XA00MA62N9" TargetMode="External"/><Relationship Id="rId1" Type="http://schemas.openxmlformats.org/officeDocument/2006/relationships/hyperlink" Target="https://e.otruda.ru/npd-doc?npmid=99&amp;npid=727092798&amp;anchor=XA00M6Q2MH#XA00M6Q2MH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https://e.otruda.ru/npd-doc?npmid=99&amp;npid=727092798&amp;anchor=XA00M6Q2MH#XA00M6Q2MH" TargetMode="External"/><Relationship Id="rId2" Type="http://schemas.openxmlformats.org/officeDocument/2006/relationships/hyperlink" Target="https://e.otruda.ru/npd-doc?npmid=99&amp;npid=727092798&amp;anchor=XA00MAM2NB#XA00MAM2NB" TargetMode="External"/><Relationship Id="rId1" Type="http://schemas.openxmlformats.org/officeDocument/2006/relationships/hyperlink" Target="https://e.otruda.ru/npd-doc?npmid=99&amp;npid=727092798&amp;anchor=XA00MA62N9#XA00MA62N9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B87846-9578-4703-ADF4-2F0C48AA00F0}" type="doc">
      <dgm:prSet loTypeId="urn:microsoft.com/office/officeart/2008/layout/VerticalCurvedList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4F19ECBB-5520-45D1-AC57-558545007053}">
      <dgm:prSet phldrT="[Текст]" custT="1"/>
      <dgm:spPr/>
      <dgm:t>
        <a:bodyPr/>
        <a:lstStyle/>
        <a:p>
          <a:pPr algn="ctr"/>
          <a:r>
            <a:rPr lang="ru-RU" sz="1400" b="1" i="0" dirty="0"/>
            <a:t>1. Выбрать типовые нормы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DA2B15-E43F-4A12-980B-A4F4D0B8062C}" type="parTrans" cxnId="{2B17DC58-11FD-447B-805D-750D86BCFC36}">
      <dgm:prSet/>
      <dgm:spPr/>
      <dgm:t>
        <a:bodyPr/>
        <a:lstStyle/>
        <a:p>
          <a:endParaRPr lang="ru-RU"/>
        </a:p>
      </dgm:t>
    </dgm:pt>
    <dgm:pt modelId="{FE3EB322-618D-44A4-A75D-143EF60ABCFA}" type="sibTrans" cxnId="{2B17DC58-11FD-447B-805D-750D86BCFC36}">
      <dgm:prSet/>
      <dgm:spPr/>
      <dgm:t>
        <a:bodyPr/>
        <a:lstStyle/>
        <a:p>
          <a:endParaRPr lang="ru-RU"/>
        </a:p>
      </dgm:t>
    </dgm:pt>
    <dgm:pt modelId="{C2B29E6E-5766-4D96-968F-6F906A3DD182}">
      <dgm:prSet phldrT="[Текст]" custT="1"/>
      <dgm:spPr/>
      <dgm:t>
        <a:bodyPr/>
        <a:lstStyle/>
        <a:p>
          <a:pPr algn="ctr"/>
          <a:r>
            <a:rPr lang="ru-RU" sz="1400" b="1" i="0" dirty="0"/>
            <a:t>2. Разработать или актуализировать Порядок обеспечения СИЗ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607773-C973-44F6-A3DD-1A863949EBA0}" type="parTrans" cxnId="{BA69F915-8B3E-4467-B28E-54405677E87C}">
      <dgm:prSet/>
      <dgm:spPr/>
      <dgm:t>
        <a:bodyPr/>
        <a:lstStyle/>
        <a:p>
          <a:endParaRPr lang="ru-RU"/>
        </a:p>
      </dgm:t>
    </dgm:pt>
    <dgm:pt modelId="{99AF0F21-C7FD-4E78-96A5-98B5E707B971}" type="sibTrans" cxnId="{BA69F915-8B3E-4467-B28E-54405677E87C}">
      <dgm:prSet/>
      <dgm:spPr/>
      <dgm:t>
        <a:bodyPr/>
        <a:lstStyle/>
        <a:p>
          <a:endParaRPr lang="ru-RU"/>
        </a:p>
      </dgm:t>
    </dgm:pt>
    <dgm:pt modelId="{9BAE28CB-51C8-4F75-8CBC-FBB056A07838}">
      <dgm:prSet phldrT="[Текст]" custT="1"/>
      <dgm:spPr/>
      <dgm:t>
        <a:bodyPr/>
        <a:lstStyle/>
        <a:p>
          <a:pPr algn="ctr"/>
          <a:r>
            <a:rPr lang="ru-RU" sz="1400" b="1" i="0" dirty="0"/>
            <a:t>3. Утвердить новые формы карточек выдачи СИЗ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E8306A-C52F-4B29-B4AA-ACDEBA6306B6}" type="parTrans" cxnId="{0D704A54-A129-41C2-A86E-22A1EC4CF8CC}">
      <dgm:prSet/>
      <dgm:spPr/>
      <dgm:t>
        <a:bodyPr/>
        <a:lstStyle/>
        <a:p>
          <a:endParaRPr lang="ru-RU"/>
        </a:p>
      </dgm:t>
    </dgm:pt>
    <dgm:pt modelId="{86368A11-02F4-4806-A8A9-7B7212EC38D1}" type="sibTrans" cxnId="{0D704A54-A129-41C2-A86E-22A1EC4CF8CC}">
      <dgm:prSet/>
      <dgm:spPr/>
      <dgm:t>
        <a:bodyPr/>
        <a:lstStyle/>
        <a:p>
          <a:endParaRPr lang="ru-RU"/>
        </a:p>
      </dgm:t>
    </dgm:pt>
    <dgm:pt modelId="{D02C4E46-DC19-4514-B830-8DE2A4B81718}">
      <dgm:prSet phldrT="[Текст]" custT="1"/>
      <dgm:spPr/>
      <dgm:t>
        <a:bodyPr/>
        <a:lstStyle/>
        <a:p>
          <a:pPr algn="ctr"/>
          <a:r>
            <a:rPr lang="ru-RU" sz="1400" b="1" i="0" dirty="0"/>
            <a:t>4. Разработать два новых перечня по СИЗ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F88289-1994-4B1F-898E-E843D6AC58F2}" type="parTrans" cxnId="{38875003-6D90-4AC2-9900-3E59652FBD6F}">
      <dgm:prSet/>
      <dgm:spPr/>
      <dgm:t>
        <a:bodyPr/>
        <a:lstStyle/>
        <a:p>
          <a:endParaRPr lang="ru-RU"/>
        </a:p>
      </dgm:t>
    </dgm:pt>
    <dgm:pt modelId="{F2E73536-1D86-4085-9CBB-99419003D463}" type="sibTrans" cxnId="{38875003-6D90-4AC2-9900-3E59652FBD6F}">
      <dgm:prSet/>
      <dgm:spPr/>
      <dgm:t>
        <a:bodyPr/>
        <a:lstStyle/>
        <a:p>
          <a:endParaRPr lang="ru-RU"/>
        </a:p>
      </dgm:t>
    </dgm:pt>
    <dgm:pt modelId="{D9C3A83F-65D8-4A4F-9B87-A346E2D91787}">
      <dgm:prSet phldrT="[Текст]" custT="1"/>
      <dgm:spPr/>
      <dgm:t>
        <a:bodyPr/>
        <a:lstStyle/>
        <a:p>
          <a:pPr algn="ctr"/>
          <a:r>
            <a:rPr lang="ru-RU" sz="1400" b="1" i="0" dirty="0"/>
            <a:t>5. Проинформировать работников об изменениях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EC7016-2CC3-4080-8CFF-14F8DCCF28B6}" type="parTrans" cxnId="{828BF030-FCF6-4CDF-BAF7-F084F2F9C132}">
      <dgm:prSet/>
      <dgm:spPr/>
      <dgm:t>
        <a:bodyPr/>
        <a:lstStyle/>
        <a:p>
          <a:endParaRPr lang="ru-RU"/>
        </a:p>
      </dgm:t>
    </dgm:pt>
    <dgm:pt modelId="{BD6C0D23-4C9C-49FE-89B0-F0D5FCD2CC01}" type="sibTrans" cxnId="{828BF030-FCF6-4CDF-BAF7-F084F2F9C132}">
      <dgm:prSet/>
      <dgm:spPr/>
      <dgm:t>
        <a:bodyPr/>
        <a:lstStyle/>
        <a:p>
          <a:endParaRPr lang="ru-RU"/>
        </a:p>
      </dgm:t>
    </dgm:pt>
    <dgm:pt modelId="{59359B19-8886-4C32-BCE1-BD1DD4DBD050}" type="pres">
      <dgm:prSet presAssocID="{6EB87846-9578-4703-ADF4-2F0C48AA00F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738144A-B90B-4BBD-99CF-FE8BD859CB08}" type="pres">
      <dgm:prSet presAssocID="{6EB87846-9578-4703-ADF4-2F0C48AA00F0}" presName="Name1" presStyleCnt="0"/>
      <dgm:spPr/>
    </dgm:pt>
    <dgm:pt modelId="{0F6714C4-E3E4-4B21-98BD-F2E32C180D37}" type="pres">
      <dgm:prSet presAssocID="{6EB87846-9578-4703-ADF4-2F0C48AA00F0}" presName="cycle" presStyleCnt="0"/>
      <dgm:spPr/>
    </dgm:pt>
    <dgm:pt modelId="{E007E2B9-BD0B-457F-BD01-759E5A0414B9}" type="pres">
      <dgm:prSet presAssocID="{6EB87846-9578-4703-ADF4-2F0C48AA00F0}" presName="srcNode" presStyleLbl="node1" presStyleIdx="0" presStyleCnt="5"/>
      <dgm:spPr/>
    </dgm:pt>
    <dgm:pt modelId="{630FBBCF-60CF-4E98-BAFE-45EA8C477F60}" type="pres">
      <dgm:prSet presAssocID="{6EB87846-9578-4703-ADF4-2F0C48AA00F0}" presName="conn" presStyleLbl="parChTrans1D2" presStyleIdx="0" presStyleCnt="1"/>
      <dgm:spPr/>
      <dgm:t>
        <a:bodyPr/>
        <a:lstStyle/>
        <a:p>
          <a:endParaRPr lang="ru-RU"/>
        </a:p>
      </dgm:t>
    </dgm:pt>
    <dgm:pt modelId="{F013AD44-03D4-4362-B0F0-104A76E42B0A}" type="pres">
      <dgm:prSet presAssocID="{6EB87846-9578-4703-ADF4-2F0C48AA00F0}" presName="extraNode" presStyleLbl="node1" presStyleIdx="0" presStyleCnt="5"/>
      <dgm:spPr/>
    </dgm:pt>
    <dgm:pt modelId="{C9898C3D-35FA-42F0-9AE7-C1478B18A0DD}" type="pres">
      <dgm:prSet presAssocID="{6EB87846-9578-4703-ADF4-2F0C48AA00F0}" presName="dstNode" presStyleLbl="node1" presStyleIdx="0" presStyleCnt="5"/>
      <dgm:spPr/>
    </dgm:pt>
    <dgm:pt modelId="{8E22839A-E2C0-49E4-9345-7289D774F972}" type="pres">
      <dgm:prSet presAssocID="{4F19ECBB-5520-45D1-AC57-558545007053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82CB7D-44EC-444C-8C86-2AA5B2B19332}" type="pres">
      <dgm:prSet presAssocID="{4F19ECBB-5520-45D1-AC57-558545007053}" presName="accent_1" presStyleCnt="0"/>
      <dgm:spPr/>
    </dgm:pt>
    <dgm:pt modelId="{C01A9292-ADC2-4E23-BF69-67D345DF810F}" type="pres">
      <dgm:prSet presAssocID="{4F19ECBB-5520-45D1-AC57-558545007053}" presName="accentRepeatNode" presStyleLbl="solidFgAcc1" presStyleIdx="0" presStyleCnt="5"/>
      <dgm:spPr/>
    </dgm:pt>
    <dgm:pt modelId="{28EF300C-281B-4810-867F-9C21C92E863B}" type="pres">
      <dgm:prSet presAssocID="{C2B29E6E-5766-4D96-968F-6F906A3DD182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B110A6-9550-4796-BE1F-D492497458BA}" type="pres">
      <dgm:prSet presAssocID="{C2B29E6E-5766-4D96-968F-6F906A3DD182}" presName="accent_2" presStyleCnt="0"/>
      <dgm:spPr/>
    </dgm:pt>
    <dgm:pt modelId="{FFBB5356-2ACA-4613-8AF4-26565EB0926D}" type="pres">
      <dgm:prSet presAssocID="{C2B29E6E-5766-4D96-968F-6F906A3DD182}" presName="accentRepeatNode" presStyleLbl="solidFgAcc1" presStyleIdx="1" presStyleCnt="5"/>
      <dgm:spPr/>
    </dgm:pt>
    <dgm:pt modelId="{355D9600-3384-4F2F-8BBA-4441B88BAC96}" type="pres">
      <dgm:prSet presAssocID="{9BAE28CB-51C8-4F75-8CBC-FBB056A07838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866969-490A-4E55-B949-8DE932F8C1EB}" type="pres">
      <dgm:prSet presAssocID="{9BAE28CB-51C8-4F75-8CBC-FBB056A07838}" presName="accent_3" presStyleCnt="0"/>
      <dgm:spPr/>
    </dgm:pt>
    <dgm:pt modelId="{A49ED13E-81F0-4227-B75E-BD8AE23A999E}" type="pres">
      <dgm:prSet presAssocID="{9BAE28CB-51C8-4F75-8CBC-FBB056A07838}" presName="accentRepeatNode" presStyleLbl="solidFgAcc1" presStyleIdx="2" presStyleCnt="5"/>
      <dgm:spPr/>
    </dgm:pt>
    <dgm:pt modelId="{91376656-9C38-4F7F-B605-39463ECEB745}" type="pres">
      <dgm:prSet presAssocID="{D02C4E46-DC19-4514-B830-8DE2A4B81718}" presName="text_4" presStyleLbl="node1" presStyleIdx="3" presStyleCnt="5" custScaleX="82615" custLinFactNeighborX="-80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8F8F6-7C94-4D38-9255-F67975E5AA3B}" type="pres">
      <dgm:prSet presAssocID="{D02C4E46-DC19-4514-B830-8DE2A4B81718}" presName="accent_4" presStyleCnt="0"/>
      <dgm:spPr/>
    </dgm:pt>
    <dgm:pt modelId="{1CF9FE10-5ADE-440A-911D-84272BCF186A}" type="pres">
      <dgm:prSet presAssocID="{D02C4E46-DC19-4514-B830-8DE2A4B81718}" presName="accentRepeatNode" presStyleLbl="solidFgAcc1" presStyleIdx="3" presStyleCnt="5"/>
      <dgm:spPr/>
    </dgm:pt>
    <dgm:pt modelId="{081F7964-6C91-4AB5-B3B9-56D6F2A7E3E7}" type="pres">
      <dgm:prSet presAssocID="{D9C3A83F-65D8-4A4F-9B87-A346E2D91787}" presName="text_5" presStyleLbl="node1" presStyleIdx="4" presStyleCnt="5" custScaleX="81874" custLinFactNeighborX="-8806" custLinFactNeighborY="16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72E423-191B-4F71-A3E1-F70002E8ACBF}" type="pres">
      <dgm:prSet presAssocID="{D9C3A83F-65D8-4A4F-9B87-A346E2D91787}" presName="accent_5" presStyleCnt="0"/>
      <dgm:spPr/>
    </dgm:pt>
    <dgm:pt modelId="{6A6C1FD3-F69D-434E-AC3C-78C3E52A35DE}" type="pres">
      <dgm:prSet presAssocID="{D9C3A83F-65D8-4A4F-9B87-A346E2D91787}" presName="accentRepeatNode" presStyleLbl="solidFgAcc1" presStyleIdx="4" presStyleCnt="5"/>
      <dgm:spPr/>
    </dgm:pt>
  </dgm:ptLst>
  <dgm:cxnLst>
    <dgm:cxn modelId="{BA69F915-8B3E-4467-B28E-54405677E87C}" srcId="{6EB87846-9578-4703-ADF4-2F0C48AA00F0}" destId="{C2B29E6E-5766-4D96-968F-6F906A3DD182}" srcOrd="1" destOrd="0" parTransId="{BC607773-C973-44F6-A3DD-1A863949EBA0}" sibTransId="{99AF0F21-C7FD-4E78-96A5-98B5E707B971}"/>
    <dgm:cxn modelId="{4F40F1E4-00AC-429B-A815-9B05071551A7}" type="presOf" srcId="{FE3EB322-618D-44A4-A75D-143EF60ABCFA}" destId="{630FBBCF-60CF-4E98-BAFE-45EA8C477F60}" srcOrd="0" destOrd="0" presId="urn:microsoft.com/office/officeart/2008/layout/VerticalCurvedList"/>
    <dgm:cxn modelId="{38875003-6D90-4AC2-9900-3E59652FBD6F}" srcId="{6EB87846-9578-4703-ADF4-2F0C48AA00F0}" destId="{D02C4E46-DC19-4514-B830-8DE2A4B81718}" srcOrd="3" destOrd="0" parTransId="{E7F88289-1994-4B1F-898E-E843D6AC58F2}" sibTransId="{F2E73536-1D86-4085-9CBB-99419003D463}"/>
    <dgm:cxn modelId="{0D704A54-A129-41C2-A86E-22A1EC4CF8CC}" srcId="{6EB87846-9578-4703-ADF4-2F0C48AA00F0}" destId="{9BAE28CB-51C8-4F75-8CBC-FBB056A07838}" srcOrd="2" destOrd="0" parTransId="{EAE8306A-C52F-4B29-B4AA-ACDEBA6306B6}" sibTransId="{86368A11-02F4-4806-A8A9-7B7212EC38D1}"/>
    <dgm:cxn modelId="{FC639404-AF03-42CD-BE6A-5E0FBDC6C277}" type="presOf" srcId="{4F19ECBB-5520-45D1-AC57-558545007053}" destId="{8E22839A-E2C0-49E4-9345-7289D774F972}" srcOrd="0" destOrd="0" presId="urn:microsoft.com/office/officeart/2008/layout/VerticalCurvedList"/>
    <dgm:cxn modelId="{E2F5F230-7B4D-4643-BD3C-015F48724487}" type="presOf" srcId="{9BAE28CB-51C8-4F75-8CBC-FBB056A07838}" destId="{355D9600-3384-4F2F-8BBA-4441B88BAC96}" srcOrd="0" destOrd="0" presId="urn:microsoft.com/office/officeart/2008/layout/VerticalCurvedList"/>
    <dgm:cxn modelId="{F2971BD4-D464-40BE-BF10-E5FC9FD9378B}" type="presOf" srcId="{C2B29E6E-5766-4D96-968F-6F906A3DD182}" destId="{28EF300C-281B-4810-867F-9C21C92E863B}" srcOrd="0" destOrd="0" presId="urn:microsoft.com/office/officeart/2008/layout/VerticalCurvedList"/>
    <dgm:cxn modelId="{828BF030-FCF6-4CDF-BAF7-F084F2F9C132}" srcId="{6EB87846-9578-4703-ADF4-2F0C48AA00F0}" destId="{D9C3A83F-65D8-4A4F-9B87-A346E2D91787}" srcOrd="4" destOrd="0" parTransId="{D6EC7016-2CC3-4080-8CFF-14F8DCCF28B6}" sibTransId="{BD6C0D23-4C9C-49FE-89B0-F0D5FCD2CC01}"/>
    <dgm:cxn modelId="{D505B997-C21A-4D8F-BC08-B2B9C41ABD5E}" type="presOf" srcId="{6EB87846-9578-4703-ADF4-2F0C48AA00F0}" destId="{59359B19-8886-4C32-BCE1-BD1DD4DBD050}" srcOrd="0" destOrd="0" presId="urn:microsoft.com/office/officeart/2008/layout/VerticalCurvedList"/>
    <dgm:cxn modelId="{FF7A79C9-B14F-43C5-B33C-033DB0F1BA9B}" type="presOf" srcId="{D9C3A83F-65D8-4A4F-9B87-A346E2D91787}" destId="{081F7964-6C91-4AB5-B3B9-56D6F2A7E3E7}" srcOrd="0" destOrd="0" presId="urn:microsoft.com/office/officeart/2008/layout/VerticalCurvedList"/>
    <dgm:cxn modelId="{2B17DC58-11FD-447B-805D-750D86BCFC36}" srcId="{6EB87846-9578-4703-ADF4-2F0C48AA00F0}" destId="{4F19ECBB-5520-45D1-AC57-558545007053}" srcOrd="0" destOrd="0" parTransId="{FCDA2B15-E43F-4A12-980B-A4F4D0B8062C}" sibTransId="{FE3EB322-618D-44A4-A75D-143EF60ABCFA}"/>
    <dgm:cxn modelId="{4ACFC6C9-B28E-454D-9D40-B0B88975C352}" type="presOf" srcId="{D02C4E46-DC19-4514-B830-8DE2A4B81718}" destId="{91376656-9C38-4F7F-B605-39463ECEB745}" srcOrd="0" destOrd="0" presId="urn:microsoft.com/office/officeart/2008/layout/VerticalCurvedList"/>
    <dgm:cxn modelId="{F13681B3-930C-49DF-AF7B-3B66482A40DD}" type="presParOf" srcId="{59359B19-8886-4C32-BCE1-BD1DD4DBD050}" destId="{2738144A-B90B-4BBD-99CF-FE8BD859CB08}" srcOrd="0" destOrd="0" presId="urn:microsoft.com/office/officeart/2008/layout/VerticalCurvedList"/>
    <dgm:cxn modelId="{B1F19DB4-EF16-4EE2-951F-420DB2F5E99C}" type="presParOf" srcId="{2738144A-B90B-4BBD-99CF-FE8BD859CB08}" destId="{0F6714C4-E3E4-4B21-98BD-F2E32C180D37}" srcOrd="0" destOrd="0" presId="urn:microsoft.com/office/officeart/2008/layout/VerticalCurvedList"/>
    <dgm:cxn modelId="{4BD23C9E-32B1-4B5A-A21A-6E41200764A7}" type="presParOf" srcId="{0F6714C4-E3E4-4B21-98BD-F2E32C180D37}" destId="{E007E2B9-BD0B-457F-BD01-759E5A0414B9}" srcOrd="0" destOrd="0" presId="urn:microsoft.com/office/officeart/2008/layout/VerticalCurvedList"/>
    <dgm:cxn modelId="{5DCB11A4-8976-4044-93A2-EE20461EA71C}" type="presParOf" srcId="{0F6714C4-E3E4-4B21-98BD-F2E32C180D37}" destId="{630FBBCF-60CF-4E98-BAFE-45EA8C477F60}" srcOrd="1" destOrd="0" presId="urn:microsoft.com/office/officeart/2008/layout/VerticalCurvedList"/>
    <dgm:cxn modelId="{B5FFD5D3-75B3-4A5A-BCFB-08938F9A7F66}" type="presParOf" srcId="{0F6714C4-E3E4-4B21-98BD-F2E32C180D37}" destId="{F013AD44-03D4-4362-B0F0-104A76E42B0A}" srcOrd="2" destOrd="0" presId="urn:microsoft.com/office/officeart/2008/layout/VerticalCurvedList"/>
    <dgm:cxn modelId="{AC222B05-0ADB-4C5F-9D91-28E2B586DD1A}" type="presParOf" srcId="{0F6714C4-E3E4-4B21-98BD-F2E32C180D37}" destId="{C9898C3D-35FA-42F0-9AE7-C1478B18A0DD}" srcOrd="3" destOrd="0" presId="urn:microsoft.com/office/officeart/2008/layout/VerticalCurvedList"/>
    <dgm:cxn modelId="{3DC9D0A2-C8E3-4B8D-A888-115D52BFB1BC}" type="presParOf" srcId="{2738144A-B90B-4BBD-99CF-FE8BD859CB08}" destId="{8E22839A-E2C0-49E4-9345-7289D774F972}" srcOrd="1" destOrd="0" presId="urn:microsoft.com/office/officeart/2008/layout/VerticalCurvedList"/>
    <dgm:cxn modelId="{D5152C71-CD12-4C87-B4DC-BA039A874722}" type="presParOf" srcId="{2738144A-B90B-4BBD-99CF-FE8BD859CB08}" destId="{E482CB7D-44EC-444C-8C86-2AA5B2B19332}" srcOrd="2" destOrd="0" presId="urn:microsoft.com/office/officeart/2008/layout/VerticalCurvedList"/>
    <dgm:cxn modelId="{30189491-E582-4537-AB2A-EE0791770AB4}" type="presParOf" srcId="{E482CB7D-44EC-444C-8C86-2AA5B2B19332}" destId="{C01A9292-ADC2-4E23-BF69-67D345DF810F}" srcOrd="0" destOrd="0" presId="urn:microsoft.com/office/officeart/2008/layout/VerticalCurvedList"/>
    <dgm:cxn modelId="{3C77DBC0-405F-4436-9624-5767B3C8AB09}" type="presParOf" srcId="{2738144A-B90B-4BBD-99CF-FE8BD859CB08}" destId="{28EF300C-281B-4810-867F-9C21C92E863B}" srcOrd="3" destOrd="0" presId="urn:microsoft.com/office/officeart/2008/layout/VerticalCurvedList"/>
    <dgm:cxn modelId="{5088CC3C-F9BC-476B-A0B2-98FCCBDB6A1C}" type="presParOf" srcId="{2738144A-B90B-4BBD-99CF-FE8BD859CB08}" destId="{4FB110A6-9550-4796-BE1F-D492497458BA}" srcOrd="4" destOrd="0" presId="urn:microsoft.com/office/officeart/2008/layout/VerticalCurvedList"/>
    <dgm:cxn modelId="{988D1017-20C3-42F0-A0F2-0CE7007C6225}" type="presParOf" srcId="{4FB110A6-9550-4796-BE1F-D492497458BA}" destId="{FFBB5356-2ACA-4613-8AF4-26565EB0926D}" srcOrd="0" destOrd="0" presId="urn:microsoft.com/office/officeart/2008/layout/VerticalCurvedList"/>
    <dgm:cxn modelId="{C82C0083-23C8-4E31-ACAF-A017AE6796C5}" type="presParOf" srcId="{2738144A-B90B-4BBD-99CF-FE8BD859CB08}" destId="{355D9600-3384-4F2F-8BBA-4441B88BAC96}" srcOrd="5" destOrd="0" presId="urn:microsoft.com/office/officeart/2008/layout/VerticalCurvedList"/>
    <dgm:cxn modelId="{E444EF4F-1EE8-4000-B898-F4AB4A2CE07E}" type="presParOf" srcId="{2738144A-B90B-4BBD-99CF-FE8BD859CB08}" destId="{E0866969-490A-4E55-B949-8DE932F8C1EB}" srcOrd="6" destOrd="0" presId="urn:microsoft.com/office/officeart/2008/layout/VerticalCurvedList"/>
    <dgm:cxn modelId="{0B78692C-5A10-470F-828E-90D3A05A3F94}" type="presParOf" srcId="{E0866969-490A-4E55-B949-8DE932F8C1EB}" destId="{A49ED13E-81F0-4227-B75E-BD8AE23A999E}" srcOrd="0" destOrd="0" presId="urn:microsoft.com/office/officeart/2008/layout/VerticalCurvedList"/>
    <dgm:cxn modelId="{A4335446-EAC3-4942-94D2-5862806881D9}" type="presParOf" srcId="{2738144A-B90B-4BBD-99CF-FE8BD859CB08}" destId="{91376656-9C38-4F7F-B605-39463ECEB745}" srcOrd="7" destOrd="0" presId="urn:microsoft.com/office/officeart/2008/layout/VerticalCurvedList"/>
    <dgm:cxn modelId="{A2E92966-EC80-4A7B-860D-D6A86443DB63}" type="presParOf" srcId="{2738144A-B90B-4BBD-99CF-FE8BD859CB08}" destId="{ABA8F8F6-7C94-4D38-9255-F67975E5AA3B}" srcOrd="8" destOrd="0" presId="urn:microsoft.com/office/officeart/2008/layout/VerticalCurvedList"/>
    <dgm:cxn modelId="{670E436A-B5AB-4387-A2AC-34E4E93E9051}" type="presParOf" srcId="{ABA8F8F6-7C94-4D38-9255-F67975E5AA3B}" destId="{1CF9FE10-5ADE-440A-911D-84272BCF186A}" srcOrd="0" destOrd="0" presId="urn:microsoft.com/office/officeart/2008/layout/VerticalCurvedList"/>
    <dgm:cxn modelId="{E44D1598-208D-4FA8-B636-2F72938D7757}" type="presParOf" srcId="{2738144A-B90B-4BBD-99CF-FE8BD859CB08}" destId="{081F7964-6C91-4AB5-B3B9-56D6F2A7E3E7}" srcOrd="9" destOrd="0" presId="urn:microsoft.com/office/officeart/2008/layout/VerticalCurvedList"/>
    <dgm:cxn modelId="{4D8C3DD6-04EE-4F4E-AF52-3AEB950CE8F6}" type="presParOf" srcId="{2738144A-B90B-4BBD-99CF-FE8BD859CB08}" destId="{3872E423-191B-4F71-A3E1-F70002E8ACBF}" srcOrd="10" destOrd="0" presId="urn:microsoft.com/office/officeart/2008/layout/VerticalCurvedList"/>
    <dgm:cxn modelId="{0DE55373-D734-4AF3-A877-2F9FFB09B8F2}" type="presParOf" srcId="{3872E423-191B-4F71-A3E1-F70002E8ACBF}" destId="{6A6C1FD3-F69D-434E-AC3C-78C3E52A35D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636E50-8684-4FA5-89C0-1A267E69A83A}" type="doc">
      <dgm:prSet loTypeId="urn:microsoft.com/office/officeart/2005/8/layout/list1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3FEBF73-5DCC-4215-A76A-D892C92F0B41}">
      <dgm:prSet phldrT="[Текст]" custT="1"/>
      <dgm:spPr/>
      <dgm:t>
        <a:bodyPr/>
        <a:lstStyle/>
        <a:p>
          <a:pPr algn="just"/>
          <a:r>
            <a: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В переходный период работодатель вправе использовать действующие отраслевые типовые нормы или перейти на ЕТН, но до сентября нужно сделать выбор и оформить это решение. </a:t>
          </a:r>
          <a:endParaRPr lang="ru-RU" sz="14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A50113-9D5F-4B70-9C42-AE06E7FD4865}" type="parTrans" cxnId="{9C0DB48A-E2D9-458A-973A-D92DDDF7FAA0}">
      <dgm:prSet/>
      <dgm:spPr/>
      <dgm:t>
        <a:bodyPr/>
        <a:lstStyle/>
        <a:p>
          <a:endParaRPr lang="ru-RU"/>
        </a:p>
      </dgm:t>
    </dgm:pt>
    <dgm:pt modelId="{F7DB0545-2FF6-489F-8EB3-202B1FFE9346}" type="sibTrans" cxnId="{9C0DB48A-E2D9-458A-973A-D92DDDF7FAA0}">
      <dgm:prSet/>
      <dgm:spPr/>
      <dgm:t>
        <a:bodyPr/>
        <a:lstStyle/>
        <a:p>
          <a:endParaRPr lang="ru-RU"/>
        </a:p>
      </dgm:t>
    </dgm:pt>
    <dgm:pt modelId="{F7ECEA5A-0446-420F-9625-512E38B8EE15}">
      <dgm:prSet phldrT="[Текст]" custT="1"/>
      <dgm:spPr/>
      <dgm:t>
        <a:bodyPr/>
        <a:lstStyle/>
        <a:p>
          <a:pPr algn="just"/>
          <a:r>
            <a: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Нормы выдачи теперь придется пересматривать регулярно из-за того, что они должны учитывать не только результаты СОУТ, но и оценки </a:t>
          </a:r>
          <a:r>
            <a:rPr lang="ru-RU" sz="1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профрисков</a:t>
          </a:r>
          <a:r>
            <a: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. Это значит, что предусмотренных СИЗ должно быть достаточно, чтобы защитить работника от всех выявленных на рабочем месте опасностей. Поэтому работодатель обязан вносить изменения в Нормы выдачи, когда выявляет новые опасности, которые требуют выдачу дополнительных СИЗ (</a:t>
          </a:r>
          <a:r>
            <a: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п. 19</a:t>
          </a:r>
          <a:r>
            <a: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 Правил № 766н).</a:t>
          </a:r>
          <a:endParaRPr lang="ru-RU" sz="14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F8D7B5-E8A5-4018-8A9D-958EC26E1F4B}" type="parTrans" cxnId="{77998AA9-A3E7-4A39-B11D-F222E27A0914}">
      <dgm:prSet/>
      <dgm:spPr/>
      <dgm:t>
        <a:bodyPr/>
        <a:lstStyle/>
        <a:p>
          <a:endParaRPr lang="ru-RU"/>
        </a:p>
      </dgm:t>
    </dgm:pt>
    <dgm:pt modelId="{8AA2751F-8C88-4EE0-8020-8A9454C3E06F}" type="sibTrans" cxnId="{77998AA9-A3E7-4A39-B11D-F222E27A0914}">
      <dgm:prSet/>
      <dgm:spPr/>
      <dgm:t>
        <a:bodyPr/>
        <a:lstStyle/>
        <a:p>
          <a:endParaRPr lang="ru-RU"/>
        </a:p>
      </dgm:t>
    </dgm:pt>
    <dgm:pt modelId="{621D6DF0-90DA-4C23-98ED-2B7B8F2A7A51}">
      <dgm:prSet custT="1"/>
      <dgm:spPr/>
      <dgm:t>
        <a:bodyPr/>
        <a:lstStyle/>
        <a:p>
          <a:pPr algn="just"/>
          <a:r>
            <a: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Если решите перейти на ЕТН, нужно переделать локальный акт с нормами выдачи СИЗ. Но учтите, что его придется актуализировать даже тем, кто захочет остаться на отраслевых типовых нормах. Ведь с сентября в Нормы выдачи нужно добавить информацию о классах и эксплуатационных уровнях защиты, особенностях конструкции и комплектности (</a:t>
          </a:r>
          <a:r>
            <a:rPr lang="ru-RU" sz="1400" b="0" i="0" dirty="0" err="1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абз</a:t>
          </a:r>
          <a:r>
            <a: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. 1 п. 10</a:t>
          </a:r>
          <a:r>
            <a: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, </a:t>
          </a:r>
          <a:r>
            <a: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п. 17</a:t>
          </a:r>
          <a:r>
            <a: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 Правил № 766н)</a:t>
          </a:r>
          <a:r>
            <a:rPr lang="ru-RU" sz="14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6515705E-C951-4699-B743-36CA17129424}" type="parTrans" cxnId="{F0FD7EA1-5AE9-426B-AB6E-24482A8AF11A}">
      <dgm:prSet/>
      <dgm:spPr/>
      <dgm:t>
        <a:bodyPr/>
        <a:lstStyle/>
        <a:p>
          <a:endParaRPr lang="ru-RU"/>
        </a:p>
      </dgm:t>
    </dgm:pt>
    <dgm:pt modelId="{BAD4F7AE-2B1C-4619-B186-B9875A525C0C}" type="sibTrans" cxnId="{F0FD7EA1-5AE9-426B-AB6E-24482A8AF11A}">
      <dgm:prSet/>
      <dgm:spPr/>
      <dgm:t>
        <a:bodyPr/>
        <a:lstStyle/>
        <a:p>
          <a:endParaRPr lang="ru-RU"/>
        </a:p>
      </dgm:t>
    </dgm:pt>
    <dgm:pt modelId="{58B57E71-80B5-4BF6-BA1C-7C549C285EF9}" type="pres">
      <dgm:prSet presAssocID="{95636E50-8684-4FA5-89C0-1A267E69A83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48CBBA-F372-42BC-AA5A-446F2CEE375A}" type="pres">
      <dgm:prSet presAssocID="{53FEBF73-5DCC-4215-A76A-D892C92F0B41}" presName="parentLin" presStyleCnt="0"/>
      <dgm:spPr/>
    </dgm:pt>
    <dgm:pt modelId="{CBA9A8C0-004D-4D2F-A239-A6BDD2F20FF1}" type="pres">
      <dgm:prSet presAssocID="{53FEBF73-5DCC-4215-A76A-D892C92F0B4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72DD9D3-096F-42CA-ACF6-F5BB9EC55773}" type="pres">
      <dgm:prSet presAssocID="{53FEBF73-5DCC-4215-A76A-D892C92F0B41}" presName="parentText" presStyleLbl="node1" presStyleIdx="0" presStyleCnt="3" custScaleX="120632" custLinFactNeighborX="-967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895340-257A-4652-8769-BACFEC8FF154}" type="pres">
      <dgm:prSet presAssocID="{53FEBF73-5DCC-4215-A76A-D892C92F0B41}" presName="negativeSpace" presStyleCnt="0"/>
      <dgm:spPr/>
    </dgm:pt>
    <dgm:pt modelId="{BC12E4CA-4F7A-4DB0-AC11-FA6054D00DD6}" type="pres">
      <dgm:prSet presAssocID="{53FEBF73-5DCC-4215-A76A-D892C92F0B41}" presName="childText" presStyleLbl="conFgAcc1" presStyleIdx="0" presStyleCnt="3">
        <dgm:presLayoutVars>
          <dgm:bulletEnabled val="1"/>
        </dgm:presLayoutVars>
      </dgm:prSet>
      <dgm:spPr/>
    </dgm:pt>
    <dgm:pt modelId="{E3E64F76-774E-4352-84AD-6C12B6EB55DB}" type="pres">
      <dgm:prSet presAssocID="{F7DB0545-2FF6-489F-8EB3-202B1FFE9346}" presName="spaceBetweenRectangles" presStyleCnt="0"/>
      <dgm:spPr/>
    </dgm:pt>
    <dgm:pt modelId="{D66CEB22-22E9-4784-B77E-0239E9DDDD5A}" type="pres">
      <dgm:prSet presAssocID="{621D6DF0-90DA-4C23-98ED-2B7B8F2A7A51}" presName="parentLin" presStyleCnt="0"/>
      <dgm:spPr/>
    </dgm:pt>
    <dgm:pt modelId="{BB7BD090-4E5C-44D4-97ED-F0A28F0A16B2}" type="pres">
      <dgm:prSet presAssocID="{621D6DF0-90DA-4C23-98ED-2B7B8F2A7A5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984438E-29B1-41F1-8FE3-162979D38DC4}" type="pres">
      <dgm:prSet presAssocID="{621D6DF0-90DA-4C23-98ED-2B7B8F2A7A51}" presName="parentText" presStyleLbl="node1" presStyleIdx="1" presStyleCnt="3" custScaleX="131577" custLinFactNeighborX="-99553" custLinFactNeighborY="98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F50707-2989-4E13-BFDB-21BA4C17ABD0}" type="pres">
      <dgm:prSet presAssocID="{621D6DF0-90DA-4C23-98ED-2B7B8F2A7A51}" presName="negativeSpace" presStyleCnt="0"/>
      <dgm:spPr/>
    </dgm:pt>
    <dgm:pt modelId="{2CB89F7D-54E2-4209-BDB4-B7AC0BF1B184}" type="pres">
      <dgm:prSet presAssocID="{621D6DF0-90DA-4C23-98ED-2B7B8F2A7A51}" presName="childText" presStyleLbl="conFgAcc1" presStyleIdx="1" presStyleCnt="3">
        <dgm:presLayoutVars>
          <dgm:bulletEnabled val="1"/>
        </dgm:presLayoutVars>
      </dgm:prSet>
      <dgm:spPr/>
    </dgm:pt>
    <dgm:pt modelId="{3C394AB6-D6FE-4672-812D-CC8C05012E94}" type="pres">
      <dgm:prSet presAssocID="{BAD4F7AE-2B1C-4619-B186-B9875A525C0C}" presName="spaceBetweenRectangles" presStyleCnt="0"/>
      <dgm:spPr/>
    </dgm:pt>
    <dgm:pt modelId="{4E40A8C7-3EBE-447B-A980-532B2BC777E2}" type="pres">
      <dgm:prSet presAssocID="{F7ECEA5A-0446-420F-9625-512E38B8EE15}" presName="parentLin" presStyleCnt="0"/>
      <dgm:spPr/>
    </dgm:pt>
    <dgm:pt modelId="{9CF67354-A61D-475C-BCB7-4E21592B6174}" type="pres">
      <dgm:prSet presAssocID="{F7ECEA5A-0446-420F-9625-512E38B8EE15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3C87A0F0-5532-4614-8F64-127AE1C8E26C}" type="pres">
      <dgm:prSet presAssocID="{F7ECEA5A-0446-420F-9625-512E38B8EE15}" presName="parentText" presStyleLbl="node1" presStyleIdx="2" presStyleCnt="3" custScaleX="137888" custLinFactNeighborX="-94040" custLinFactNeighborY="19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DDB981-D999-4188-8629-C8E5218FF883}" type="pres">
      <dgm:prSet presAssocID="{F7ECEA5A-0446-420F-9625-512E38B8EE15}" presName="negativeSpace" presStyleCnt="0"/>
      <dgm:spPr/>
    </dgm:pt>
    <dgm:pt modelId="{2CFAB268-173E-4B8E-8E50-051318384D87}" type="pres">
      <dgm:prSet presAssocID="{F7ECEA5A-0446-420F-9625-512E38B8EE1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C0DB48A-E2D9-458A-973A-D92DDDF7FAA0}" srcId="{95636E50-8684-4FA5-89C0-1A267E69A83A}" destId="{53FEBF73-5DCC-4215-A76A-D892C92F0B41}" srcOrd="0" destOrd="0" parTransId="{00A50113-9D5F-4B70-9C42-AE06E7FD4865}" sibTransId="{F7DB0545-2FF6-489F-8EB3-202B1FFE9346}"/>
    <dgm:cxn modelId="{80AA7038-3404-4C3B-8C8A-899ABA83CA84}" type="presOf" srcId="{F7ECEA5A-0446-420F-9625-512E38B8EE15}" destId="{3C87A0F0-5532-4614-8F64-127AE1C8E26C}" srcOrd="1" destOrd="0" presId="urn:microsoft.com/office/officeart/2005/8/layout/list1"/>
    <dgm:cxn modelId="{6EC7D3FC-9064-4472-A928-A32118FA2B3A}" type="presOf" srcId="{621D6DF0-90DA-4C23-98ED-2B7B8F2A7A51}" destId="{BB7BD090-4E5C-44D4-97ED-F0A28F0A16B2}" srcOrd="0" destOrd="0" presId="urn:microsoft.com/office/officeart/2005/8/layout/list1"/>
    <dgm:cxn modelId="{9E6AC6D2-CD6B-4321-B6D3-3410A517D912}" type="presOf" srcId="{53FEBF73-5DCC-4215-A76A-D892C92F0B41}" destId="{CBA9A8C0-004D-4D2F-A239-A6BDD2F20FF1}" srcOrd="0" destOrd="0" presId="urn:microsoft.com/office/officeart/2005/8/layout/list1"/>
    <dgm:cxn modelId="{887163F2-8F10-470C-A9FF-7401D719D084}" type="presOf" srcId="{621D6DF0-90DA-4C23-98ED-2B7B8F2A7A51}" destId="{0984438E-29B1-41F1-8FE3-162979D38DC4}" srcOrd="1" destOrd="0" presId="urn:microsoft.com/office/officeart/2005/8/layout/list1"/>
    <dgm:cxn modelId="{C9E9CDC4-08CC-492E-AFEE-AF3D7B44D3DB}" type="presOf" srcId="{F7ECEA5A-0446-420F-9625-512E38B8EE15}" destId="{9CF67354-A61D-475C-BCB7-4E21592B6174}" srcOrd="0" destOrd="0" presId="urn:microsoft.com/office/officeart/2005/8/layout/list1"/>
    <dgm:cxn modelId="{CC330602-AB4F-40F1-ADA7-7FDBECD4D2E3}" type="presOf" srcId="{53FEBF73-5DCC-4215-A76A-D892C92F0B41}" destId="{072DD9D3-096F-42CA-ACF6-F5BB9EC55773}" srcOrd="1" destOrd="0" presId="urn:microsoft.com/office/officeart/2005/8/layout/list1"/>
    <dgm:cxn modelId="{77998AA9-A3E7-4A39-B11D-F222E27A0914}" srcId="{95636E50-8684-4FA5-89C0-1A267E69A83A}" destId="{F7ECEA5A-0446-420F-9625-512E38B8EE15}" srcOrd="2" destOrd="0" parTransId="{E0F8D7B5-E8A5-4018-8A9D-958EC26E1F4B}" sibTransId="{8AA2751F-8C88-4EE0-8020-8A9454C3E06F}"/>
    <dgm:cxn modelId="{7FEDFE83-B010-43A0-A74E-73472AD30D22}" type="presOf" srcId="{95636E50-8684-4FA5-89C0-1A267E69A83A}" destId="{58B57E71-80B5-4BF6-BA1C-7C549C285EF9}" srcOrd="0" destOrd="0" presId="urn:microsoft.com/office/officeart/2005/8/layout/list1"/>
    <dgm:cxn modelId="{F0FD7EA1-5AE9-426B-AB6E-24482A8AF11A}" srcId="{95636E50-8684-4FA5-89C0-1A267E69A83A}" destId="{621D6DF0-90DA-4C23-98ED-2B7B8F2A7A51}" srcOrd="1" destOrd="0" parTransId="{6515705E-C951-4699-B743-36CA17129424}" sibTransId="{BAD4F7AE-2B1C-4619-B186-B9875A525C0C}"/>
    <dgm:cxn modelId="{A9BC4A5C-DDED-47A3-B209-0E467F67E8DF}" type="presParOf" srcId="{58B57E71-80B5-4BF6-BA1C-7C549C285EF9}" destId="{2F48CBBA-F372-42BC-AA5A-446F2CEE375A}" srcOrd="0" destOrd="0" presId="urn:microsoft.com/office/officeart/2005/8/layout/list1"/>
    <dgm:cxn modelId="{40DE057C-0023-4869-852A-F80AB67C5BDA}" type="presParOf" srcId="{2F48CBBA-F372-42BC-AA5A-446F2CEE375A}" destId="{CBA9A8C0-004D-4D2F-A239-A6BDD2F20FF1}" srcOrd="0" destOrd="0" presId="urn:microsoft.com/office/officeart/2005/8/layout/list1"/>
    <dgm:cxn modelId="{0BA1BDB9-B5EB-43CD-B0E5-F061E39664E8}" type="presParOf" srcId="{2F48CBBA-F372-42BC-AA5A-446F2CEE375A}" destId="{072DD9D3-096F-42CA-ACF6-F5BB9EC55773}" srcOrd="1" destOrd="0" presId="urn:microsoft.com/office/officeart/2005/8/layout/list1"/>
    <dgm:cxn modelId="{0F84165B-829C-41D3-A36D-1B25ED265C18}" type="presParOf" srcId="{58B57E71-80B5-4BF6-BA1C-7C549C285EF9}" destId="{42895340-257A-4652-8769-BACFEC8FF154}" srcOrd="1" destOrd="0" presId="urn:microsoft.com/office/officeart/2005/8/layout/list1"/>
    <dgm:cxn modelId="{DF42441D-1420-4BC5-A0B4-FDD60C2A7724}" type="presParOf" srcId="{58B57E71-80B5-4BF6-BA1C-7C549C285EF9}" destId="{BC12E4CA-4F7A-4DB0-AC11-FA6054D00DD6}" srcOrd="2" destOrd="0" presId="urn:microsoft.com/office/officeart/2005/8/layout/list1"/>
    <dgm:cxn modelId="{8A2A82C2-9080-4B5C-A439-992A8D2FDB79}" type="presParOf" srcId="{58B57E71-80B5-4BF6-BA1C-7C549C285EF9}" destId="{E3E64F76-774E-4352-84AD-6C12B6EB55DB}" srcOrd="3" destOrd="0" presId="urn:microsoft.com/office/officeart/2005/8/layout/list1"/>
    <dgm:cxn modelId="{7914A123-DA83-4A2C-A6EC-A76F0E7853B7}" type="presParOf" srcId="{58B57E71-80B5-4BF6-BA1C-7C549C285EF9}" destId="{D66CEB22-22E9-4784-B77E-0239E9DDDD5A}" srcOrd="4" destOrd="0" presId="urn:microsoft.com/office/officeart/2005/8/layout/list1"/>
    <dgm:cxn modelId="{30339479-128B-49EA-8F7F-985EE565536C}" type="presParOf" srcId="{D66CEB22-22E9-4784-B77E-0239E9DDDD5A}" destId="{BB7BD090-4E5C-44D4-97ED-F0A28F0A16B2}" srcOrd="0" destOrd="0" presId="urn:microsoft.com/office/officeart/2005/8/layout/list1"/>
    <dgm:cxn modelId="{692162DE-B806-4823-8EFB-88A9C6B09721}" type="presParOf" srcId="{D66CEB22-22E9-4784-B77E-0239E9DDDD5A}" destId="{0984438E-29B1-41F1-8FE3-162979D38DC4}" srcOrd="1" destOrd="0" presId="urn:microsoft.com/office/officeart/2005/8/layout/list1"/>
    <dgm:cxn modelId="{5C03369C-D0B2-46C0-84F7-451281B4CFA4}" type="presParOf" srcId="{58B57E71-80B5-4BF6-BA1C-7C549C285EF9}" destId="{ACF50707-2989-4E13-BFDB-21BA4C17ABD0}" srcOrd="5" destOrd="0" presId="urn:microsoft.com/office/officeart/2005/8/layout/list1"/>
    <dgm:cxn modelId="{3442B5DC-2A11-4A6D-A0A3-224B06E27490}" type="presParOf" srcId="{58B57E71-80B5-4BF6-BA1C-7C549C285EF9}" destId="{2CB89F7D-54E2-4209-BDB4-B7AC0BF1B184}" srcOrd="6" destOrd="0" presId="urn:microsoft.com/office/officeart/2005/8/layout/list1"/>
    <dgm:cxn modelId="{9825B31E-AD5F-4C80-BD0F-ACBB902E0012}" type="presParOf" srcId="{58B57E71-80B5-4BF6-BA1C-7C549C285EF9}" destId="{3C394AB6-D6FE-4672-812D-CC8C05012E94}" srcOrd="7" destOrd="0" presId="urn:microsoft.com/office/officeart/2005/8/layout/list1"/>
    <dgm:cxn modelId="{EA70A232-316C-4E05-8DE3-7C5762CF5F6A}" type="presParOf" srcId="{58B57E71-80B5-4BF6-BA1C-7C549C285EF9}" destId="{4E40A8C7-3EBE-447B-A980-532B2BC777E2}" srcOrd="8" destOrd="0" presId="urn:microsoft.com/office/officeart/2005/8/layout/list1"/>
    <dgm:cxn modelId="{004A31F6-9654-4909-8AD5-0FA0E5620A6C}" type="presParOf" srcId="{4E40A8C7-3EBE-447B-A980-532B2BC777E2}" destId="{9CF67354-A61D-475C-BCB7-4E21592B6174}" srcOrd="0" destOrd="0" presId="urn:microsoft.com/office/officeart/2005/8/layout/list1"/>
    <dgm:cxn modelId="{4B256808-46FE-4409-828C-40C8F13A3CD0}" type="presParOf" srcId="{4E40A8C7-3EBE-447B-A980-532B2BC777E2}" destId="{3C87A0F0-5532-4614-8F64-127AE1C8E26C}" srcOrd="1" destOrd="0" presId="urn:microsoft.com/office/officeart/2005/8/layout/list1"/>
    <dgm:cxn modelId="{F5704F81-F594-4432-B663-D9EEB118EDEC}" type="presParOf" srcId="{58B57E71-80B5-4BF6-BA1C-7C549C285EF9}" destId="{4EDDB981-D999-4188-8629-C8E5218FF883}" srcOrd="9" destOrd="0" presId="urn:microsoft.com/office/officeart/2005/8/layout/list1"/>
    <dgm:cxn modelId="{59C05C92-F3BF-4E35-8169-E3D012970912}" type="presParOf" srcId="{58B57E71-80B5-4BF6-BA1C-7C549C285EF9}" destId="{2CFAB268-173E-4B8E-8E50-051318384D8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636E50-8684-4FA5-89C0-1A267E69A83A}" type="doc">
      <dgm:prSet loTypeId="urn:microsoft.com/office/officeart/2005/8/layout/list1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3FEBF73-5DCC-4215-A76A-D892C92F0B41}">
      <dgm:prSet phldrT="[Текст]" custT="1"/>
      <dgm:spPr/>
      <dgm:t>
        <a:bodyPr/>
        <a:lstStyle/>
        <a:p>
          <a:pPr algn="just"/>
          <a:r>
            <a: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Организуйте внеплановый инструктаж для всех работников, которые используют СИЗ или отвечают за обеспечение ими. Разработайте приказ о проведении внепланового инструктажа, укажите в нем ответственных и сроки. Для удобства подготовьте программу инструктажа, чтобы непосредственные руководители ничего не упустили. </a:t>
          </a:r>
          <a:endParaRPr lang="ru-RU" sz="14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A50113-9D5F-4B70-9C42-AE06E7FD4865}" type="parTrans" cxnId="{9C0DB48A-E2D9-458A-973A-D92DDDF7FAA0}">
      <dgm:prSet/>
      <dgm:spPr/>
      <dgm:t>
        <a:bodyPr/>
        <a:lstStyle/>
        <a:p>
          <a:endParaRPr lang="ru-RU"/>
        </a:p>
      </dgm:t>
    </dgm:pt>
    <dgm:pt modelId="{F7DB0545-2FF6-489F-8EB3-202B1FFE9346}" type="sibTrans" cxnId="{9C0DB48A-E2D9-458A-973A-D92DDDF7FAA0}">
      <dgm:prSet/>
      <dgm:spPr/>
      <dgm:t>
        <a:bodyPr/>
        <a:lstStyle/>
        <a:p>
          <a:endParaRPr lang="ru-RU"/>
        </a:p>
      </dgm:t>
    </dgm:pt>
    <dgm:pt modelId="{F7ECEA5A-0446-420F-9625-512E38B8EE15}">
      <dgm:prSet phldrT="[Текст]" custT="1"/>
      <dgm:spPr/>
      <dgm:t>
        <a:bodyPr/>
        <a:lstStyle/>
        <a:p>
          <a:pPr algn="just"/>
          <a:r>
            <a:rPr lang="ru-RU" sz="14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Укажите в инструкциях по ОТ еще одну новую обязанность работников — информировать работодателя о любых изменениях своих антропометрических данных. Знать актуальный рост, вес и объемы работника важно, чтобы правильно подобрать размер каски, спецодежды, спецобуви и других СИЗ (п. 12 Правил № 766н).</a:t>
          </a:r>
          <a:endParaRPr lang="ru-RU" sz="1400" b="1" baseline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F8D7B5-E8A5-4018-8A9D-958EC26E1F4B}" type="parTrans" cxnId="{77998AA9-A3E7-4A39-B11D-F222E27A0914}">
      <dgm:prSet/>
      <dgm:spPr/>
      <dgm:t>
        <a:bodyPr/>
        <a:lstStyle/>
        <a:p>
          <a:endParaRPr lang="ru-RU"/>
        </a:p>
      </dgm:t>
    </dgm:pt>
    <dgm:pt modelId="{8AA2751F-8C88-4EE0-8020-8A9454C3E06F}" type="sibTrans" cxnId="{77998AA9-A3E7-4A39-B11D-F222E27A0914}">
      <dgm:prSet/>
      <dgm:spPr/>
      <dgm:t>
        <a:bodyPr/>
        <a:lstStyle/>
        <a:p>
          <a:endParaRPr lang="ru-RU"/>
        </a:p>
      </dgm:t>
    </dgm:pt>
    <dgm:pt modelId="{621D6DF0-90DA-4C23-98ED-2B7B8F2A7A51}">
      <dgm:prSet custT="1"/>
      <dgm:spPr/>
      <dgm:t>
        <a:bodyPr/>
        <a:lstStyle/>
        <a:p>
          <a:pPr algn="just"/>
          <a:r>
            <a: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На инструктажах работникам следует рассказать об их обязанностях. Работники должны не только правильно применять выданные им СИЗ, но и проводить их осмотр перед началом работы, информировать работодателя о порче, неисправности, утрате или пропаже СИЗ. Испорченные и негодные изделия обяжите возвращать работодателю.</a:t>
          </a:r>
          <a:endParaRPr lang="ru-RU" sz="14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15705E-C951-4699-B743-36CA17129424}" type="parTrans" cxnId="{F0FD7EA1-5AE9-426B-AB6E-24482A8AF11A}">
      <dgm:prSet/>
      <dgm:spPr/>
      <dgm:t>
        <a:bodyPr/>
        <a:lstStyle/>
        <a:p>
          <a:endParaRPr lang="ru-RU"/>
        </a:p>
      </dgm:t>
    </dgm:pt>
    <dgm:pt modelId="{BAD4F7AE-2B1C-4619-B186-B9875A525C0C}" type="sibTrans" cxnId="{F0FD7EA1-5AE9-426B-AB6E-24482A8AF11A}">
      <dgm:prSet/>
      <dgm:spPr/>
      <dgm:t>
        <a:bodyPr/>
        <a:lstStyle/>
        <a:p>
          <a:endParaRPr lang="ru-RU"/>
        </a:p>
      </dgm:t>
    </dgm:pt>
    <dgm:pt modelId="{58B57E71-80B5-4BF6-BA1C-7C549C285EF9}" type="pres">
      <dgm:prSet presAssocID="{95636E50-8684-4FA5-89C0-1A267E69A83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48CBBA-F372-42BC-AA5A-446F2CEE375A}" type="pres">
      <dgm:prSet presAssocID="{53FEBF73-5DCC-4215-A76A-D892C92F0B41}" presName="parentLin" presStyleCnt="0"/>
      <dgm:spPr/>
    </dgm:pt>
    <dgm:pt modelId="{CBA9A8C0-004D-4D2F-A239-A6BDD2F20FF1}" type="pres">
      <dgm:prSet presAssocID="{53FEBF73-5DCC-4215-A76A-D892C92F0B4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72DD9D3-096F-42CA-ACF6-F5BB9EC55773}" type="pres">
      <dgm:prSet presAssocID="{53FEBF73-5DCC-4215-A76A-D892C92F0B41}" presName="parentText" presStyleLbl="node1" presStyleIdx="0" presStyleCnt="3" custScaleX="120632" custLinFactNeighborX="-967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895340-257A-4652-8769-BACFEC8FF154}" type="pres">
      <dgm:prSet presAssocID="{53FEBF73-5DCC-4215-A76A-D892C92F0B41}" presName="negativeSpace" presStyleCnt="0"/>
      <dgm:spPr/>
    </dgm:pt>
    <dgm:pt modelId="{BC12E4CA-4F7A-4DB0-AC11-FA6054D00DD6}" type="pres">
      <dgm:prSet presAssocID="{53FEBF73-5DCC-4215-A76A-D892C92F0B41}" presName="childText" presStyleLbl="conFgAcc1" presStyleIdx="0" presStyleCnt="3">
        <dgm:presLayoutVars>
          <dgm:bulletEnabled val="1"/>
        </dgm:presLayoutVars>
      </dgm:prSet>
      <dgm:spPr/>
    </dgm:pt>
    <dgm:pt modelId="{E3E64F76-774E-4352-84AD-6C12B6EB55DB}" type="pres">
      <dgm:prSet presAssocID="{F7DB0545-2FF6-489F-8EB3-202B1FFE9346}" presName="spaceBetweenRectangles" presStyleCnt="0"/>
      <dgm:spPr/>
    </dgm:pt>
    <dgm:pt modelId="{D66CEB22-22E9-4784-B77E-0239E9DDDD5A}" type="pres">
      <dgm:prSet presAssocID="{621D6DF0-90DA-4C23-98ED-2B7B8F2A7A51}" presName="parentLin" presStyleCnt="0"/>
      <dgm:spPr/>
    </dgm:pt>
    <dgm:pt modelId="{BB7BD090-4E5C-44D4-97ED-F0A28F0A16B2}" type="pres">
      <dgm:prSet presAssocID="{621D6DF0-90DA-4C23-98ED-2B7B8F2A7A5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984438E-29B1-41F1-8FE3-162979D38DC4}" type="pres">
      <dgm:prSet presAssocID="{621D6DF0-90DA-4C23-98ED-2B7B8F2A7A51}" presName="parentText" presStyleLbl="node1" presStyleIdx="1" presStyleCnt="3" custScaleX="122959" custLinFactNeighborX="-99553" custLinFactNeighborY="98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F50707-2989-4E13-BFDB-21BA4C17ABD0}" type="pres">
      <dgm:prSet presAssocID="{621D6DF0-90DA-4C23-98ED-2B7B8F2A7A51}" presName="negativeSpace" presStyleCnt="0"/>
      <dgm:spPr/>
    </dgm:pt>
    <dgm:pt modelId="{2CB89F7D-54E2-4209-BDB4-B7AC0BF1B184}" type="pres">
      <dgm:prSet presAssocID="{621D6DF0-90DA-4C23-98ED-2B7B8F2A7A51}" presName="childText" presStyleLbl="conFgAcc1" presStyleIdx="1" presStyleCnt="3">
        <dgm:presLayoutVars>
          <dgm:bulletEnabled val="1"/>
        </dgm:presLayoutVars>
      </dgm:prSet>
      <dgm:spPr/>
    </dgm:pt>
    <dgm:pt modelId="{3C394AB6-D6FE-4672-812D-CC8C05012E94}" type="pres">
      <dgm:prSet presAssocID="{BAD4F7AE-2B1C-4619-B186-B9875A525C0C}" presName="spaceBetweenRectangles" presStyleCnt="0"/>
      <dgm:spPr/>
    </dgm:pt>
    <dgm:pt modelId="{4E40A8C7-3EBE-447B-A980-532B2BC777E2}" type="pres">
      <dgm:prSet presAssocID="{F7ECEA5A-0446-420F-9625-512E38B8EE15}" presName="parentLin" presStyleCnt="0"/>
      <dgm:spPr/>
    </dgm:pt>
    <dgm:pt modelId="{9CF67354-A61D-475C-BCB7-4E21592B6174}" type="pres">
      <dgm:prSet presAssocID="{F7ECEA5A-0446-420F-9625-512E38B8EE15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3C87A0F0-5532-4614-8F64-127AE1C8E26C}" type="pres">
      <dgm:prSet presAssocID="{F7ECEA5A-0446-420F-9625-512E38B8EE15}" presName="parentText" presStyleLbl="node1" presStyleIdx="2" presStyleCnt="3" custScaleX="126603" custLinFactNeighborX="-94040" custLinFactNeighborY="19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DDB981-D999-4188-8629-C8E5218FF883}" type="pres">
      <dgm:prSet presAssocID="{F7ECEA5A-0446-420F-9625-512E38B8EE15}" presName="negativeSpace" presStyleCnt="0"/>
      <dgm:spPr/>
    </dgm:pt>
    <dgm:pt modelId="{2CFAB268-173E-4B8E-8E50-051318384D87}" type="pres">
      <dgm:prSet presAssocID="{F7ECEA5A-0446-420F-9625-512E38B8EE1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C0DB48A-E2D9-458A-973A-D92DDDF7FAA0}" srcId="{95636E50-8684-4FA5-89C0-1A267E69A83A}" destId="{53FEBF73-5DCC-4215-A76A-D892C92F0B41}" srcOrd="0" destOrd="0" parTransId="{00A50113-9D5F-4B70-9C42-AE06E7FD4865}" sibTransId="{F7DB0545-2FF6-489F-8EB3-202B1FFE9346}"/>
    <dgm:cxn modelId="{80AA7038-3404-4C3B-8C8A-899ABA83CA84}" type="presOf" srcId="{F7ECEA5A-0446-420F-9625-512E38B8EE15}" destId="{3C87A0F0-5532-4614-8F64-127AE1C8E26C}" srcOrd="1" destOrd="0" presId="urn:microsoft.com/office/officeart/2005/8/layout/list1"/>
    <dgm:cxn modelId="{6EC7D3FC-9064-4472-A928-A32118FA2B3A}" type="presOf" srcId="{621D6DF0-90DA-4C23-98ED-2B7B8F2A7A51}" destId="{BB7BD090-4E5C-44D4-97ED-F0A28F0A16B2}" srcOrd="0" destOrd="0" presId="urn:microsoft.com/office/officeart/2005/8/layout/list1"/>
    <dgm:cxn modelId="{9E6AC6D2-CD6B-4321-B6D3-3410A517D912}" type="presOf" srcId="{53FEBF73-5DCC-4215-A76A-D892C92F0B41}" destId="{CBA9A8C0-004D-4D2F-A239-A6BDD2F20FF1}" srcOrd="0" destOrd="0" presId="urn:microsoft.com/office/officeart/2005/8/layout/list1"/>
    <dgm:cxn modelId="{887163F2-8F10-470C-A9FF-7401D719D084}" type="presOf" srcId="{621D6DF0-90DA-4C23-98ED-2B7B8F2A7A51}" destId="{0984438E-29B1-41F1-8FE3-162979D38DC4}" srcOrd="1" destOrd="0" presId="urn:microsoft.com/office/officeart/2005/8/layout/list1"/>
    <dgm:cxn modelId="{C9E9CDC4-08CC-492E-AFEE-AF3D7B44D3DB}" type="presOf" srcId="{F7ECEA5A-0446-420F-9625-512E38B8EE15}" destId="{9CF67354-A61D-475C-BCB7-4E21592B6174}" srcOrd="0" destOrd="0" presId="urn:microsoft.com/office/officeart/2005/8/layout/list1"/>
    <dgm:cxn modelId="{CC330602-AB4F-40F1-ADA7-7FDBECD4D2E3}" type="presOf" srcId="{53FEBF73-5DCC-4215-A76A-D892C92F0B41}" destId="{072DD9D3-096F-42CA-ACF6-F5BB9EC55773}" srcOrd="1" destOrd="0" presId="urn:microsoft.com/office/officeart/2005/8/layout/list1"/>
    <dgm:cxn modelId="{77998AA9-A3E7-4A39-B11D-F222E27A0914}" srcId="{95636E50-8684-4FA5-89C0-1A267E69A83A}" destId="{F7ECEA5A-0446-420F-9625-512E38B8EE15}" srcOrd="2" destOrd="0" parTransId="{E0F8D7B5-E8A5-4018-8A9D-958EC26E1F4B}" sibTransId="{8AA2751F-8C88-4EE0-8020-8A9454C3E06F}"/>
    <dgm:cxn modelId="{7FEDFE83-B010-43A0-A74E-73472AD30D22}" type="presOf" srcId="{95636E50-8684-4FA5-89C0-1A267E69A83A}" destId="{58B57E71-80B5-4BF6-BA1C-7C549C285EF9}" srcOrd="0" destOrd="0" presId="urn:microsoft.com/office/officeart/2005/8/layout/list1"/>
    <dgm:cxn modelId="{F0FD7EA1-5AE9-426B-AB6E-24482A8AF11A}" srcId="{95636E50-8684-4FA5-89C0-1A267E69A83A}" destId="{621D6DF0-90DA-4C23-98ED-2B7B8F2A7A51}" srcOrd="1" destOrd="0" parTransId="{6515705E-C951-4699-B743-36CA17129424}" sibTransId="{BAD4F7AE-2B1C-4619-B186-B9875A525C0C}"/>
    <dgm:cxn modelId="{A9BC4A5C-DDED-47A3-B209-0E467F67E8DF}" type="presParOf" srcId="{58B57E71-80B5-4BF6-BA1C-7C549C285EF9}" destId="{2F48CBBA-F372-42BC-AA5A-446F2CEE375A}" srcOrd="0" destOrd="0" presId="urn:microsoft.com/office/officeart/2005/8/layout/list1"/>
    <dgm:cxn modelId="{40DE057C-0023-4869-852A-F80AB67C5BDA}" type="presParOf" srcId="{2F48CBBA-F372-42BC-AA5A-446F2CEE375A}" destId="{CBA9A8C0-004D-4D2F-A239-A6BDD2F20FF1}" srcOrd="0" destOrd="0" presId="urn:microsoft.com/office/officeart/2005/8/layout/list1"/>
    <dgm:cxn modelId="{0BA1BDB9-B5EB-43CD-B0E5-F061E39664E8}" type="presParOf" srcId="{2F48CBBA-F372-42BC-AA5A-446F2CEE375A}" destId="{072DD9D3-096F-42CA-ACF6-F5BB9EC55773}" srcOrd="1" destOrd="0" presId="urn:microsoft.com/office/officeart/2005/8/layout/list1"/>
    <dgm:cxn modelId="{0F84165B-829C-41D3-A36D-1B25ED265C18}" type="presParOf" srcId="{58B57E71-80B5-4BF6-BA1C-7C549C285EF9}" destId="{42895340-257A-4652-8769-BACFEC8FF154}" srcOrd="1" destOrd="0" presId="urn:microsoft.com/office/officeart/2005/8/layout/list1"/>
    <dgm:cxn modelId="{DF42441D-1420-4BC5-A0B4-FDD60C2A7724}" type="presParOf" srcId="{58B57E71-80B5-4BF6-BA1C-7C549C285EF9}" destId="{BC12E4CA-4F7A-4DB0-AC11-FA6054D00DD6}" srcOrd="2" destOrd="0" presId="urn:microsoft.com/office/officeart/2005/8/layout/list1"/>
    <dgm:cxn modelId="{8A2A82C2-9080-4B5C-A439-992A8D2FDB79}" type="presParOf" srcId="{58B57E71-80B5-4BF6-BA1C-7C549C285EF9}" destId="{E3E64F76-774E-4352-84AD-6C12B6EB55DB}" srcOrd="3" destOrd="0" presId="urn:microsoft.com/office/officeart/2005/8/layout/list1"/>
    <dgm:cxn modelId="{7914A123-DA83-4A2C-A6EC-A76F0E7853B7}" type="presParOf" srcId="{58B57E71-80B5-4BF6-BA1C-7C549C285EF9}" destId="{D66CEB22-22E9-4784-B77E-0239E9DDDD5A}" srcOrd="4" destOrd="0" presId="urn:microsoft.com/office/officeart/2005/8/layout/list1"/>
    <dgm:cxn modelId="{30339479-128B-49EA-8F7F-985EE565536C}" type="presParOf" srcId="{D66CEB22-22E9-4784-B77E-0239E9DDDD5A}" destId="{BB7BD090-4E5C-44D4-97ED-F0A28F0A16B2}" srcOrd="0" destOrd="0" presId="urn:microsoft.com/office/officeart/2005/8/layout/list1"/>
    <dgm:cxn modelId="{692162DE-B806-4823-8EFB-88A9C6B09721}" type="presParOf" srcId="{D66CEB22-22E9-4784-B77E-0239E9DDDD5A}" destId="{0984438E-29B1-41F1-8FE3-162979D38DC4}" srcOrd="1" destOrd="0" presId="urn:microsoft.com/office/officeart/2005/8/layout/list1"/>
    <dgm:cxn modelId="{5C03369C-D0B2-46C0-84F7-451281B4CFA4}" type="presParOf" srcId="{58B57E71-80B5-4BF6-BA1C-7C549C285EF9}" destId="{ACF50707-2989-4E13-BFDB-21BA4C17ABD0}" srcOrd="5" destOrd="0" presId="urn:microsoft.com/office/officeart/2005/8/layout/list1"/>
    <dgm:cxn modelId="{3442B5DC-2A11-4A6D-A0A3-224B06E27490}" type="presParOf" srcId="{58B57E71-80B5-4BF6-BA1C-7C549C285EF9}" destId="{2CB89F7D-54E2-4209-BDB4-B7AC0BF1B184}" srcOrd="6" destOrd="0" presId="urn:microsoft.com/office/officeart/2005/8/layout/list1"/>
    <dgm:cxn modelId="{9825B31E-AD5F-4C80-BD0F-ACBB902E0012}" type="presParOf" srcId="{58B57E71-80B5-4BF6-BA1C-7C549C285EF9}" destId="{3C394AB6-D6FE-4672-812D-CC8C05012E94}" srcOrd="7" destOrd="0" presId="urn:microsoft.com/office/officeart/2005/8/layout/list1"/>
    <dgm:cxn modelId="{EA70A232-316C-4E05-8DE3-7C5762CF5F6A}" type="presParOf" srcId="{58B57E71-80B5-4BF6-BA1C-7C549C285EF9}" destId="{4E40A8C7-3EBE-447B-A980-532B2BC777E2}" srcOrd="8" destOrd="0" presId="urn:microsoft.com/office/officeart/2005/8/layout/list1"/>
    <dgm:cxn modelId="{004A31F6-9654-4909-8AD5-0FA0E5620A6C}" type="presParOf" srcId="{4E40A8C7-3EBE-447B-A980-532B2BC777E2}" destId="{9CF67354-A61D-475C-BCB7-4E21592B6174}" srcOrd="0" destOrd="0" presId="urn:microsoft.com/office/officeart/2005/8/layout/list1"/>
    <dgm:cxn modelId="{4B256808-46FE-4409-828C-40C8F13A3CD0}" type="presParOf" srcId="{4E40A8C7-3EBE-447B-A980-532B2BC777E2}" destId="{3C87A0F0-5532-4614-8F64-127AE1C8E26C}" srcOrd="1" destOrd="0" presId="urn:microsoft.com/office/officeart/2005/8/layout/list1"/>
    <dgm:cxn modelId="{F5704F81-F594-4432-B663-D9EEB118EDEC}" type="presParOf" srcId="{58B57E71-80B5-4BF6-BA1C-7C549C285EF9}" destId="{4EDDB981-D999-4188-8629-C8E5218FF883}" srcOrd="9" destOrd="0" presId="urn:microsoft.com/office/officeart/2005/8/layout/list1"/>
    <dgm:cxn modelId="{59C05C92-F3BF-4E35-8169-E3D012970912}" type="presParOf" srcId="{58B57E71-80B5-4BF6-BA1C-7C549C285EF9}" destId="{2CFAB268-173E-4B8E-8E50-051318384D8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0FBBCF-60CF-4E98-BAFE-45EA8C477F60}">
      <dsp:nvSpPr>
        <dsp:cNvPr id="0" name=""/>
        <dsp:cNvSpPr/>
      </dsp:nvSpPr>
      <dsp:spPr>
        <a:xfrm>
          <a:off x="-5887346" y="-900979"/>
          <a:ext cx="7008819" cy="7008819"/>
        </a:xfrm>
        <a:prstGeom prst="blockArc">
          <a:avLst>
            <a:gd name="adj1" fmla="val 18900000"/>
            <a:gd name="adj2" fmla="val 2700000"/>
            <a:gd name="adj3" fmla="val 308"/>
          </a:avLst>
        </a:pr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2839A-E2C0-49E4-9345-7289D774F972}">
      <dsp:nvSpPr>
        <dsp:cNvPr id="0" name=""/>
        <dsp:cNvSpPr/>
      </dsp:nvSpPr>
      <dsp:spPr>
        <a:xfrm>
          <a:off x="490145" y="325324"/>
          <a:ext cx="7364961" cy="6510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6783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/>
            <a:t>1. Выбрать типовые нормы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0145" y="325324"/>
        <a:ext cx="7364961" cy="651065"/>
      </dsp:txXfrm>
    </dsp:sp>
    <dsp:sp modelId="{C01A9292-ADC2-4E23-BF69-67D345DF810F}">
      <dsp:nvSpPr>
        <dsp:cNvPr id="0" name=""/>
        <dsp:cNvSpPr/>
      </dsp:nvSpPr>
      <dsp:spPr>
        <a:xfrm>
          <a:off x="83229" y="243941"/>
          <a:ext cx="813832" cy="81383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8EF300C-281B-4810-867F-9C21C92E863B}">
      <dsp:nvSpPr>
        <dsp:cNvPr id="0" name=""/>
        <dsp:cNvSpPr/>
      </dsp:nvSpPr>
      <dsp:spPr>
        <a:xfrm>
          <a:off x="956680" y="1301610"/>
          <a:ext cx="6898427" cy="6510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6783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/>
            <a:t>2. Разработать или актуализировать Порядок обеспечения СИЗ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6680" y="1301610"/>
        <a:ext cx="6898427" cy="651065"/>
      </dsp:txXfrm>
    </dsp:sp>
    <dsp:sp modelId="{FFBB5356-2ACA-4613-8AF4-26565EB0926D}">
      <dsp:nvSpPr>
        <dsp:cNvPr id="0" name=""/>
        <dsp:cNvSpPr/>
      </dsp:nvSpPr>
      <dsp:spPr>
        <a:xfrm>
          <a:off x="549763" y="1220227"/>
          <a:ext cx="813832" cy="81383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55D9600-3384-4F2F-8BBA-4441B88BAC96}">
      <dsp:nvSpPr>
        <dsp:cNvPr id="0" name=""/>
        <dsp:cNvSpPr/>
      </dsp:nvSpPr>
      <dsp:spPr>
        <a:xfrm>
          <a:off x="1099868" y="2277897"/>
          <a:ext cx="6755238" cy="6510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6783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/>
            <a:t>3. Утвердить новые формы карточек выдачи СИЗ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9868" y="2277897"/>
        <a:ext cx="6755238" cy="651065"/>
      </dsp:txXfrm>
    </dsp:sp>
    <dsp:sp modelId="{A49ED13E-81F0-4227-B75E-BD8AE23A999E}">
      <dsp:nvSpPr>
        <dsp:cNvPr id="0" name=""/>
        <dsp:cNvSpPr/>
      </dsp:nvSpPr>
      <dsp:spPr>
        <a:xfrm>
          <a:off x="692952" y="2196513"/>
          <a:ext cx="813832" cy="81383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1376656-9C38-4F7F-B605-39463ECEB745}">
      <dsp:nvSpPr>
        <dsp:cNvPr id="0" name=""/>
        <dsp:cNvSpPr/>
      </dsp:nvSpPr>
      <dsp:spPr>
        <a:xfrm>
          <a:off x="999415" y="3254183"/>
          <a:ext cx="5699135" cy="6510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6783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/>
            <a:t>4. Разработать два новых перечня по СИЗ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9415" y="3254183"/>
        <a:ext cx="5699135" cy="651065"/>
      </dsp:txXfrm>
    </dsp:sp>
    <dsp:sp modelId="{1CF9FE10-5ADE-440A-911D-84272BCF186A}">
      <dsp:nvSpPr>
        <dsp:cNvPr id="0" name=""/>
        <dsp:cNvSpPr/>
      </dsp:nvSpPr>
      <dsp:spPr>
        <a:xfrm>
          <a:off x="549763" y="3172800"/>
          <a:ext cx="813832" cy="81383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1F7964-6C91-4AB5-B3B9-56D6F2A7E3E7}">
      <dsp:nvSpPr>
        <dsp:cNvPr id="0" name=""/>
        <dsp:cNvSpPr/>
      </dsp:nvSpPr>
      <dsp:spPr>
        <a:xfrm>
          <a:off x="509073" y="4241101"/>
          <a:ext cx="6029988" cy="6510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6783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/>
            <a:t>5. Проинформировать работников об изменениях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9073" y="4241101"/>
        <a:ext cx="6029988" cy="651065"/>
      </dsp:txXfrm>
    </dsp:sp>
    <dsp:sp modelId="{6A6C1FD3-F69D-434E-AC3C-78C3E52A35DE}">
      <dsp:nvSpPr>
        <dsp:cNvPr id="0" name=""/>
        <dsp:cNvSpPr/>
      </dsp:nvSpPr>
      <dsp:spPr>
        <a:xfrm>
          <a:off x="83229" y="4149086"/>
          <a:ext cx="813832" cy="81383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12E4CA-4F7A-4DB0-AC11-FA6054D00DD6}">
      <dsp:nvSpPr>
        <dsp:cNvPr id="0" name=""/>
        <dsp:cNvSpPr/>
      </dsp:nvSpPr>
      <dsp:spPr>
        <a:xfrm>
          <a:off x="0" y="639445"/>
          <a:ext cx="7937725" cy="982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72DD9D3-096F-42CA-ACF6-F5BB9EC55773}">
      <dsp:nvSpPr>
        <dsp:cNvPr id="0" name=""/>
        <dsp:cNvSpPr/>
      </dsp:nvSpPr>
      <dsp:spPr>
        <a:xfrm>
          <a:off x="13065" y="63805"/>
          <a:ext cx="6702805" cy="11512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0019" tIns="0" rIns="210019" bIns="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 переходный период работодатель вправе использовать действующие отраслевые типовые нормы или перейти на ЕТН, но до сентября нужно сделать выбор и оформить это решение. </a:t>
          </a:r>
          <a:endParaRPr lang="ru-RU" sz="1400" kern="12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266" y="120006"/>
        <a:ext cx="6590403" cy="1038878"/>
      </dsp:txXfrm>
    </dsp:sp>
    <dsp:sp modelId="{2CB89F7D-54E2-4209-BDB4-B7AC0BF1B184}">
      <dsp:nvSpPr>
        <dsp:cNvPr id="0" name=""/>
        <dsp:cNvSpPr/>
      </dsp:nvSpPr>
      <dsp:spPr>
        <a:xfrm>
          <a:off x="0" y="2408485"/>
          <a:ext cx="7937725" cy="982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984438E-29B1-41F1-8FE3-162979D38DC4}">
      <dsp:nvSpPr>
        <dsp:cNvPr id="0" name=""/>
        <dsp:cNvSpPr/>
      </dsp:nvSpPr>
      <dsp:spPr>
        <a:xfrm>
          <a:off x="1774" y="1844128"/>
          <a:ext cx="7310954" cy="11512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0019" tIns="0" rIns="210019" bIns="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Если решите перейти на ЕТН, нужно переделать локальный акт с нормами выдачи СИЗ. Но учтите, что его придется актуализировать даже тем, кто захочет остаться на отраслевых типовых нормах. Ведь с сентября в Нормы выдачи нужно добавить информацию о классах и эксплуатационных уровнях защиты, особенностях конструкции и комплектности (</a:t>
          </a:r>
          <a:r>
            <a:rPr lang="ru-RU" sz="1400" b="0" i="0" kern="1200" dirty="0" err="1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абз</a:t>
          </a:r>
          <a:r>
            <a:rPr lang="ru-RU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. 1 п. 10</a:t>
          </a:r>
          <a:r>
            <a:rPr lang="ru-RU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 </a:t>
          </a:r>
          <a:r>
            <a:rPr lang="ru-RU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п. 17</a:t>
          </a:r>
          <a:r>
            <a:rPr lang="ru-RU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Правил № 766н)</a:t>
          </a:r>
          <a:r>
            <a:rPr lang="ru-RU" sz="14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57975" y="1900329"/>
        <a:ext cx="7198552" cy="1038878"/>
      </dsp:txXfrm>
    </dsp:sp>
    <dsp:sp modelId="{2CFAB268-173E-4B8E-8E50-051318384D87}">
      <dsp:nvSpPr>
        <dsp:cNvPr id="0" name=""/>
        <dsp:cNvSpPr/>
      </dsp:nvSpPr>
      <dsp:spPr>
        <a:xfrm>
          <a:off x="0" y="4177525"/>
          <a:ext cx="7937725" cy="982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C87A0F0-5532-4614-8F64-127AE1C8E26C}">
      <dsp:nvSpPr>
        <dsp:cNvPr id="0" name=""/>
        <dsp:cNvSpPr/>
      </dsp:nvSpPr>
      <dsp:spPr>
        <a:xfrm>
          <a:off x="23284" y="3623805"/>
          <a:ext cx="7541906" cy="11512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0019" tIns="0" rIns="210019" bIns="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Нормы выдачи теперь придется пересматривать регулярно из-за того, что они должны учитывать не только результаты СОУТ, но и оценки </a:t>
          </a:r>
          <a:r>
            <a:rPr lang="ru-RU" sz="1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профрисков</a:t>
          </a:r>
          <a:r>
            <a:rPr lang="ru-RU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Это значит, что предусмотренных СИЗ должно быть достаточно, чтобы защитить работника от всех выявленных на рабочем месте опасностей. Поэтому работодатель обязан вносить изменения в Нормы выдачи, когда выявляет новые опасности, которые требуют выдачу дополнительных СИЗ (</a:t>
          </a:r>
          <a:r>
            <a:rPr lang="ru-RU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п. 19</a:t>
          </a:r>
          <a:r>
            <a:rPr lang="ru-RU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Правил № 766н).</a:t>
          </a:r>
          <a:endParaRPr lang="ru-RU" sz="1400" kern="12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9485" y="3680006"/>
        <a:ext cx="7429504" cy="10388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12E4CA-4F7A-4DB0-AC11-FA6054D00DD6}">
      <dsp:nvSpPr>
        <dsp:cNvPr id="0" name=""/>
        <dsp:cNvSpPr/>
      </dsp:nvSpPr>
      <dsp:spPr>
        <a:xfrm>
          <a:off x="0" y="639445"/>
          <a:ext cx="7937725" cy="982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72DD9D3-096F-42CA-ACF6-F5BB9EC55773}">
      <dsp:nvSpPr>
        <dsp:cNvPr id="0" name=""/>
        <dsp:cNvSpPr/>
      </dsp:nvSpPr>
      <dsp:spPr>
        <a:xfrm>
          <a:off x="13065" y="63805"/>
          <a:ext cx="6702805" cy="11512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0019" tIns="0" rIns="210019" bIns="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Организуйте внеплановый инструктаж для всех работников, которые используют СИЗ или отвечают за обеспечение ими. Разработайте приказ о проведении внепланового инструктажа, укажите в нем ответственных и сроки. Для удобства подготовьте программу инструктажа, чтобы непосредственные руководители ничего не упустили. </a:t>
          </a:r>
          <a:endParaRPr lang="ru-RU" sz="1400" kern="12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266" y="120006"/>
        <a:ext cx="6590403" cy="1038878"/>
      </dsp:txXfrm>
    </dsp:sp>
    <dsp:sp modelId="{2CB89F7D-54E2-4209-BDB4-B7AC0BF1B184}">
      <dsp:nvSpPr>
        <dsp:cNvPr id="0" name=""/>
        <dsp:cNvSpPr/>
      </dsp:nvSpPr>
      <dsp:spPr>
        <a:xfrm>
          <a:off x="0" y="2408485"/>
          <a:ext cx="7937725" cy="982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984438E-29B1-41F1-8FE3-162979D38DC4}">
      <dsp:nvSpPr>
        <dsp:cNvPr id="0" name=""/>
        <dsp:cNvSpPr/>
      </dsp:nvSpPr>
      <dsp:spPr>
        <a:xfrm>
          <a:off x="1774" y="1844128"/>
          <a:ext cx="6832103" cy="11512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0019" tIns="0" rIns="210019" bIns="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 инструктажах работникам следует рассказать об их обязанностях. Работники должны не только правильно применять выданные им СИЗ, но и проводить их осмотр перед началом работы, информировать работодателя о порче, неисправности, утрате или пропаже СИЗ. Испорченные и негодные изделия обяжите возвращать работодателю.</a:t>
          </a:r>
          <a:endParaRPr lang="ru-RU" sz="1400" kern="12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975" y="1900329"/>
        <a:ext cx="6719701" cy="1038878"/>
      </dsp:txXfrm>
    </dsp:sp>
    <dsp:sp modelId="{2CFAB268-173E-4B8E-8E50-051318384D87}">
      <dsp:nvSpPr>
        <dsp:cNvPr id="0" name=""/>
        <dsp:cNvSpPr/>
      </dsp:nvSpPr>
      <dsp:spPr>
        <a:xfrm>
          <a:off x="0" y="4177525"/>
          <a:ext cx="7937725" cy="982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C87A0F0-5532-4614-8F64-127AE1C8E26C}">
      <dsp:nvSpPr>
        <dsp:cNvPr id="0" name=""/>
        <dsp:cNvSpPr/>
      </dsp:nvSpPr>
      <dsp:spPr>
        <a:xfrm>
          <a:off x="23654" y="3623805"/>
          <a:ext cx="7034578" cy="11512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0019" tIns="0" rIns="210019" bIns="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Укажите в инструкциях по ОТ еще одну новую обязанность работников — информировать работодателя о любых изменениях своих антропометрических данных. Знать актуальный рост, вес и объемы работника важно, чтобы правильно подобрать размер каски, спецодежды, спецобуви и других СИЗ (п. 12 Правил № 766н).</a:t>
          </a:r>
          <a:endParaRPr lang="ru-RU" sz="1400" b="1" kern="1200" baseline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9855" y="3680006"/>
        <a:ext cx="6922176" cy="1038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A7A294-335A-46A4-B1EB-BA49295A48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FCF47C59-666B-4AF3-99F6-A9F0A4501C6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626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1E675B-F1EA-4001-935D-0D7603C5063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B89611-3219-4D2D-B73E-9144FCF7B2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61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69650E-2363-43E5-B48E-37FF0E1BF28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1601AF12-06A6-4E83-99D7-75F0CD17FC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459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3C081F-A72F-4EAA-A3EA-D2043663445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5055A36C-C851-4DBF-8912-FA88052A06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436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4BF93E-580E-4017-B0DF-99C1330A81C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A5890340-3AFF-4745-BE49-A386536700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134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264911-F098-49D1-9239-952D90FC31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00E49F-840B-4B44-B114-0B1ECA425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933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999177-B6C5-45C5-862D-25F4AB22895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EB29E-30D0-4301-B5D8-FF5B76B9BB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482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23168A-FDC6-46FE-8E82-1E7AAD1A658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40AC5B-7E64-49A0-BC22-2D6516299D9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656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5C04F1-DDCA-4C45-B677-BDCDE99EB5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E48DEC25-616D-4244-8213-E68F6AC651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947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995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0160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944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5107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997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D70F41-7E8D-4B0F-B905-46E7161813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1912A0-C3EC-4C25-AB53-C7ABD590EB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90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610113-0C9A-41BB-B51B-9BB597EAC6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38B05-4397-444C-990C-624768BB28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28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08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ransition>
    <p:zoom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.otruda.ru/npd-doc?npmid=99&amp;npid=727092798&amp;anchor=XA00MD62NP#XA00MD62NP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7C5BA34-0F79-4096-BC72-CBC579FE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096869"/>
            <a:ext cx="8133213" cy="2142699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обеспечения СИЗ 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 2023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C6B3AAF-5ACF-4251-9D20-0F3BF6009F00}"/>
              </a:ext>
            </a:extLst>
          </p:cNvPr>
          <p:cNvSpPr txBox="1"/>
          <p:nvPr/>
        </p:nvSpPr>
        <p:spPr>
          <a:xfrm>
            <a:off x="1019032" y="4877403"/>
            <a:ext cx="46675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 заместитель руководителя государственной инспекции труда в Воронежской области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Бородихин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 Иванович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542" y="6456208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95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2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119655"/>
            <a:ext cx="87480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В сентябре вступают в силу два НПА, которые регламентируют обеспечение работников средствами защиты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3196C63F-578A-D6FF-0210-F53A768BD7EA}"/>
              </a:ext>
            </a:extLst>
          </p:cNvPr>
          <p:cNvSpPr/>
          <p:nvPr/>
        </p:nvSpPr>
        <p:spPr>
          <a:xfrm>
            <a:off x="587022" y="1275644"/>
            <a:ext cx="3736622" cy="19501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Минздравсоцразвития России от 01.06.2009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290н «Об утверждении Межотраслевых правил обеспечения работников специальной одеждой, специальной обувью и другими средствами индивидуальной защиты»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 2023 ГОДА!!!</a:t>
            </a: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xmlns="" id="{AA6027F7-DBA6-EBF0-E74F-B8F22EB56D21}"/>
              </a:ext>
            </a:extLst>
          </p:cNvPr>
          <p:cNvSpPr/>
          <p:nvPr/>
        </p:nvSpPr>
        <p:spPr>
          <a:xfrm>
            <a:off x="1354667" y="3225800"/>
            <a:ext cx="1535289" cy="406401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противолежащие углы 5">
            <a:extLst>
              <a:ext uri="{FF2B5EF4-FFF2-40B4-BE49-F238E27FC236}">
                <a16:creationId xmlns:a16="http://schemas.microsoft.com/office/drawing/2014/main" xmlns="" id="{471683F3-F4E6-8F40-D178-667835A05312}"/>
              </a:ext>
            </a:extLst>
          </p:cNvPr>
          <p:cNvSpPr/>
          <p:nvPr/>
        </p:nvSpPr>
        <p:spPr>
          <a:xfrm>
            <a:off x="488224" y="3532373"/>
            <a:ext cx="3835419" cy="2405583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Минтруда России от 29.10.2021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766н "Об утверждении Правил обеспечения работников средствами индивидуальной защиты и смывающими средствами" 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 2023 ГОДА!!!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245C0F6D-1ABD-B780-1662-BB94B2EF41A9}"/>
              </a:ext>
            </a:extLst>
          </p:cNvPr>
          <p:cNvSpPr/>
          <p:nvPr/>
        </p:nvSpPr>
        <p:spPr>
          <a:xfrm>
            <a:off x="4967111" y="1275644"/>
            <a:ext cx="3688665" cy="30818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Минтруда России от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29.10.2021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767н "Об утверждении Единых типовых норм выдачи средств индивидуальной защиты и смывающих средств" (Зарегистрировано в Минюсте России 29.12.2021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66671)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Есть время до 31 декабря 2024 года!!! 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819" y="6394215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48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3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119655"/>
            <a:ext cx="87480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В сентябре вступают в силу два НПА, которые регламентируют обеспечение работников средствами защиты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57C49A5-4BA7-772A-7F29-083FA50FB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9" y="1347439"/>
            <a:ext cx="8421511" cy="463567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064" y="6417462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85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4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197246"/>
            <a:ext cx="87480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России от 29.10.2021 </a:t>
            </a:r>
            <a:r>
              <a:rPr lang="ru-RU" sz="16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</a:t>
            </a: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766н "Об утверждении Правил обеспечения работников средствами индивидуальной защиты и смывающими средствами"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xmlns="" id="{84F0572C-DEAE-F709-8706-444BBDB415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5827482"/>
              </p:ext>
            </p:extLst>
          </p:nvPr>
        </p:nvGraphicFramePr>
        <p:xfrm>
          <a:off x="606057" y="1360967"/>
          <a:ext cx="7928344" cy="5206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706" y="6463957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32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5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271085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Выбрать типовые нормы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E238E59B-7A89-44FF-B03B-823CE913EA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5671694"/>
              </p:ext>
            </p:extLst>
          </p:nvPr>
        </p:nvGraphicFramePr>
        <p:xfrm>
          <a:off x="517652" y="1346789"/>
          <a:ext cx="7937725" cy="5224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782" y="6573976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15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6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39658"/>
            <a:ext cx="87480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Разработать или актуализировать Порядок обеспечения СИЗ. Не разрабатывать такой локальный акт вправе только субъекты малого предпринимательства, для остальных работодателей документ обязателен (п. 77 Правил № 766н)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xmlns="" id="{66FBDDA8-7992-F6B6-EAB9-F66B303227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087417"/>
              </p:ext>
            </p:extLst>
          </p:nvPr>
        </p:nvGraphicFramePr>
        <p:xfrm>
          <a:off x="542120" y="1343836"/>
          <a:ext cx="7969701" cy="3352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69701">
                  <a:extLst>
                    <a:ext uri="{9D8B030D-6E8A-4147-A177-3AD203B41FA5}">
                      <a16:colId xmlns:a16="http://schemas.microsoft.com/office/drawing/2014/main" xmlns="" val="1500351238"/>
                    </a:ext>
                  </a:extLst>
                </a:gridCol>
              </a:tblGrid>
              <a:tr h="455447">
                <a:tc>
                  <a:txBody>
                    <a:bodyPr/>
                    <a:lstStyle/>
                    <a:p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Порядок обеспечения СИЗ содержит обязательные требования: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0484796"/>
                  </a:ext>
                </a:extLst>
              </a:tr>
              <a:tr h="486642"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а) планирования и выявления потребности работников в СИЗ;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75054039"/>
                  </a:ext>
                </a:extLst>
              </a:tr>
              <a:tr h="425649"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б) информирования работников по вопросам обеспечения изделиями;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12135309"/>
                  </a:ext>
                </a:extLst>
              </a:tr>
              <a:tr h="455447"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в) предупредительно-планового характера закупки, аренды или аутсорсинга СИЗ;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3741378"/>
                  </a:ext>
                </a:extLst>
              </a:tr>
              <a:tr h="334816"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г) входного контроля изделий;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3775973"/>
                  </a:ext>
                </a:extLst>
              </a:tr>
              <a:tr h="353850"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д) выдачи и использования СИЗ;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8924018"/>
                  </a:ext>
                </a:extLst>
              </a:tr>
              <a:tr h="353850"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е) хранения и ухода за средствами;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2974792"/>
                  </a:ext>
                </a:extLst>
              </a:tr>
              <a:tr h="486642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ж) контроля за выдачей СИЗ и их применением, анализа результатов такого контроля.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7989300"/>
                  </a:ext>
                </a:extLst>
              </a:tr>
            </a:tbl>
          </a:graphicData>
        </a:graphic>
      </p:graphicFrame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4EA60FB5-5857-8F73-EB94-F2A901961939}"/>
              </a:ext>
            </a:extLst>
          </p:cNvPr>
          <p:cNvSpPr/>
          <p:nvPr/>
        </p:nvSpPr>
        <p:spPr>
          <a:xfrm>
            <a:off x="542120" y="4933244"/>
            <a:ext cx="6208636" cy="164817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Локальный порядок обеспечения СИЗ не должен просто дублировать нормы закона. В нем следует, исходя из структуры управления компании, распределить обязанности 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ответственных на каждом этапе обеспечения средствами защиты (</a:t>
            </a:r>
            <a:r>
              <a:rPr lang="ru-RU" sz="16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п. 79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Правил № 766н).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317" y="6454326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13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7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159071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Утвердить новые формы карточек выдачи СИЗ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7D1AB03E-11BB-41E4-D646-23DA1831EB1C}"/>
              </a:ext>
            </a:extLst>
          </p:cNvPr>
          <p:cNvSpPr/>
          <p:nvPr/>
        </p:nvSpPr>
        <p:spPr>
          <a:xfrm>
            <a:off x="424975" y="1286933"/>
            <a:ext cx="8272407" cy="86924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Изменилась форма личной карточки учета выдачи </a:t>
            </a:r>
            <a:r>
              <a:rPr lang="ru-RU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СИЗ</a:t>
            </a:r>
            <a:br>
              <a:rPr lang="ru-RU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(приложение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к Правилам № 766н).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E16EF30-DE17-EC49-EE8F-B121DE9F1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60" y="2349614"/>
            <a:ext cx="3763207" cy="31704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BB54CB7-65FB-4FA9-7A17-01D9CF611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108" y="2334792"/>
            <a:ext cx="3925832" cy="2623038"/>
          </a:xfrm>
          <a:prstGeom prst="rect">
            <a:avLst/>
          </a:prstGeom>
        </p:spPr>
      </p:pic>
      <p:sp>
        <p:nvSpPr>
          <p:cNvPr id="9" name="Прямоугольник: один скругленный угол 8">
            <a:extLst>
              <a:ext uri="{FF2B5EF4-FFF2-40B4-BE49-F238E27FC236}">
                <a16:creationId xmlns:a16="http://schemas.microsoft.com/office/drawing/2014/main" xmlns="" id="{63DA36A5-7FFF-02E3-25A3-88B0F4DE2430}"/>
              </a:ext>
            </a:extLst>
          </p:cNvPr>
          <p:cNvSpPr/>
          <p:nvPr/>
        </p:nvSpPr>
        <p:spPr>
          <a:xfrm>
            <a:off x="444839" y="5725924"/>
            <a:ext cx="3664317" cy="939076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 новой форме добавили информацию о выдаче дерматологических СИЗ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6089A35A-662D-A44C-D8DB-12A2A8BC7809}"/>
              </a:ext>
            </a:extLst>
          </p:cNvPr>
          <p:cNvSpPr/>
          <p:nvPr/>
        </p:nvSpPr>
        <p:spPr>
          <a:xfrm>
            <a:off x="4391378" y="5136444"/>
            <a:ext cx="4624188" cy="15285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Минтруд придерживается позиции, что рекомендованный образец документа содержит минимальные требования к его содержанию. Можно вносить дополнительные сведения, но исключать информацию — нельзя (письмо Минтруда от 20.03.2020 № 15-2/005‑931). 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819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8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159071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Утвердить новые формы карточек выдачи СИЗ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7D1AB03E-11BB-41E4-D646-23DA1831EB1C}"/>
              </a:ext>
            </a:extLst>
          </p:cNvPr>
          <p:cNvSpPr/>
          <p:nvPr/>
        </p:nvSpPr>
        <p:spPr>
          <a:xfrm>
            <a:off x="424975" y="1286933"/>
            <a:ext cx="8272407" cy="56444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Добавили новую форму Приложение </a:t>
            </a:r>
            <a:r>
              <a:rPr lang="ru-RU" sz="1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к Приказу Минтруда России от 29.10.2021 </a:t>
            </a:r>
            <a:r>
              <a:rPr lang="ru-RU" sz="1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766н. </a:t>
            </a:r>
            <a:r>
              <a:rPr lang="ru-RU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 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учета выдачи дежурных СИЗ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E0F8FA6-60FA-3E60-7F8E-C576E85B2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75" y="2044815"/>
            <a:ext cx="3650314" cy="30127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4A309CC-C7D6-1A88-A725-FF5AE17D6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54" y="1964964"/>
            <a:ext cx="4508071" cy="2403836"/>
          </a:xfrm>
          <a:prstGeom prst="rect">
            <a:avLst/>
          </a:prstGeom>
        </p:spPr>
      </p:pic>
      <p:sp>
        <p:nvSpPr>
          <p:cNvPr id="13" name="Прямоугольник: один скругленный угол 12">
            <a:extLst>
              <a:ext uri="{FF2B5EF4-FFF2-40B4-BE49-F238E27FC236}">
                <a16:creationId xmlns:a16="http://schemas.microsoft.com/office/drawing/2014/main" xmlns="" id="{9D044EDC-6C11-8225-F1D7-BC7C1C24C231}"/>
              </a:ext>
            </a:extLst>
          </p:cNvPr>
          <p:cNvSpPr/>
          <p:nvPr/>
        </p:nvSpPr>
        <p:spPr>
          <a:xfrm>
            <a:off x="410972" y="5250957"/>
            <a:ext cx="8078272" cy="1447972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Учет выдачи дежурных СИЗ теперь нужно фиксировать в отдельной карточке. Ее заполняют не на человека, а на рабочее место, за которым закрепили дежурные СИЗ. Заполняет карточку работник, который выдает средства защиты. На лицевой стороне указывают рабочее место, нормы выдачи и ответственного за дежурные СИЗ на этом участке.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996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9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309260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Разработать два новых перечня по СИЗ</a:t>
            </a:r>
          </a:p>
        </p:txBody>
      </p:sp>
      <p:graphicFrame>
        <p:nvGraphicFramePr>
          <p:cNvPr id="2" name="Таблица 8">
            <a:extLst>
              <a:ext uri="{FF2B5EF4-FFF2-40B4-BE49-F238E27FC236}">
                <a16:creationId xmlns:a16="http://schemas.microsoft.com/office/drawing/2014/main" xmlns="" id="{8E1CB231-AA47-381A-EB56-1E54E065E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95882"/>
              </p:ext>
            </p:extLst>
          </p:nvPr>
        </p:nvGraphicFramePr>
        <p:xfrm>
          <a:off x="587149" y="1390446"/>
          <a:ext cx="7969702" cy="4384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984">
                  <a:extLst>
                    <a:ext uri="{9D8B030D-6E8A-4147-A177-3AD203B41FA5}">
                      <a16:colId xmlns:a16="http://schemas.microsoft.com/office/drawing/2014/main" xmlns="" val="1500351238"/>
                    </a:ext>
                  </a:extLst>
                </a:gridCol>
                <a:gridCol w="4018718">
                  <a:extLst>
                    <a:ext uri="{9D8B030D-6E8A-4147-A177-3AD203B41FA5}">
                      <a16:colId xmlns:a16="http://schemas.microsoft.com/office/drawing/2014/main" xmlns="" val="3366164150"/>
                    </a:ext>
                  </a:extLst>
                </a:gridCol>
              </a:tblGrid>
              <a:tr h="1172130"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Перечень СИЗ, подлежащих испытаниям или проверке разработайте по информации из документации на изделия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Перечень СИЗ, которые остаются у работников в нерабочее время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0484796"/>
                  </a:ext>
                </a:extLst>
              </a:tr>
              <a:tr h="1155978">
                <a:tc>
                  <a:txBody>
                    <a:bodyPr/>
                    <a:lstStyle/>
                    <a:p>
                      <a:pPr algn="just"/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Если производитель указал в документах сроки испытаний или проверок исправности, включайте СИЗ в перечень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Составьте, если по условиям работы персонал оставляет их у себя после трудового дня.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75054039"/>
                  </a:ext>
                </a:extLst>
              </a:tr>
              <a:tr h="1271101">
                <a:tc>
                  <a:txBody>
                    <a:bodyPr/>
                    <a:lstStyle/>
                    <a:p>
                      <a:pPr algn="just"/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 поможет ответственным не пропускать установленные сроки, а вам контролировать своевременную замену СИЗ и их частей, у которых ухудшились защитные свойства (п. 59 Правил № 766н).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локальном акте, которым утвердите перечень, укажите должности и профессии таких работников.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12135309"/>
                  </a:ext>
                </a:extLst>
              </a:tr>
              <a:tr h="785116"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Когда на предприятии есть профсоюз, утвердить перечень СИЗ для испытаний и проверки нужно с учетом его мнения.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Закрепите за ними ответственность за целостность и комплектность СИЗ (п. 61 Правил № 766н)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374137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923" y="6494953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45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6191" y="685989"/>
            <a:ext cx="48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10</a:t>
            </a: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xmlns="" id="{83C1641A-99DD-777D-1BC3-88AD148D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932" y="271085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Проинформировать работников об изменениях</a:t>
            </a:r>
          </a:p>
        </p:txBody>
      </p:sp>
      <p:graphicFrame>
        <p:nvGraphicFramePr>
          <p:cNvPr id="11" name="Объект 5">
            <a:extLst>
              <a:ext uri="{FF2B5EF4-FFF2-40B4-BE49-F238E27FC236}">
                <a16:creationId xmlns:a16="http://schemas.microsoft.com/office/drawing/2014/main" xmlns="" id="{6138CBEC-48DB-DB33-28FE-71EB7BE68B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1818891"/>
              </p:ext>
            </p:extLst>
          </p:nvPr>
        </p:nvGraphicFramePr>
        <p:xfrm>
          <a:off x="478958" y="1362784"/>
          <a:ext cx="7937725" cy="5224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256" y="6572812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36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7C5BA34-0F79-4096-BC72-CBC579FE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35" y="2688771"/>
            <a:ext cx="8133213" cy="2142699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030" y="6502702"/>
            <a:ext cx="1733446" cy="2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451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2013</TotalTime>
  <Words>527</Words>
  <Application>Microsoft Office PowerPoint</Application>
  <PresentationFormat>Экран (4:3)</PresentationFormat>
  <Paragraphs>65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Легкий дым</vt:lpstr>
      <vt:lpstr>Порядок обеспечения СИЗ  с 1 сентября 2023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Тишанинова Нина Вадимова</dc:creator>
  <cp:lastModifiedBy>Ekaterina R. Islamova</cp:lastModifiedBy>
  <cp:revision>150</cp:revision>
  <cp:lastPrinted>2020-01-28T08:12:00Z</cp:lastPrinted>
  <dcterms:created xsi:type="dcterms:W3CDTF">2020-01-28T07:47:42Z</dcterms:created>
  <dcterms:modified xsi:type="dcterms:W3CDTF">2023-08-31T14:30:51Z</dcterms:modified>
</cp:coreProperties>
</file>