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72" r:id="rId2"/>
    <p:sldId id="280" r:id="rId3"/>
    <p:sldId id="296" r:id="rId4"/>
    <p:sldId id="285" r:id="rId5"/>
    <p:sldId id="286" r:id="rId6"/>
    <p:sldId id="288" r:id="rId7"/>
    <p:sldId id="292" r:id="rId8"/>
    <p:sldId id="287" r:id="rId9"/>
    <p:sldId id="297" r:id="rId10"/>
    <p:sldId id="298" r:id="rId11"/>
    <p:sldId id="295" r:id="rId12"/>
    <p:sldId id="294" r:id="rId13"/>
    <p:sldId id="278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AD8"/>
    <a:srgbClr val="8EF9FC"/>
    <a:srgbClr val="FF66FF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916" y="-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A7A294-335A-46A4-B1EB-BA49295A48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FCF47C59-666B-4AF3-99F6-A9F0A4501C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2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1E675B-F1EA-4001-935D-0D7603C5063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89611-3219-4D2D-B73E-9144FCF7B2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69650E-2363-43E5-B48E-37FF0E1BF28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601AF12-06A6-4E83-99D7-75F0CD17FC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5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C081F-A72F-4EAA-A3EA-D204366344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055A36C-C851-4DBF-8912-FA88052A06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3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4BF93E-580E-4017-B0DF-99C1330A81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A5890340-3AFF-4745-BE49-A386536700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3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264911-F098-49D1-9239-952D90FC31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0E49F-840B-4B44-B114-0B1ECA425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3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999177-B6C5-45C5-862D-25F4AB22895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EB29E-30D0-4301-B5D8-FF5B76B9BB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8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3168A-FDC6-46FE-8E82-1E7AAD1A658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0AC5B-7E64-49A0-BC22-2D6516299D9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5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04F1-DDCA-4C45-B677-BDCDE99EB5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48DEC25-616D-4244-8213-E68F6AC651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31.07.2023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9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31.07.2023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016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31.07.2023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94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31.07.2023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5107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31.07.2023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97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D70F41-7E8D-4B0F-B905-46E7161813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1912A0-C3EC-4C25-AB53-C7ABD590EB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90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10113-0C9A-41BB-B51B-9BB597EAC6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31.07.2023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38B05-4397-444C-990C-624768BB28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8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07C21-AC7A-47A8-A346-82E4CB377A1B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31.07.2023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8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ransition>
    <p:zo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372" y="1592776"/>
            <a:ext cx="8133213" cy="2142699"/>
          </a:xfrm>
        </p:spPr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 проверок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ГИТ</a:t>
            </a:r>
            <a:b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автомобильном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транспорте:</a:t>
            </a:r>
            <a:b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ошибаются коллеги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C6B3AAF-5ACF-4251-9D20-0F3BF6009F00}"/>
              </a:ext>
            </a:extLst>
          </p:cNvPr>
          <p:cNvSpPr txBox="1"/>
          <p:nvPr/>
        </p:nvSpPr>
        <p:spPr>
          <a:xfrm>
            <a:off x="1019032" y="4877403"/>
            <a:ext cx="4667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главный государственный инспектор труда государственной инспекции труда в Воронежской области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Полковников Евгений Владимирович</a:t>
            </a:r>
          </a:p>
        </p:txBody>
      </p:sp>
    </p:spTree>
    <p:extLst>
      <p:ext uri="{BB962C8B-B14F-4D97-AF65-F5344CB8AC3E}">
        <p14:creationId xmlns:p14="http://schemas.microsoft.com/office/powerpoint/2010/main" val="71629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2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23" y="176432"/>
            <a:ext cx="87480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8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Локально-нормативные акты, регламентирующие охрану труда работников транспортной сферы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6EE67DA3-4A52-0890-BEA9-65DB9B1683B9}"/>
              </a:ext>
            </a:extLst>
          </p:cNvPr>
          <p:cNvSpPr/>
          <p:nvPr/>
        </p:nvSpPr>
        <p:spPr>
          <a:xfrm>
            <a:off x="442247" y="1564878"/>
            <a:ext cx="3884151" cy="257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кодекс Российской Федерации,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частности: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Глава 51. Особенности регулирования труда работников транспорта</a:t>
            </a:r>
          </a:p>
          <a:p>
            <a:pPr indent="363538" algn="ctr"/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2456E910-8DBD-10CF-3F81-D6DD627A3366}"/>
              </a:ext>
            </a:extLst>
          </p:cNvPr>
          <p:cNvSpPr/>
          <p:nvPr/>
        </p:nvSpPr>
        <p:spPr>
          <a:xfrm>
            <a:off x="4505899" y="1564878"/>
            <a:ext cx="4509667" cy="257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труда и социальной защиты Российской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едерации от 09.12.2020 № 871н</a:t>
            </a:r>
          </a:p>
          <a:p>
            <a:pPr algn="ctr" fontAlgn="base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правил по охране труда на автомобильном транспорте»</a:t>
            </a:r>
          </a:p>
          <a:p>
            <a:pPr algn="ctr" fontAlgn="base"/>
            <a:endParaRPr lang="ru-RU" b="0" i="0" dirty="0">
              <a:solidFill>
                <a:srgbClr val="000000"/>
              </a:solidFill>
              <a:effectLst/>
              <a:latin typeface="PT Serif" panose="020A0603040505020204" pitchFamily="18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9B556B7-EFF1-1391-9773-DB31D0408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08" y="4271290"/>
            <a:ext cx="2408725" cy="258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4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3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23" y="176432"/>
            <a:ext cx="8748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8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Область применения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6EE67DA3-4A52-0890-BEA9-65DB9B1683B9}"/>
              </a:ext>
            </a:extLst>
          </p:cNvPr>
          <p:cNvSpPr/>
          <p:nvPr/>
        </p:nvSpPr>
        <p:spPr>
          <a:xfrm>
            <a:off x="959114" y="1419186"/>
            <a:ext cx="7657077" cy="29392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Правил обязательны для исполнения работодателями - юридическими лицами независимо от их организационно-правовых форм и физическими лицами (за исключением работодателей - физических лиц, не являющихся индивидуальными предпринимателями) при организации и осуществлении ими работ, связанных с эксплуатацией, техническим обслуживанием, ремонтом и проверкой технического состояния транспортных средств (п. 2 «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равил по охране труда на автомобильном транспорте»)</a:t>
            </a:r>
          </a:p>
          <a:p>
            <a:pPr algn="just"/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4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91" y="647814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3" y="685989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23" y="176432"/>
            <a:ext cx="8748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8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Структура новых правил по охране труда на автомобильном транспорте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77F4095D-6999-1A9B-D874-91115B114585}"/>
              </a:ext>
            </a:extLst>
          </p:cNvPr>
          <p:cNvSpPr/>
          <p:nvPr/>
        </p:nvSpPr>
        <p:spPr>
          <a:xfrm>
            <a:off x="267723" y="1195546"/>
            <a:ext cx="4428881" cy="566245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buAutoNum type="romanUcPeriod"/>
            </a:pPr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</a:p>
          <a:p>
            <a:pPr algn="just" fontAlgn="base">
              <a:buFontTx/>
              <a:buAutoNum type="romanUcPeriod"/>
            </a:pPr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Требования ОТ, к производственным территориям </a:t>
            </a:r>
          </a:p>
          <a:p>
            <a:pPr algn="just" fontAlgn="base">
              <a:buFontTx/>
              <a:buAutoNum type="romanUcPeriod"/>
            </a:pPr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ОТ, к площадкам для хранения ТС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IV. Требования ОТ, к помещениям для тех. обслуживания, проверки тех. с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остояния </a:t>
            </a:r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ремонта ТС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V. Требования ОТ, к помещениям для хранения ТС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VI. Требования ОТ, к размещению технологического оборудования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VII. Требования ОТ при тех. обслуживании и ремонте ТС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VIII. Требования ОТ при тех. обслуживании , ремонте и проверке тех. состояния ТС, работающих на газовом топливе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IX. Требования ОТ, к мойке ТС, агрегатов, узлов и деталей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X. Требования ОТ при выполнении слесарных и смазочных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XI. Требования ОТ при проверке тех. состояния ТС и их агрегатов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XII. Требования ОТ при выполнении кузнечно-прессовых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XIII. Требования ОТ при выполнении медницких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XIV. Требования ОТ при выполнении жестяницких и кузовных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XV. Требования ОТ при выполнении сварочных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XVI. Требования ОТ при выполнении вулканизационных и шиноремонтных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XVII. Требования ОТ при выполнении шиномонтажных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XVIII. Требования ОТ при выполнении окрасочных и противокоррозионных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XIX. Требования ОТ при выполнении обойных работ</a:t>
            </a:r>
          </a:p>
          <a:p>
            <a:pPr algn="just" fontAlgn="base"/>
            <a:r>
              <a:rPr lang="ru-RU" sz="11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XX. Требования ОТ при выполнении плотницких работ</a:t>
            </a:r>
          </a:p>
          <a:p>
            <a:pPr algn="just" fontAlgn="base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XXI. Общие требования ОТ при эксплуатации ТС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3B2EE6B9-6B61-CD5C-6186-E9C9B185107A}"/>
              </a:ext>
            </a:extLst>
          </p:cNvPr>
          <p:cNvSpPr/>
          <p:nvPr/>
        </p:nvSpPr>
        <p:spPr>
          <a:xfrm>
            <a:off x="4794738" y="1195546"/>
            <a:ext cx="4220828" cy="30951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XXII. Требования ОТ при эксплуатации ТС, работающих на газовом топливе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XXIII. Требования ОТ при эксплуатации ТС в зимнее время года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XXIV. Требования ОТ при движении ТС по ледовым дорогам и переправам через водоемы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XXV. Требования ОТ, предъявляемые к контейнерным перевозкам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XXVI. Требования ОТ, предъявляемые к хранению ТС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XXVII. Общие требования ОТ, предъявляемые к размещению и хранению материалов, оборудования, комплектующих изделий и отходов производства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ХХVIII. Требования ОТ при хранении и использовании антифриза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XXIX. Требования ОТ, предъявляемые к погрузочно-разгрузочным площадкам</a:t>
            </a:r>
          </a:p>
        </p:txBody>
      </p:sp>
    </p:spTree>
    <p:extLst>
      <p:ext uri="{BB962C8B-B14F-4D97-AF65-F5344CB8AC3E}">
        <p14:creationId xmlns:p14="http://schemas.microsoft.com/office/powerpoint/2010/main" val="46503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616188" y="46314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1209" y="517831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5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26833"/>
            <a:ext cx="8748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8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Организации, на которые могут распространяться требования Правил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D3ECB52C-C0F7-8D8E-6191-101500165148}"/>
              </a:ext>
            </a:extLst>
          </p:cNvPr>
          <p:cNvSpPr/>
          <p:nvPr/>
        </p:nvSpPr>
        <p:spPr>
          <a:xfrm>
            <a:off x="902672" y="1329086"/>
            <a:ext cx="7788533" cy="58636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работники организации осуществляют лишь управление транспортными средствами, без ремонта и тех. обслуживания;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60564E48-0FAE-AA61-D611-272339F31CB5}"/>
              </a:ext>
            </a:extLst>
          </p:cNvPr>
          <p:cNvSpPr/>
          <p:nvPr/>
        </p:nvSpPr>
        <p:spPr>
          <a:xfrm>
            <a:off x="902673" y="2064621"/>
            <a:ext cx="7788533" cy="58636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работники осуществляют лишь ремонт автомобилей в специализированных боксах и автогаражах;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B6D1C1DE-A096-8144-4D85-ADA3816CF1D5}"/>
              </a:ext>
            </a:extLst>
          </p:cNvPr>
          <p:cNvSpPr/>
          <p:nvPr/>
        </p:nvSpPr>
        <p:spPr>
          <a:xfrm>
            <a:off x="902672" y="3597209"/>
            <a:ext cx="7788533" cy="709246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деятельность организации не связана с автомобильным транспортом, но по ее территории осуществляется передвижение транспортных средств сторонних организаций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CA6926A1-5BA8-2D21-BCA7-CD72756716A3}"/>
              </a:ext>
            </a:extLst>
          </p:cNvPr>
          <p:cNvSpPr/>
          <p:nvPr/>
        </p:nvSpPr>
        <p:spPr>
          <a:xfrm>
            <a:off x="902673" y="2830915"/>
            <a:ext cx="7788533" cy="58636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организации, осуществляющее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пассажироперевозки с самостоятельным ремонтом и тех. обслуживанием личного автопарка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9C7C34D-46B8-719B-EA0B-CCE9694B2B1F}"/>
              </a:ext>
            </a:extLst>
          </p:cNvPr>
          <p:cNvSpPr/>
          <p:nvPr/>
        </p:nvSpPr>
        <p:spPr>
          <a:xfrm>
            <a:off x="902672" y="4486387"/>
            <a:ext cx="3985849" cy="136840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работники организаций, использующие личный автомобиль в служебных целях, в соответствии с заключенным договором аренды ТС </a:t>
            </a:r>
          </a:p>
        </p:txBody>
      </p:sp>
    </p:spTree>
    <p:extLst>
      <p:ext uri="{BB962C8B-B14F-4D97-AF65-F5344CB8AC3E}">
        <p14:creationId xmlns:p14="http://schemas.microsoft.com/office/powerpoint/2010/main" val="123488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46DCF684-ED54-4CE7-87E0-73DBF58520D8}"/>
              </a:ext>
            </a:extLst>
          </p:cNvPr>
          <p:cNvSpPr/>
          <p:nvPr/>
        </p:nvSpPr>
        <p:spPr>
          <a:xfrm>
            <a:off x="134257" y="1336431"/>
            <a:ext cx="4554974" cy="51698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fontAlgn="base">
              <a:buAutoNum type="arabicPeriod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размещении, монтаже, техническом обслуживании и ремонте технологического оборудования, утв. приказом Минтруда России от 27.11.2020 № 833н</a:t>
            </a:r>
          </a:p>
          <a:p>
            <a:pPr marL="342900" indent="-342900" algn="just" fontAlgn="base">
              <a:buAutoNum type="arabicPeriod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работе с инструментом и приспособлениями, утв. приказом Минтруда России от 27.11.2020 № 835н</a:t>
            </a:r>
          </a:p>
          <a:p>
            <a:pPr marL="342900" indent="-342900" algn="just" fontAlgn="base">
              <a:buAutoNum type="arabicPeriod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выполнении электросварочных и газосварочных работ, утв. приказом Минтруда России от 11.12.2020 № 884н</a:t>
            </a:r>
          </a:p>
          <a:p>
            <a:pPr marL="342900" indent="-342900" algn="just" fontAlgn="base">
              <a:buAutoNum type="arabicPeriod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погрузочно-разгрузочных работах и размещении грузов, утв. приказом Минтруда России от 28.10.2020 № 753н</a:t>
            </a:r>
          </a:p>
          <a:p>
            <a:pPr marL="342900" indent="-342900" algn="just" fontAlgn="base">
              <a:buAutoNum type="arabicPeriod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обработке металлов, утв. приказом Минтруда России от 11.12.2020 № 887н.</a:t>
            </a:r>
          </a:p>
          <a:p>
            <a:pPr fontAlgn="base"/>
            <a:endParaRPr lang="ru-RU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Выноска 1 2"/>
          <p:cNvSpPr/>
          <p:nvPr/>
        </p:nvSpPr>
        <p:spPr>
          <a:xfrm>
            <a:off x="8663432" y="463148"/>
            <a:ext cx="432346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1560" y="542283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6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8" y="126833"/>
            <a:ext cx="8748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8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Правила по ОТ, связанные с Правилами по ОТ на автомобильном транспорте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CE964D-D05C-E0FF-D1AE-F4945DAE9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369" y="908830"/>
            <a:ext cx="3411416" cy="332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06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24"/>
          <p:cNvSpPr txBox="1">
            <a:spLocks noChangeArrowheads="1"/>
          </p:cNvSpPr>
          <p:nvPr/>
        </p:nvSpPr>
        <p:spPr bwMode="auto">
          <a:xfrm>
            <a:off x="267500" y="30647"/>
            <a:ext cx="8748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20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Особенности расследования НС с работниками транспортной сферы</a:t>
            </a:r>
          </a:p>
        </p:txBody>
      </p:sp>
      <p:sp>
        <p:nvSpPr>
          <p:cNvPr id="3" name="Выноска 1 2"/>
          <p:cNvSpPr/>
          <p:nvPr/>
        </p:nvSpPr>
        <p:spPr>
          <a:xfrm>
            <a:off x="8616414" y="46314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97385" y="501323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7</a:t>
            </a:r>
          </a:p>
        </p:txBody>
      </p:sp>
      <p:sp>
        <p:nvSpPr>
          <p:cNvPr id="17" name="Прямоугольник: усеченные верхние углы 16">
            <a:extLst>
              <a:ext uri="{FF2B5EF4-FFF2-40B4-BE49-F238E27FC236}">
                <a16:creationId xmlns:a16="http://schemas.microsoft.com/office/drawing/2014/main" xmlns="" id="{BBAFC772-3348-49F4-8D37-BEC61C1F44F0}"/>
              </a:ext>
            </a:extLst>
          </p:cNvPr>
          <p:cNvSpPr/>
          <p:nvPr/>
        </p:nvSpPr>
        <p:spPr>
          <a:xfrm>
            <a:off x="940654" y="908830"/>
            <a:ext cx="7615228" cy="3592832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марта 2022 года расследование НС (в том числе группового), происшедшего в результате катастрофы, аварии или иного повреждения ТС, в результате которого один или несколько пострадавших получили тяжелые повреждения здоровья, либо со смертельным исходом, проводится под председательством гострудинспектора.</a:t>
            </a: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расследования НС в результате ДТП обязаны включа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 в себя материалы расследования катастрофы, аварии или иного повреждения ТС, проведенного соответствующим федеральным органом исполнительной власти, осуществляющим гос. контроль (надзор) в установленной сфере деятельности, органами дознания, органами следствия и владельцем ТС.</a:t>
            </a: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расследования несчастных случаев, в результате ДТП,  в связи с получением соответствующих материалов (протоколов осмотр, схем, экспертиз и решений о лицах виновных) могут быть продлены на неопределенный срок.</a:t>
            </a:r>
          </a:p>
          <a:p>
            <a:pPr algn="just"/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847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24"/>
          <p:cNvSpPr txBox="1">
            <a:spLocks noChangeArrowheads="1"/>
          </p:cNvSpPr>
          <p:nvPr/>
        </p:nvSpPr>
        <p:spPr bwMode="auto">
          <a:xfrm>
            <a:off x="267500" y="30647"/>
            <a:ext cx="87480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20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Примеры расследования НС с работниками, чьи обязанности </a:t>
            </a:r>
            <a:r>
              <a:rPr lang="ru-RU" sz="20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связаны с </a:t>
            </a:r>
            <a:r>
              <a:rPr lang="ru-RU" sz="20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обслуживанием и управлением ТС</a:t>
            </a:r>
          </a:p>
        </p:txBody>
      </p:sp>
      <p:sp>
        <p:nvSpPr>
          <p:cNvPr id="3" name="Выноска 1 2"/>
          <p:cNvSpPr/>
          <p:nvPr/>
        </p:nvSpPr>
        <p:spPr>
          <a:xfrm>
            <a:off x="8616414" y="46314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5001" y="501323"/>
            <a:ext cx="480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8</a:t>
            </a:r>
          </a:p>
        </p:txBody>
      </p:sp>
      <p:sp>
        <p:nvSpPr>
          <p:cNvPr id="5" name="Скругленный прямоугольник 5">
            <a:extLst>
              <a:ext uri="{FF2B5EF4-FFF2-40B4-BE49-F238E27FC236}">
                <a16:creationId xmlns:a16="http://schemas.microsoft.com/office/drawing/2014/main" xmlns="" id="{2C82E1DA-8EE8-9E19-25B2-788821B39B1A}"/>
              </a:ext>
            </a:extLst>
          </p:cNvPr>
          <p:cNvSpPr/>
          <p:nvPr/>
        </p:nvSpPr>
        <p:spPr>
          <a:xfrm>
            <a:off x="267500" y="1313045"/>
            <a:ext cx="5033318" cy="55143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Несчастный случай в результате ДТП (смертельный НС)</a:t>
            </a:r>
          </a:p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Гострудинспекцию было направлено извещение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Образована комиссия</a:t>
            </a: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 председательством гострудинспектора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запросы в ОМВД по месту происшествия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Назначено СМЭ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ОМВД назначен автотехническая экспертиза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Комиссией </a:t>
            </a: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проанализированы документы работодателя и проведены все необходимые опросы очевидцев и должностных лиц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ОМВД направлялись запросы на предмет согласования сроков расследования НС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получении соответствующих документов, расследование было завершено. 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явилось нарушение ПДД другим водителем.</a:t>
            </a:r>
          </a:p>
          <a:p>
            <a:pPr marL="342900" indent="-342900"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0C69237-686F-80C6-F0DD-3F555CE52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18" y="1653014"/>
            <a:ext cx="37147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21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24"/>
          <p:cNvSpPr txBox="1">
            <a:spLocks noChangeArrowheads="1"/>
          </p:cNvSpPr>
          <p:nvPr/>
        </p:nvSpPr>
        <p:spPr bwMode="auto">
          <a:xfrm>
            <a:off x="267500" y="30647"/>
            <a:ext cx="87480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20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Примеры расследования НС с работниками, чьи обязанности связаны с обслуживанием и управлением ТС</a:t>
            </a:r>
          </a:p>
        </p:txBody>
      </p:sp>
      <p:sp>
        <p:nvSpPr>
          <p:cNvPr id="3" name="Выноска 1 2"/>
          <p:cNvSpPr/>
          <p:nvPr/>
        </p:nvSpPr>
        <p:spPr>
          <a:xfrm>
            <a:off x="8616414" y="46314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5001" y="501323"/>
            <a:ext cx="480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8</a:t>
            </a:r>
          </a:p>
        </p:txBody>
      </p:sp>
      <p:sp>
        <p:nvSpPr>
          <p:cNvPr id="5" name="Скругленный прямоугольник 5">
            <a:extLst>
              <a:ext uri="{FF2B5EF4-FFF2-40B4-BE49-F238E27FC236}">
                <a16:creationId xmlns:a16="http://schemas.microsoft.com/office/drawing/2014/main" xmlns="" id="{2C82E1DA-8EE8-9E19-25B2-788821B39B1A}"/>
              </a:ext>
            </a:extLst>
          </p:cNvPr>
          <p:cNvSpPr/>
          <p:nvPr/>
        </p:nvSpPr>
        <p:spPr>
          <a:xfrm>
            <a:off x="267499" y="1313045"/>
            <a:ext cx="5207177" cy="50760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Несчастный случай при проведении шиномонтажных работ (тяжелый НС)</a:t>
            </a:r>
          </a:p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Гострудинспекцию было направлено извещение (травмирование стопорным кольцом)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Образована комиссия</a:t>
            </a: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 председательством гострудинспектора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Комиссией </a:t>
            </a:r>
            <a:r>
              <a:rPr lang="ru-RU" sz="17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проанализированы документы работодателя и проведены все необходимые опросы очевидцев и должностных лиц и осмотр места происшествия</a:t>
            </a:r>
          </a:p>
          <a:p>
            <a:pPr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расследования установлено: </a:t>
            </a:r>
            <a:r>
              <a:rPr lang="ru-RU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водителя не разработана инструкция по охране труда;</a:t>
            </a:r>
            <a:r>
              <a:rPr lang="ru-RU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работодатель не обеспечил и не укомплектовал автомобиль необходимыми приспособлениями</a:t>
            </a:r>
          </a:p>
          <a:p>
            <a:pPr>
              <a:spcAft>
                <a:spcPts val="100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defTabSz="434382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888A719-E519-BFBC-41EE-44B7AA672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04" y="947005"/>
            <a:ext cx="3579779" cy="315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98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24"/>
          <p:cNvSpPr txBox="1">
            <a:spLocks noChangeArrowheads="1"/>
          </p:cNvSpPr>
          <p:nvPr/>
        </p:nvSpPr>
        <p:spPr bwMode="auto">
          <a:xfrm>
            <a:off x="267500" y="30647"/>
            <a:ext cx="87480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20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Нарушения допускаемые работодателями при самостоятельном расследовании НС</a:t>
            </a:r>
          </a:p>
        </p:txBody>
      </p:sp>
      <p:sp>
        <p:nvSpPr>
          <p:cNvPr id="3" name="Выноска 1 2"/>
          <p:cNvSpPr/>
          <p:nvPr/>
        </p:nvSpPr>
        <p:spPr>
          <a:xfrm>
            <a:off x="8616414" y="46314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5001" y="501323"/>
            <a:ext cx="480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8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5CF2D5EA-149C-2257-8356-45ABD4E90603}"/>
              </a:ext>
            </a:extLst>
          </p:cNvPr>
          <p:cNvSpPr/>
          <p:nvPr/>
        </p:nvSpPr>
        <p:spPr>
          <a:xfrm>
            <a:off x="1159495" y="1234372"/>
            <a:ext cx="3270739" cy="168655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AutoNum type="arabicPeriod"/>
            </a:pPr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сроков расследования НС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B01B8D97-A411-7F67-A38E-2C6D3485B06A}"/>
              </a:ext>
            </a:extLst>
          </p:cNvPr>
          <p:cNvSpPr/>
          <p:nvPr/>
        </p:nvSpPr>
        <p:spPr>
          <a:xfrm>
            <a:off x="5099539" y="2281709"/>
            <a:ext cx="3435462" cy="168655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Нарушение порядка расследования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BFD78C31-8466-B2A8-B43A-290BE5F1D7B3}"/>
              </a:ext>
            </a:extLst>
          </p:cNvPr>
          <p:cNvSpPr/>
          <p:nvPr/>
        </p:nvSpPr>
        <p:spPr>
          <a:xfrm>
            <a:off x="844062" y="3536552"/>
            <a:ext cx="3963001" cy="25946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Проведение расследований НС без приобщения материалов из правоохранительных органов</a:t>
            </a:r>
          </a:p>
          <a:p>
            <a:pPr algn="ctr">
              <a:lnSpc>
                <a:spcPct val="150000"/>
              </a:lnSpc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93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24"/>
          <p:cNvSpPr txBox="1">
            <a:spLocks noChangeArrowheads="1"/>
          </p:cNvSpPr>
          <p:nvPr/>
        </p:nvSpPr>
        <p:spPr bwMode="auto">
          <a:xfrm>
            <a:off x="267500" y="161203"/>
            <a:ext cx="8748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2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Нарушения требований охраны труда </a:t>
            </a:r>
          </a:p>
        </p:txBody>
      </p:sp>
      <p:sp>
        <p:nvSpPr>
          <p:cNvPr id="3" name="Выноска 1 2"/>
          <p:cNvSpPr/>
          <p:nvPr/>
        </p:nvSpPr>
        <p:spPr>
          <a:xfrm>
            <a:off x="8616414" y="46314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415" y="501323"/>
            <a:ext cx="480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9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9EF5A6F3-78A8-43A3-ADBC-E98F2EC482AF}"/>
              </a:ext>
            </a:extLst>
          </p:cNvPr>
          <p:cNvSpPr/>
          <p:nvPr/>
        </p:nvSpPr>
        <p:spPr>
          <a:xfrm>
            <a:off x="352461" y="1477108"/>
            <a:ext cx="8346062" cy="26494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3538" algn="just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Отсутствие инструкций по охране труда</a:t>
            </a:r>
          </a:p>
          <a:p>
            <a:pPr indent="363538" algn="just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проведение инструктажей и надлежащего обучения по ОТ по соответствующим программам</a:t>
            </a:r>
          </a:p>
          <a:p>
            <a:pPr indent="363538" algn="just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проведение обязательных медицинских осмотров и психиатрического освидетельствования</a:t>
            </a:r>
          </a:p>
          <a:p>
            <a:pPr indent="363538" algn="just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обеспечение средствами индивидуальной защиты</a:t>
            </a:r>
          </a:p>
          <a:p>
            <a:pPr indent="363538" algn="just"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при использовании инструмента и оборудования, не соответствующего требованиям безопасности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194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24"/>
          <p:cNvSpPr txBox="1">
            <a:spLocks noChangeArrowheads="1"/>
          </p:cNvSpPr>
          <p:nvPr/>
        </p:nvSpPr>
        <p:spPr bwMode="auto">
          <a:xfrm>
            <a:off x="267500" y="161203"/>
            <a:ext cx="8748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24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Ответственность за нарушения требований охраны труда</a:t>
            </a:r>
          </a:p>
        </p:txBody>
      </p:sp>
      <p:sp>
        <p:nvSpPr>
          <p:cNvPr id="3" name="Выноска 1 2"/>
          <p:cNvSpPr/>
          <p:nvPr/>
        </p:nvSpPr>
        <p:spPr>
          <a:xfrm>
            <a:off x="8616414" y="463148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6415" y="501323"/>
            <a:ext cx="480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10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D4C22587-F613-54B7-7384-3EC910DB3836}"/>
              </a:ext>
            </a:extLst>
          </p:cNvPr>
          <p:cNvSpPr/>
          <p:nvPr/>
        </p:nvSpPr>
        <p:spPr>
          <a:xfrm>
            <a:off x="267500" y="1220614"/>
            <a:ext cx="4796869" cy="496917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7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татьи 5.27.1 Кодекса Российской Федерации об административных правонарушениях:</a:t>
            </a:r>
          </a:p>
          <a:p>
            <a:pPr algn="ctr"/>
            <a:endParaRPr lang="ru-RU" sz="1100" spc="-1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ч. 1: общие вопросы охраны труда</a:t>
            </a:r>
          </a:p>
          <a:p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п</a:t>
            </a:r>
            <a:r>
              <a:rPr lang="ru-RU" sz="17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редупреждение</a:t>
            </a:r>
          </a:p>
          <a:p>
            <a:pPr marL="285750" indent="-285750">
              <a:buFontTx/>
              <a:buChar char="-"/>
            </a:pPr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административный штраф.</a:t>
            </a:r>
          </a:p>
          <a:p>
            <a:endParaRPr lang="ru-RU" sz="1100" spc="-1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ч. 2: нарушение порядка проведения СОУТ</a:t>
            </a:r>
          </a:p>
          <a:p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</a:t>
            </a:r>
            <a:r>
              <a:rPr lang="ru-RU" sz="17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редупреждение</a:t>
            </a:r>
          </a:p>
          <a:p>
            <a:pPr marL="285750" indent="-285750">
              <a:buFontTx/>
              <a:buChar char="-"/>
            </a:pPr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административный штраф.</a:t>
            </a:r>
          </a:p>
          <a:p>
            <a:endParaRPr lang="ru-RU" sz="1100" spc="-1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ч. 3: нарушение 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установленного 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</a:rPr>
              <a:t>порядка обучения, проведения медосмотров и </a:t>
            </a:r>
            <a:r>
              <a:rPr lang="ru-RU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психиатрических освидетельствований:</a:t>
            </a:r>
          </a:p>
          <a:p>
            <a:pPr marL="285750" indent="-285750">
              <a:buFontTx/>
              <a:buChar char="-"/>
            </a:pPr>
            <a:r>
              <a:rPr lang="ru-RU" sz="17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административный штраф.</a:t>
            </a:r>
          </a:p>
          <a:p>
            <a:pPr marL="285750" indent="-285750">
              <a:buFontTx/>
              <a:buChar char="-"/>
            </a:pPr>
            <a:endParaRPr lang="ru-RU" sz="1100" spc="-1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kumimoji="0" lang="ru-RU" sz="17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ч. 4: необеспечение СИЗ: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7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административный штраф.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B1909BE3-4E1E-2807-DF06-60A832B8D4C8}"/>
              </a:ext>
            </a:extLst>
          </p:cNvPr>
          <p:cNvSpPr/>
          <p:nvPr/>
        </p:nvSpPr>
        <p:spPr>
          <a:xfrm>
            <a:off x="5182169" y="1162432"/>
            <a:ext cx="3833399" cy="312642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143 Уголовного кодекса Российской Федерации:</a:t>
            </a:r>
          </a:p>
          <a:p>
            <a:pPr algn="ctr"/>
            <a:endParaRPr lang="ru-RU" sz="17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штраф</a:t>
            </a:r>
          </a:p>
          <a:p>
            <a:pPr marL="285750" indent="-285750">
              <a:buFontTx/>
              <a:buChar char="-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работы</a:t>
            </a:r>
          </a:p>
          <a:p>
            <a:pPr marL="285750" indent="-285750">
              <a:buFontTx/>
              <a:buChar char="-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Исправительные работы</a:t>
            </a:r>
          </a:p>
          <a:p>
            <a:pPr marL="285750" indent="-285750">
              <a:buFontTx/>
              <a:buChar char="-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Принудительные работы</a:t>
            </a:r>
          </a:p>
          <a:p>
            <a:pPr marL="285750" indent="-285750">
              <a:buFontTx/>
              <a:buChar char="-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Лишение свободы</a:t>
            </a:r>
          </a:p>
        </p:txBody>
      </p:sp>
    </p:spTree>
    <p:extLst>
      <p:ext uri="{BB962C8B-B14F-4D97-AF65-F5344CB8AC3E}">
        <p14:creationId xmlns:p14="http://schemas.microsoft.com/office/powerpoint/2010/main" val="228797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35" y="2688771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3945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2189</TotalTime>
  <Words>1058</Words>
  <Application>Microsoft Office PowerPoint</Application>
  <PresentationFormat>Экран (4:3)</PresentationFormat>
  <Paragraphs>121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Практика проверок ГИТ на автомобильном транспорте: в чем ошибаются коллеги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Тишанинова Нина Вадимова</dc:creator>
  <cp:lastModifiedBy>Ekaterina R. Islamova</cp:lastModifiedBy>
  <cp:revision>159</cp:revision>
  <cp:lastPrinted>2022-09-27T14:44:00Z</cp:lastPrinted>
  <dcterms:created xsi:type="dcterms:W3CDTF">2020-01-28T07:47:42Z</dcterms:created>
  <dcterms:modified xsi:type="dcterms:W3CDTF">2023-07-31T13:03:45Z</dcterms:modified>
</cp:coreProperties>
</file>