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2" r:id="rId7"/>
    <p:sldId id="264" r:id="rId8"/>
    <p:sldId id="263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1089" y="-7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1942415" y="2514601"/>
            <a:ext cx="6600451" cy="2262781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>
              <a:defRPr sz="5400"/>
            </a:lvl1pPr>
          </a:lstStyle>
          <a:p>
            <a:r>
              <a:t>Образец заголовка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subTitle" idx="1"/>
          </p:nvPr>
        </p:nvSpPr>
        <p:spPr>
          <a:xfrm>
            <a:off x="1942415" y="4777380"/>
            <a:ext cx="6600451" cy="1126282"/>
          </a:xfrm>
          <a:prstGeom prst="rect">
            <a:avLst/>
          </a:prstGeom>
        </p:spPr>
        <p:txBody>
          <a:bodyPr anchor="t"/>
          <a:lstStyle>
            <a:defPPr/>
            <a:lvl1pPr marL="0" lv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9" name="Shape 39"/>
          <p:cNvSpPr/>
          <p:nvPr/>
        </p:nvSpPr>
        <p:spPr>
          <a:xfrm>
            <a:off x="-31719" y="4321158"/>
            <a:ext cx="1395473" cy="78178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042"/>
              <a:gd name="ODFBottom" fmla="val 10000"/>
              <a:gd name="ODFWidth" fmla="val 8042"/>
              <a:gd name="ODFHeight" fmla="val 10000"/>
            </a:gdLst>
            <a:ahLst/>
            <a:cxnLst/>
            <a:rect l="OXMLTextRectL" t="OXMLTextRectT" r="OXMLTextRectR" b="OXMLTextRect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423334" y="4529541"/>
            <a:ext cx="58497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1942415" y="2133600"/>
            <a:ext cx="6591985" cy="377762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46" name="Shape 146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47" name="Shape 14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1942415" y="2074561"/>
            <a:ext cx="6591985" cy="1468800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40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  <a:prstGeom prst="rect">
            <a:avLst/>
          </a:prstGeom>
        </p:spPr>
        <p:txBody>
          <a:bodyPr anchor="t"/>
          <a:lstStyle>
            <a:defPPr/>
            <a:lvl1pPr marL="0" lv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6" name="Shape 96"/>
          <p:cNvSpPr/>
          <p:nvPr/>
        </p:nvSpPr>
        <p:spPr>
          <a:xfrm flipV="1">
            <a:off x="58" y="3166527"/>
            <a:ext cx="1358356" cy="50800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511228" y="3244140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24" name="Shape 124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5" name="Shape 1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1942415" y="2136706"/>
            <a:ext cx="3197530" cy="376739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5337307" y="2136706"/>
            <a:ext cx="3197092" cy="376739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7" name="Shape 57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511228" y="787783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2" name="Shape 72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1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 b="0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1942415" y="2802888"/>
            <a:ext cx="3197531" cy="3105703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body" idx="3"/>
          </p:nvPr>
        </p:nvSpPr>
        <p:spPr>
          <a:xfrm>
            <a:off x="5656154" y="2223398"/>
            <a:ext cx="2873238" cy="576262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 b="0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4"/>
          </p:nvPr>
        </p:nvSpPr>
        <p:spPr>
          <a:xfrm>
            <a:off x="5333715" y="2799660"/>
            <a:ext cx="3195679" cy="310570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511228" y="787783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0"/>
            </a:lvl1pPr>
          </a:lstStyle>
          <a:p>
            <a:r>
              <a:t>Образец заголовка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4743494" y="446089"/>
            <a:ext cx="3790905" cy="5414963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type="body" idx="2"/>
          </p:nvPr>
        </p:nvSpPr>
        <p:spPr>
          <a:xfrm>
            <a:off x="1942415" y="1598613"/>
            <a:ext cx="2629584" cy="4262436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37" name="Shape 13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39" name="Shape 139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40" name="Shape 1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1942415" y="4800600"/>
            <a:ext cx="6591985" cy="566737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 algn="l">
              <a:defRPr sz="2400" b="0"/>
            </a:lvl1pPr>
          </a:lstStyle>
          <a:p>
            <a:r>
              <a:t>Образец заголовка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1942415" y="634965"/>
            <a:ext cx="6591985" cy="3854970"/>
          </a:xfrm>
          <a:prstGeom prst="rect">
            <a:avLst/>
          </a:prstGeom>
        </p:spPr>
        <p:txBody>
          <a:bodyPr anchor="t">
            <a:normAutofit/>
          </a:bodyPr>
          <a:lstStyle>
            <a:defPPr/>
            <a:lvl1pPr marL="0" lvl="0" indent="0" algn="ctr">
              <a:buNone/>
              <a:defRPr sz="1600"/>
            </a:lvl1pPr>
            <a:lvl2pPr marL="457200" lvl="1" indent="0">
              <a:buNone/>
              <a:defRPr sz="1600"/>
            </a:lvl2pPr>
            <a:lvl3pPr marL="914400" lvl="2" indent="0">
              <a:buNone/>
              <a:defRPr sz="1600"/>
            </a:lvl3pPr>
            <a:lvl4pPr marL="1371600" lvl="3" indent="0">
              <a:buNone/>
              <a:defRPr sz="1600"/>
            </a:lvl4pPr>
            <a:lvl5pPr marL="1828800" lvl="4" indent="0">
              <a:buNone/>
              <a:defRPr sz="1600"/>
            </a:lvl5pPr>
            <a:lvl6pPr marL="2286000" lvl="5" indent="0">
              <a:buNone/>
              <a:defRPr sz="1600"/>
            </a:lvl6pPr>
            <a:lvl7pPr marL="2743200" lvl="6" indent="0">
              <a:buNone/>
              <a:defRPr sz="1600"/>
            </a:lvl7pPr>
            <a:lvl8pPr marL="3200400" lvl="7" indent="0">
              <a:buNone/>
              <a:defRPr sz="1600"/>
            </a:lvl8pPr>
            <a:lvl9pPr marL="3657600" lvl="8" indent="0">
              <a:buNone/>
              <a:defRPr sz="1600"/>
            </a:lvl9pPr>
          </a:lstStyle>
          <a:p>
            <a:r>
              <a:t>Вставка рисунка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body" idx="2"/>
          </p:nvPr>
        </p:nvSpPr>
        <p:spPr>
          <a:xfrm>
            <a:off x="1942415" y="5367338"/>
            <a:ext cx="6591985" cy="49371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12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153" name="Shape 15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54" name="Shape 154"/>
          <p:cNvSpPr/>
          <p:nvPr/>
        </p:nvSpPr>
        <p:spPr>
          <a:xfrm flipV="1">
            <a:off x="58" y="4910660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511228" y="4983088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 anchor="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1" name="Shape 111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2" name="Shape 1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6878535" y="627406"/>
            <a:ext cx="1656132" cy="5283817"/>
          </a:xfrm>
          <a:prstGeom prst="rect">
            <a:avLst/>
          </a:prstGeom>
        </p:spPr>
        <p:txBody>
          <a:bodyPr vert="eaVert" anchor="ctr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1942415" y="627406"/>
            <a:ext cx="4716348" cy="5283817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8" name="Shape 118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карточки имени">
    <p:spTree>
      <p:nvGrpSpPr>
        <p:cNvPr id="1" name="Group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5"/>
          </p:nvPr>
        </p:nvSpPr>
        <p:spPr>
          <a:xfrm>
            <a:off x="1942415" y="4343400"/>
            <a:ext cx="6688292" cy="838200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>
                <a:solidFill>
                  <a:schemeClr val="accent1"/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1942415" y="5181600"/>
            <a:ext cx="6688292" cy="729622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/>
            <a:r>
              <a:t>Образец текста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23.09.2024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b="1">
              <a:solidFill>
                <a:srgbClr val="000000">
                  <a:tint val="75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" name="Shape 65"/>
          <p:cNvSpPr/>
          <p:nvPr/>
        </p:nvSpPr>
        <p:spPr>
          <a:xfrm flipV="1">
            <a:off x="58" y="4910660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511228" y="4983088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‹#›</a:t>
            </a:r>
          </a:p>
        </p:txBody>
      </p:sp>
      <p:sp>
        <p:nvSpPr>
          <p:cNvPr id="67" name="Shape 67"/>
          <p:cNvSpPr txBox="1"/>
          <p:nvPr/>
        </p:nvSpPr>
        <p:spPr>
          <a:xfrm>
            <a:off x="1808316" y="648005"/>
            <a:ext cx="457319" cy="58477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marL="0" indent="0" algn="l"/>
            <a:r>
              <a:rPr sz="8000" baseline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“</a:t>
            </a:r>
          </a:p>
        </p:txBody>
      </p:sp>
      <p:sp>
        <p:nvSpPr>
          <p:cNvPr id="68" name="Shape 68"/>
          <p:cNvSpPr txBox="1"/>
          <p:nvPr/>
        </p:nvSpPr>
        <p:spPr>
          <a:xfrm>
            <a:off x="8169533" y="2905306"/>
            <a:ext cx="457318" cy="58477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marL="0" indent="0" algn="l"/>
            <a:r>
              <a:rPr sz="8000" baseline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с подписью">
    <p:spTree>
      <p:nvGrpSpPr>
        <p:cNvPr id="1" name="Group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body" idx="5"/>
          </p:nvPr>
        </p:nvSpPr>
        <p:spPr>
          <a:xfrm>
            <a:off x="2415972" y="3505200"/>
            <a:ext cx="5653887" cy="381000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marL="0" lv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marL="0" lv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23.09.2024</a:t>
            </a:r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b="1">
              <a:solidFill>
                <a:srgbClr val="000000">
                  <a:tint val="75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" name="Shape 80"/>
          <p:cNvSpPr/>
          <p:nvPr/>
        </p:nvSpPr>
        <p:spPr>
          <a:xfrm flipV="1">
            <a:off x="58" y="3166527"/>
            <a:ext cx="1358356" cy="50800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511228" y="3244140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‹#›</a:t>
            </a:r>
          </a:p>
        </p:txBody>
      </p:sp>
      <p:sp>
        <p:nvSpPr>
          <p:cNvPr id="82" name="Shape 82"/>
          <p:cNvSpPr txBox="1"/>
          <p:nvPr/>
        </p:nvSpPr>
        <p:spPr>
          <a:xfrm>
            <a:off x="1808316" y="648005"/>
            <a:ext cx="457319" cy="58477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marL="0" indent="0" algn="l"/>
            <a:r>
              <a:rPr sz="8000" baseline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“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8169533" y="2905306"/>
            <a:ext cx="457318" cy="58477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marL="0" indent="0" algn="l"/>
            <a:r>
              <a:rPr sz="8000" baseline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арточка имени">
    <p:spTree>
      <p:nvGrpSpPr>
        <p:cNvPr id="1" name="Group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 algn="l">
              <a:defRPr sz="4800" b="0"/>
            </a:lvl1pPr>
          </a:lstStyle>
          <a:p>
            <a:r>
              <a:t>Образец заголовка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2"/>
          </p:nvPr>
        </p:nvSpPr>
        <p:spPr>
          <a:xfrm>
            <a:off x="1942415" y="5181600"/>
            <a:ext cx="6591985" cy="729622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/>
            <a:r>
              <a:t>Образец текста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23.09.2024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b="1">
              <a:solidFill>
                <a:srgbClr val="000000">
                  <a:tint val="75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" name="Shape 89"/>
          <p:cNvSpPr/>
          <p:nvPr/>
        </p:nvSpPr>
        <p:spPr>
          <a:xfrm flipV="1">
            <a:off x="58" y="4910660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511228" y="4983088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‹#›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ина или ложь">
    <p:spTree>
      <p:nvGrpSpPr>
        <p:cNvPr id="1" name="Group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1942415" y="627407"/>
            <a:ext cx="6591983" cy="288002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/>
            </a:lvl1pPr>
          </a:lstStyle>
          <a:p>
            <a:r>
              <a:t>Образец заголовка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5"/>
          </p:nvPr>
        </p:nvSpPr>
        <p:spPr>
          <a:xfrm>
            <a:off x="1942415" y="4343400"/>
            <a:ext cx="6591985" cy="838200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>
                <a:solidFill>
                  <a:schemeClr val="accent1"/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1942415" y="5181600"/>
            <a:ext cx="6591985" cy="729622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/>
            <a:r>
              <a:t>Образец текста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23.09.2024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b="1">
              <a:solidFill>
                <a:srgbClr val="000000">
                  <a:tint val="75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" name="Shape 104"/>
          <p:cNvSpPr/>
          <p:nvPr/>
        </p:nvSpPr>
        <p:spPr>
          <a:xfrm flipV="1">
            <a:off x="58" y="4910660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511228" y="4983088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‹#›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Group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marL="0" lv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23.09.2024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b="1">
              <a:solidFill>
                <a:srgbClr val="000000">
                  <a:tint val="75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" name="Shape 131"/>
          <p:cNvSpPr/>
          <p:nvPr/>
        </p:nvSpPr>
        <p:spPr>
          <a:xfrm flipV="1">
            <a:off x="58" y="3166527"/>
            <a:ext cx="1358356" cy="50800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511228" y="3244140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/>
          <p:nvPr/>
        </p:nvGrpSpPr>
        <p:grpSpPr>
          <a:xfrm>
            <a:off x="1" y="228600"/>
            <a:ext cx="1981200" cy="6638628"/>
            <a:chOff x="0" y="0"/>
            <a:chExt cx="1981200" cy="6638628"/>
          </a:xfrm>
        </p:grpSpPr>
        <p:sp>
          <p:nvSpPr>
            <p:cNvPr id="3" name="Shape 3"/>
            <p:cNvSpPr/>
            <p:nvPr/>
          </p:nvSpPr>
          <p:spPr>
            <a:xfrm>
              <a:off x="0" y="2346444"/>
              <a:ext cx="69924" cy="626215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2"/>
                <a:gd name="ODFBottom" fmla="val 136"/>
                <a:gd name="ODFWidth" fmla="val 22"/>
                <a:gd name="ODFHeight" fmla="val 136"/>
              </a:gdLst>
              <a:ahLst/>
              <a:cxnLst/>
              <a:rect l="OXMLTextRectL" t="OXMLTextRectT" r="OXMLTextRectR" b="OXMLTextRect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" name="Shape 4"/>
            <p:cNvSpPr/>
            <p:nvPr/>
          </p:nvSpPr>
          <p:spPr>
            <a:xfrm>
              <a:off x="89348" y="2927929"/>
              <a:ext cx="449331" cy="232221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40"/>
                <a:gd name="ODFBottom" fmla="val 504"/>
                <a:gd name="ODFWidth" fmla="val 140"/>
                <a:gd name="ODFHeight" fmla="val 504"/>
              </a:gdLst>
              <a:ahLst/>
              <a:cxnLst/>
              <a:rect l="OXMLTextRectL" t="OXMLTextRectT" r="OXMLTextRectR" b="OXMLTextRect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" name="Shape 5"/>
            <p:cNvSpPr/>
            <p:nvPr/>
          </p:nvSpPr>
          <p:spPr>
            <a:xfrm>
              <a:off x="560692" y="5218460"/>
              <a:ext cx="423433" cy="1420166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32"/>
                <a:gd name="ODFBottom" fmla="val 308"/>
                <a:gd name="ODFWidth" fmla="val 132"/>
                <a:gd name="ODFHeight" fmla="val 308"/>
              </a:gdLst>
              <a:ahLst/>
              <a:cxnLst/>
              <a:rect l="OXMLTextRectL" t="OXMLTextRectT" r="OXMLTextRectR" b="OXMLTextRect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" name="Shape 6"/>
            <p:cNvSpPr/>
            <p:nvPr/>
          </p:nvSpPr>
          <p:spPr>
            <a:xfrm>
              <a:off x="666874" y="6275199"/>
              <a:ext cx="119130" cy="36342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7"/>
                <a:gd name="ODFBottom" fmla="val 79"/>
                <a:gd name="ODFWidth" fmla="val 37"/>
                <a:gd name="ODFHeight" fmla="val 79"/>
              </a:gdLst>
              <a:ahLst/>
              <a:cxnLst/>
              <a:rect l="OXMLTextRectL" t="OXMLTextRectT" r="OXMLTextRectR" b="OXMLTextRect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" name="Shape 7"/>
            <p:cNvSpPr/>
            <p:nvPr/>
          </p:nvSpPr>
          <p:spPr>
            <a:xfrm>
              <a:off x="69924" y="2972659"/>
              <a:ext cx="571052" cy="332863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8"/>
                <a:gd name="ODFBottom" fmla="val 722"/>
                <a:gd name="ODFWidth" fmla="val 178"/>
                <a:gd name="ODFHeight" fmla="val 722"/>
              </a:gdLst>
              <a:ahLst/>
              <a:cxnLst/>
              <a:rect l="OXMLTextRectL" t="OXMLTextRectT" r="OXMLTextRectR" b="OXMLTextRect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" name="Shape 8"/>
            <p:cNvSpPr/>
            <p:nvPr/>
          </p:nvSpPr>
          <p:spPr>
            <a:xfrm>
              <a:off x="15538" y="0"/>
              <a:ext cx="73809" cy="292792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3"/>
                <a:gd name="ODFBottom" fmla="val 635"/>
                <a:gd name="ODFWidth" fmla="val 23"/>
                <a:gd name="ODFHeight" fmla="val 635"/>
              </a:gdLst>
              <a:ahLst/>
              <a:cxnLst/>
              <a:rect l="OXMLTextRectL" t="OXMLTextRectT" r="OXMLTextRectR" b="OXMLTextRect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" name="Shape 9"/>
            <p:cNvSpPr/>
            <p:nvPr/>
          </p:nvSpPr>
          <p:spPr>
            <a:xfrm>
              <a:off x="54385" y="2715463"/>
              <a:ext cx="54385" cy="49389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"/>
                <a:gd name="ODFBottom" fmla="val 107"/>
                <a:gd name="ODFWidth" fmla="val 17"/>
                <a:gd name="ODFHeight" fmla="val 107"/>
              </a:gdLst>
              <a:ahLst/>
              <a:cxnLst/>
              <a:rect l="OXMLTextRectL" t="OXMLTextRectT" r="OXMLTextRectR" b="OXMLTextRect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" name="Shape 10"/>
            <p:cNvSpPr/>
            <p:nvPr/>
          </p:nvSpPr>
          <p:spPr>
            <a:xfrm>
              <a:off x="534794" y="5250144"/>
              <a:ext cx="132079" cy="102505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1"/>
                <a:gd name="ODFBottom" fmla="val 222"/>
                <a:gd name="ODFWidth" fmla="val 41"/>
                <a:gd name="ODFHeight" fmla="val 222"/>
              </a:gdLst>
              <a:ahLst/>
              <a:cxnLst/>
              <a:rect l="OXMLTextRectL" t="OXMLTextRectT" r="OXMLTextRectR" b="OXMLTextRect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Shape 11"/>
            <p:cNvSpPr/>
            <p:nvPr/>
          </p:nvSpPr>
          <p:spPr>
            <a:xfrm>
              <a:off x="538679" y="1170426"/>
              <a:ext cx="1442520" cy="4048033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50"/>
                <a:gd name="ODFBottom" fmla="val 878"/>
                <a:gd name="ODFWidth" fmla="val 450"/>
                <a:gd name="ODFHeight" fmla="val 878"/>
              </a:gdLst>
              <a:ahLst/>
              <a:cxnLst/>
              <a:rect l="OXMLTextRectL" t="OXMLTextRectT" r="OXMLTextRectR" b="OXMLTextRect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Shape 12"/>
            <p:cNvSpPr/>
            <p:nvPr/>
          </p:nvSpPr>
          <p:spPr>
            <a:xfrm>
              <a:off x="640976" y="6301291"/>
              <a:ext cx="112656" cy="337336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5"/>
                <a:gd name="ODFBottom" fmla="val 73"/>
                <a:gd name="ODFWidth" fmla="val 35"/>
                <a:gd name="ODFHeight" fmla="val 73"/>
              </a:gdLst>
              <a:ahLst/>
              <a:cxnLst/>
              <a:rect l="OXMLTextRectL" t="OXMLTextRectT" r="OXMLTextRectR" b="OXMLTextRect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Shape 13"/>
            <p:cNvSpPr/>
            <p:nvPr/>
          </p:nvSpPr>
          <p:spPr>
            <a:xfrm>
              <a:off x="534794" y="5130865"/>
              <a:ext cx="25898" cy="221785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"/>
                <a:gd name="ODFBottom" fmla="val 48"/>
                <a:gd name="ODFWidth" fmla="val 8"/>
                <a:gd name="ODFHeight" fmla="val 48"/>
              </a:gdLst>
              <a:ahLst/>
              <a:cxnLst/>
              <a:rect l="OXMLTextRectL" t="OXMLTextRectT" r="OXMLTextRectR" b="OXMLTextRect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Shape 14"/>
            <p:cNvSpPr/>
            <p:nvPr/>
          </p:nvSpPr>
          <p:spPr>
            <a:xfrm>
              <a:off x="590475" y="6016139"/>
              <a:ext cx="165747" cy="622487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2"/>
                <a:gd name="ODFBottom" fmla="val 135"/>
                <a:gd name="ODFWidth" fmla="val 52"/>
                <a:gd name="ODFHeight" fmla="val 135"/>
              </a:gdLst>
              <a:ahLst/>
              <a:cxnLst/>
              <a:rect l="OXMLTextRectL" t="OXMLTextRectT" r="OXMLTextRectR" b="OXMLTextRect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5" name="Shape 15"/>
          <p:cNvGrpSpPr/>
          <p:nvPr/>
        </p:nvGrpSpPr>
        <p:grpSpPr>
          <a:xfrm>
            <a:off x="20421" y="749"/>
            <a:ext cx="1952271" cy="6852504"/>
            <a:chOff x="0" y="0"/>
            <a:chExt cx="1952271" cy="6852504"/>
          </a:xfrm>
        </p:grpSpPr>
        <p:sp>
          <p:nvSpPr>
            <p:cNvPr id="16" name="Shape 16"/>
            <p:cNvSpPr/>
            <p:nvPr/>
          </p:nvSpPr>
          <p:spPr>
            <a:xfrm>
              <a:off x="0" y="0"/>
              <a:ext cx="409500" cy="440104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03"/>
                <a:gd name="ODFBottom" fmla="val 920"/>
                <a:gd name="ODFWidth" fmla="val 103"/>
                <a:gd name="ODFHeight" fmla="val 920"/>
              </a:gdLst>
              <a:ahLst/>
              <a:cxnLst/>
              <a:rect l="OXMLTextRectL" t="OXMLTextRectT" r="OXMLTextRectR" b="OXMLTextRect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Shape 17"/>
            <p:cNvSpPr/>
            <p:nvPr/>
          </p:nvSpPr>
          <p:spPr>
            <a:xfrm>
              <a:off x="433309" y="4315725"/>
              <a:ext cx="350774" cy="1580696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8"/>
                <a:gd name="ODFBottom" fmla="val 330"/>
                <a:gd name="ODFWidth" fmla="val 88"/>
                <a:gd name="ODFHeight" fmla="val 330"/>
              </a:gdLst>
              <a:ahLst/>
              <a:cxnLst/>
              <a:rect l="OXMLTextRectL" t="OXMLTextRectT" r="OXMLTextRectR" b="OXMLTextRect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Shape 18"/>
            <p:cNvSpPr/>
            <p:nvPr/>
          </p:nvSpPr>
          <p:spPr>
            <a:xfrm>
              <a:off x="811065" y="5861933"/>
              <a:ext cx="357123" cy="99056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90"/>
                <a:gd name="ODFBottom" fmla="val 207"/>
                <a:gd name="ODFWidth" fmla="val 90"/>
                <a:gd name="ODFHeight" fmla="val 207"/>
              </a:gdLst>
              <a:ahLst/>
              <a:cxnLst/>
              <a:rect l="OXMLTextRectL" t="OXMLTextRectT" r="OXMLTextRectR" b="OXMLTextRect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Shape 19"/>
            <p:cNvSpPr/>
            <p:nvPr/>
          </p:nvSpPr>
          <p:spPr>
            <a:xfrm>
              <a:off x="409500" y="4363625"/>
              <a:ext cx="457117" cy="2235967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15"/>
                <a:gd name="ODFBottom" fmla="val 467"/>
                <a:gd name="ODFWidth" fmla="val 115"/>
                <a:gd name="ODFHeight" fmla="val 467"/>
              </a:gdLst>
              <a:ahLst/>
              <a:cxnLst/>
              <a:rect l="OXMLTextRectL" t="OXMLTextRectT" r="OXMLTextRectR" b="OXMLTextRect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Shape 20"/>
            <p:cNvSpPr/>
            <p:nvPr/>
          </p:nvSpPr>
          <p:spPr>
            <a:xfrm>
              <a:off x="365058" y="1288451"/>
              <a:ext cx="144437" cy="3027273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6"/>
                <a:gd name="ODFBottom" fmla="val 633"/>
                <a:gd name="ODFWidth" fmla="val 36"/>
                <a:gd name="ODFHeight" fmla="val 633"/>
              </a:gdLst>
              <a:ahLst/>
              <a:cxnLst/>
              <a:rect l="OXMLTextRectL" t="OXMLTextRectT" r="OXMLTextRectR" b="OXMLTextRect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Shape 21"/>
            <p:cNvSpPr/>
            <p:nvPr/>
          </p:nvSpPr>
          <p:spPr>
            <a:xfrm>
              <a:off x="898362" y="6570851"/>
              <a:ext cx="111104" cy="281651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8"/>
                <a:gd name="ODFBottom" fmla="val 59"/>
                <a:gd name="ODFWidth" fmla="val 28"/>
                <a:gd name="ODFHeight" fmla="val 59"/>
              </a:gdLst>
              <a:ahLst/>
              <a:cxnLst/>
              <a:rect l="OXMLTextRectL" t="OXMLTextRectT" r="OXMLTextRectR" b="OXMLTextRect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Shape 22"/>
            <p:cNvSpPr/>
            <p:nvPr/>
          </p:nvSpPr>
          <p:spPr>
            <a:xfrm>
              <a:off x="393628" y="4106881"/>
              <a:ext cx="68250" cy="511571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"/>
                <a:gd name="ODFBottom" fmla="val 107"/>
                <a:gd name="ODFWidth" fmla="val 17"/>
                <a:gd name="ODFHeight" fmla="val 107"/>
              </a:gdLst>
              <a:ahLst/>
              <a:cxnLst/>
              <a:rect l="OXMLTextRectL" t="OXMLTextRectT" r="OXMLTextRectR" b="OXMLTextRect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3" name="Shape 23"/>
            <p:cNvSpPr/>
            <p:nvPr/>
          </p:nvSpPr>
          <p:spPr>
            <a:xfrm>
              <a:off x="784083" y="3145052"/>
              <a:ext cx="1168188" cy="271688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4"/>
                <a:gd name="ODFBottom" fmla="val 568"/>
                <a:gd name="ODFWidth" fmla="val 294"/>
                <a:gd name="ODFHeight" fmla="val 568"/>
              </a:gdLst>
              <a:ahLst/>
              <a:cxnLst/>
              <a:rect l="OXMLTextRectL" t="OXMLTextRectT" r="OXMLTextRectR" b="OXMLTextRect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4" name="Shape 24"/>
            <p:cNvSpPr/>
            <p:nvPr/>
          </p:nvSpPr>
          <p:spPr>
            <a:xfrm>
              <a:off x="866618" y="6599591"/>
              <a:ext cx="99995" cy="25291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5"/>
                <a:gd name="ODFBottom" fmla="val 53"/>
                <a:gd name="ODFWidth" fmla="val 25"/>
                <a:gd name="ODFHeight" fmla="val 53"/>
              </a:gdLst>
              <a:ahLst/>
              <a:cxnLst/>
              <a:rect l="OXMLTextRectL" t="OXMLTextRectT" r="OXMLTextRectR" b="OXMLTextRect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Shape 25"/>
            <p:cNvSpPr/>
            <p:nvPr/>
          </p:nvSpPr>
          <p:spPr>
            <a:xfrm>
              <a:off x="784083" y="5896421"/>
              <a:ext cx="114279" cy="67443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"/>
                <a:gd name="ODFBottom" fmla="val 141"/>
                <a:gd name="ODFWidth" fmla="val 29"/>
                <a:gd name="ODFHeight" fmla="val 141"/>
              </a:gdLst>
              <a:ahLst/>
              <a:cxnLst/>
              <a:rect l="OXMLTextRectL" t="OXMLTextRectT" r="OXMLTextRectR" b="OXMLTextRect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Shape 26"/>
            <p:cNvSpPr/>
            <p:nvPr/>
          </p:nvSpPr>
          <p:spPr>
            <a:xfrm>
              <a:off x="784083" y="5771881"/>
              <a:ext cx="31744" cy="228003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"/>
                <a:gd name="ODFBottom" fmla="val 48"/>
                <a:gd name="ODFWidth" fmla="val 8"/>
                <a:gd name="ODFHeight" fmla="val 48"/>
              </a:gdLst>
              <a:ahLst/>
              <a:cxnLst/>
              <a:rect l="OXMLTextRectL" t="OXMLTextRectT" r="OXMLTextRectR" b="OXMLTextRect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Shape 27"/>
            <p:cNvSpPr/>
            <p:nvPr/>
          </p:nvSpPr>
          <p:spPr>
            <a:xfrm>
              <a:off x="811065" y="6321772"/>
              <a:ext cx="174593" cy="530731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4"/>
                <a:gd name="ODFBottom" fmla="val 111"/>
                <a:gd name="ODFWidth" fmla="val 44"/>
                <a:gd name="ODFHeight" fmla="val 111"/>
              </a:gdLst>
              <a:ahLst/>
              <a:cxnLst/>
              <a:rect l="OXMLTextRectL" t="OXMLTextRectT" r="OXMLTextRectR" b="OXMLTextRect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8" name="Shape 28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</p:sp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dt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23.09.2024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ft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b="1">
              <a:solidFill>
                <a:srgbClr val="000000">
                  <a:tint val="75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33"/>
          <p:cNvSpPr txBox="1">
            <a:spLocks noGrp="1"/>
          </p:cNvSpPr>
          <p:nvPr>
            <p:ph type="sldNum" idx="4"/>
          </p:nvPr>
        </p:nvSpPr>
        <p:spPr>
          <a:xfrm>
            <a:off x="511228" y="787783"/>
            <a:ext cx="584977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2000">
                <a:solidFill>
                  <a:srgbClr val="FEFFFF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defPPr/>
      <a:lvl1pPr lvl="0" algn="l">
        <a:buNone/>
        <a:defRPr sz="36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lvl="1">
        <a:defRPr>
          <a:solidFill>
            <a:schemeClr val="tx2"/>
          </a:solidFill>
        </a:defRPr>
      </a:lvl2pPr>
      <a:lvl3pPr lvl="2">
        <a:defRPr>
          <a:solidFill>
            <a:schemeClr val="tx2"/>
          </a:solidFill>
        </a:defRPr>
      </a:lvl3pPr>
      <a:lvl4pPr lvl="3">
        <a:defRPr>
          <a:solidFill>
            <a:schemeClr val="tx2"/>
          </a:solidFill>
        </a:defRPr>
      </a:lvl4pPr>
      <a:lvl5pPr lvl="4">
        <a:defRPr>
          <a:solidFill>
            <a:schemeClr val="tx2"/>
          </a:solidFill>
        </a:defRPr>
      </a:lvl5pPr>
      <a:lvl6pPr lvl="5">
        <a:defRPr>
          <a:solidFill>
            <a:schemeClr val="tx2"/>
          </a:solidFill>
        </a:defRPr>
      </a:lvl6pPr>
      <a:lvl7pPr lvl="6">
        <a:defRPr>
          <a:solidFill>
            <a:schemeClr val="tx2"/>
          </a:solidFill>
        </a:defRPr>
      </a:lvl7pPr>
      <a:lvl8pPr lvl="7">
        <a:defRPr>
          <a:solidFill>
            <a:schemeClr val="tx2"/>
          </a:solidFill>
        </a:defRPr>
      </a:lvl8pPr>
      <a:lvl9pPr lvl="8">
        <a:defRPr>
          <a:solidFill>
            <a:schemeClr val="tx2"/>
          </a:solidFill>
        </a:defRPr>
      </a:lvl9pPr>
    </p:titleStyle>
    <p:bodyStyle>
      <a:defPPr/>
      <a:lvl1pPr marL="342900" lvl="0" indent="-3429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lvl="1" indent="-28575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lvl="2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lvl="3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lvl="4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lvl="5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lvl="6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lvl="7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lvl="8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1403549" y="2096869"/>
            <a:ext cx="8133213" cy="1204116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r>
              <a:rPr lang="ru-RU" sz="3800" dirty="0"/>
              <a:t>Ошибки при проведении обучения по охране труда</a:t>
            </a:r>
            <a:endParaRPr sz="3800" dirty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58" name="Shape 158"/>
          <p:cNvSpPr txBox="1"/>
          <p:nvPr/>
        </p:nvSpPr>
        <p:spPr>
          <a:xfrm>
            <a:off x="1592458" y="4877403"/>
            <a:ext cx="4667534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Подготовил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заместитель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руководителя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marL="0" indent="0" algn="l"/>
            <a:r>
              <a:rPr sz="1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государственной</a:t>
            </a:r>
            <a:r>
              <a:rPr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инспекции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Воронежской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области</a:t>
            </a:r>
            <a:endParaRPr sz="1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/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Бородихин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Александр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Иванович</a:t>
            </a:r>
            <a:endParaRPr sz="1400" b="1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Текст 2"/>
          <p:cNvSpPr>
            <a:spLocks noGrp="1"/>
          </p:cNvSpPr>
          <p:nvPr>
            <p:ph type="body" idx="1"/>
          </p:nvPr>
        </p:nvSpPr>
        <p:spPr>
          <a:xfrm>
            <a:off x="1550780" y="3558842"/>
            <a:ext cx="6591985" cy="10607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Какие ошибки чаще всего допускают специалисты по охране труда при организации инструктажей, обучения и стажировки. Узнаете, как влияют нарушения в процедуре обучения и как их избежать.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xmlns:lc="http://schemas.openxmlformats.org/drawingml/2006/lockedCanvas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703" y="183974"/>
            <a:ext cx="1242765" cy="1822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88"/>
          <p:cNvSpPr/>
          <p:nvPr/>
        </p:nvSpPr>
        <p:spPr>
          <a:xfrm>
            <a:off x="658290" y="1782892"/>
            <a:ext cx="488157" cy="571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Shape 188"/>
          <p:cNvSpPr/>
          <p:nvPr/>
        </p:nvSpPr>
        <p:spPr>
          <a:xfrm>
            <a:off x="8049492" y="1813889"/>
            <a:ext cx="488157" cy="571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8" name="Shape 168"/>
          <p:cNvSpPr/>
          <p:nvPr/>
        </p:nvSpPr>
        <p:spPr>
          <a:xfrm>
            <a:off x="8465465" y="729223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 txBox="1"/>
          <p:nvPr/>
        </p:nvSpPr>
        <p:spPr>
          <a:xfrm>
            <a:off x="8465465" y="754192"/>
            <a:ext cx="48056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b="1">
                <a:solidFill>
                  <a:srgbClr val="70000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70" name="Shape 170"/>
          <p:cNvSpPr txBox="1"/>
          <p:nvPr/>
        </p:nvSpPr>
        <p:spPr>
          <a:xfrm>
            <a:off x="242400" y="371390"/>
            <a:ext cx="8748068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Организация и проведение инструктажей по охране труда                                    Постановление Правительства РФ от 24.12.2021 N 2464</a:t>
            </a:r>
            <a:r>
              <a:rPr sz="1600" b="1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</p:txBody>
      </p:sp>
      <p:sp>
        <p:nvSpPr>
          <p:cNvPr id="171" name="Shape 171"/>
          <p:cNvSpPr/>
          <p:nvPr/>
        </p:nvSpPr>
        <p:spPr>
          <a:xfrm>
            <a:off x="482572" y="1235314"/>
            <a:ext cx="8223177" cy="8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marR="0" indent="0" algn="ctr">
              <a:lnSpc>
                <a:spcPct val="100000"/>
              </a:lnSpc>
            </a:pPr>
            <a:r>
              <a:rPr lang="ru-RU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Вводный инструктаж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 охране труда проводится до начала выполнения трудовых функций            </a:t>
            </a:r>
            <a:r>
              <a:rPr lang="ru-RU" sz="14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Первичный инструктаж </a:t>
            </a:r>
            <a:r>
              <a:rPr lang="ru-RU"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 охране труда проводится для всех работников организации до начала самостоятельной работы</a:t>
            </a:r>
            <a:endParaRPr lang="ru-RU" sz="1400" b="0" i="0" u="none" strike="noStrike" cap="none" spc="0" baseline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482574" y="5440046"/>
            <a:ext cx="7871204" cy="11611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lang="ru-RU" sz="1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Как и где регистрировать инструктажи, решает работодатель, но при этом указывает обязательные сведения из пунктов 86, 87 Правил № 2464.</a:t>
            </a:r>
          </a:p>
        </p:txBody>
      </p:sp>
      <p:sp>
        <p:nvSpPr>
          <p:cNvPr id="173" name="Shape 173"/>
          <p:cNvSpPr/>
          <p:nvPr/>
        </p:nvSpPr>
        <p:spPr>
          <a:xfrm>
            <a:off x="4616322" y="2217849"/>
            <a:ext cx="4233332" cy="305406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just"/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Целевой инструктаж по охране труда проводится:</a:t>
            </a:r>
          </a:p>
          <a:p>
            <a:pPr marL="285750" indent="-285750" algn="just">
              <a:buFontTx/>
              <a:buChar char="-"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перед проведением работ повышенной опасности;</a:t>
            </a:r>
          </a:p>
          <a:p>
            <a:pPr marL="285750" indent="-285750" algn="just">
              <a:buFontTx/>
              <a:buChar char="-"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перед выполнением работ на объектах повышенной опасности, а также непосредственно на проезжей части автомобильных дорог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перед выполнением работ, не относящихся к основному технологическому процессу</a:t>
            </a:r>
          </a:p>
          <a:p>
            <a:pPr marL="285750" indent="-285750" algn="just">
              <a:buFontTx/>
              <a:buChar char="-"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 ликвидации последствий чрезвычайных ситуаций</a:t>
            </a:r>
            <a:endParaRPr sz="1400" b="1" i="1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4" name="Shape 174"/>
          <p:cNvSpPr/>
          <p:nvPr/>
        </p:nvSpPr>
        <p:spPr>
          <a:xfrm>
            <a:off x="420579" y="2161504"/>
            <a:ext cx="3996046" cy="311040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just"/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Внеплановый инструктаж по охране труда проводится:</a:t>
            </a:r>
          </a:p>
          <a:p>
            <a:pPr marL="285750" indent="-285750">
              <a:buFontTx/>
              <a:buChar char="-"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изменениями в эксплуатации оборудования, технологических процессах;</a:t>
            </a:r>
          </a:p>
          <a:p>
            <a:pPr marL="285750" indent="-285750">
              <a:buFontTx/>
              <a:buChar char="-"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изменениями должностных обязанностей работников;</a:t>
            </a:r>
          </a:p>
          <a:p>
            <a:pPr marL="285750" indent="-285750">
              <a:buFontTx/>
              <a:buChar char="-"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изменениями НПА;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выявлением дополнительных источников опасности СОУТ и ОПР;</a:t>
            </a:r>
          </a:p>
          <a:p>
            <a:pPr marL="285750" indent="-285750">
              <a:buFontTx/>
              <a:buChar char="-"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произошедшими НС;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/>
              </a:rPr>
              <a:t>….</a:t>
            </a:r>
            <a:endParaRPr sz="14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xmlns:lc="http://schemas.openxmlformats.org/drawingml/2006/lockedCanvas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703" y="183974"/>
            <a:ext cx="1242765" cy="1822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/>
        </p:nvSpPr>
        <p:spPr>
          <a:xfrm>
            <a:off x="7539537" y="2857755"/>
            <a:ext cx="488157" cy="571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9" name="Shape 189"/>
          <p:cNvSpPr/>
          <p:nvPr/>
        </p:nvSpPr>
        <p:spPr>
          <a:xfrm>
            <a:off x="822059" y="2792366"/>
            <a:ext cx="504481" cy="6718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0" name="Shape 190"/>
          <p:cNvSpPr/>
          <p:nvPr/>
        </p:nvSpPr>
        <p:spPr>
          <a:xfrm>
            <a:off x="8484537" y="710265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1" name="Shape 191"/>
          <p:cNvSpPr txBox="1"/>
          <p:nvPr/>
        </p:nvSpPr>
        <p:spPr>
          <a:xfrm>
            <a:off x="8565729" y="748440"/>
            <a:ext cx="31818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r"/>
            <a:r>
              <a:rPr lang="ru-RU" b="1" dirty="0">
                <a:solidFill>
                  <a:srgbClr val="700000"/>
                </a:solidFill>
                <a:latin typeface="Arial"/>
                <a:ea typeface="Arial"/>
                <a:cs typeface="Arial"/>
              </a:rPr>
              <a:t>2</a:t>
            </a:r>
            <a:endParaRPr sz="1800" b="1" dirty="0">
              <a:solidFill>
                <a:srgbClr val="7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367745" y="3351680"/>
            <a:ext cx="4392672" cy="313139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just">
              <a:lnSpc>
                <a:spcPct val="100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нарушение п. 25 Правил обучения по охране труда и проверки знания требований охраны труда, утв. постановлением Правительства от 24.12.2021 № 2464 "О порядке обучения по охране труда и проверки знания требований охраны труда", к проведению стажировки на рабочем месте допускаются работники, не прошедшие в установленном порядке обучение требованиям охраны труда по программам, указанным в пункте 46 настоящих Правил</a:t>
            </a:r>
            <a:endParaRPr sz="15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363090" y="1295039"/>
            <a:ext cx="8554277" cy="163192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marR="0" indent="0" algn="just">
              <a:lnSpc>
                <a:spcPct val="100000"/>
              </a:lnSpc>
            </a:pPr>
            <a:r>
              <a:rPr lang="ru-RU" sz="14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Перечень профессий и должностей работников, которым необходимо пройти стажировку на рабочем месте, устанавливается работодателем. </a:t>
            </a:r>
          </a:p>
          <a:p>
            <a:pPr marL="0" marR="0" indent="0" algn="just">
              <a:lnSpc>
                <a:spcPct val="100000"/>
              </a:lnSpc>
            </a:pPr>
            <a:r>
              <a:rPr lang="ru-RU" sz="1400" b="1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Обязательному</a:t>
            </a:r>
            <a:r>
              <a:rPr lang="ru-RU" sz="14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включению в указанный перечень подлежат наименования профессий и должностей работников, выполняющих работы повышенной опасности.</a:t>
            </a:r>
          </a:p>
        </p:txBody>
      </p:sp>
      <p:sp>
        <p:nvSpPr>
          <p:cNvPr id="194" name="Shape 194"/>
          <p:cNvSpPr txBox="1"/>
          <p:nvPr/>
        </p:nvSpPr>
        <p:spPr>
          <a:xfrm>
            <a:off x="260089" y="323240"/>
            <a:ext cx="8748068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Организация и проведение стажировки на рабочем месте                                     Постановление Правительства РФ от 24.12.2021 N 2464</a:t>
            </a:r>
            <a:endParaRPr sz="1600" b="1" dirty="0">
              <a:solidFill>
                <a:schemeClr val="accent4">
                  <a:lumMod val="75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4990679" y="3350560"/>
            <a:ext cx="3926688" cy="313139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нарушение п. 26 Правил обучения по охране труда и проверки знания требований охраны труда, утв. постановлением Правительства от 24.12.2021 № 2464 "О порядке обучения по охране труда и проверки знания требований охраны труда", работодатель допустил до работы сотрудников (у которых в ЛНА (инструкции по ОТ) прописана необходимость в проведении стажировки) без проведения стажировки на рабочем месте.</a:t>
            </a:r>
          </a:p>
          <a:p>
            <a:pPr marL="342900" indent="-342900" algn="just">
              <a:buAutoNum type="arabicPeriod"/>
            </a:pPr>
            <a:endParaRPr sz="1500" i="0" u="none" strike="noStrike" cap="none" spc="0" baseline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xmlns:lc="http://schemas.openxmlformats.org/drawingml/2006/lockedCanvas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703" y="183974"/>
            <a:ext cx="1242765" cy="18223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/>
        </p:nvSpPr>
        <p:spPr>
          <a:xfrm>
            <a:off x="8502959" y="752256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8502959" y="790431"/>
            <a:ext cx="48056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lang="ru-RU" b="1" dirty="0">
                <a:solidFill>
                  <a:srgbClr val="700000"/>
                </a:solidFill>
                <a:latin typeface="Arial"/>
                <a:ea typeface="Arial"/>
                <a:cs typeface="Arial"/>
              </a:rPr>
              <a:t>3</a:t>
            </a:r>
            <a:endParaRPr sz="1800" b="1" dirty="0">
              <a:solidFill>
                <a:srgbClr val="7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" name="Shape 179"/>
          <p:cNvSpPr txBox="1"/>
          <p:nvPr/>
        </p:nvSpPr>
        <p:spPr>
          <a:xfrm>
            <a:off x="197966" y="371822"/>
            <a:ext cx="8748068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Организация и проведение обучения по оказанию первой помощи пострадавшим Постановление Правительства РФ от 24.12.2021 N 2464 </a:t>
            </a:r>
          </a:p>
          <a:p>
            <a:pPr algn="ctr">
              <a:buNone/>
            </a:pPr>
            <a:endParaRPr lang="ru-RU" sz="1600" b="1" dirty="0">
              <a:solidFill>
                <a:srgbClr val="86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80" name="Shape 180"/>
          <p:cNvSpPr txBox="1"/>
          <p:nvPr/>
        </p:nvSpPr>
        <p:spPr>
          <a:xfrm>
            <a:off x="400755" y="1340555"/>
            <a:ext cx="8342489" cy="492477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defPPr/>
            <a:lvl1pPr marL="342900" lvl="0" indent="-3429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Обучение работников по оказанию первой помощи в объеме не менее 8 часов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Программы обучения по оказанию первой помощи пострадавшим содержат практические занятия по формированию умений и навыков оказания первой помощи пострадавшим в объеме не менее 50 процентов общего количества учебных часов.</a:t>
            </a:r>
          </a:p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Практические занятия проводятся с применением технических средств обучения и наглядных пособий.</a:t>
            </a:r>
            <a:endParaRPr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Обучение работников по оказанию первой помощи пострадавшим проводится специалистом прошедших подготовку по программам дополнительного профессионального образования повышения квалификации по подготовке преподавателей, обучающих приемам оказания первой помощи.</a:t>
            </a:r>
            <a:endParaRPr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just">
              <a:buNone/>
            </a:pPr>
            <a:endParaRPr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671764" y="4927921"/>
            <a:ext cx="6914369" cy="7503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marR="0" indent="0" algn="ctr">
              <a:lnSpc>
                <a:spcPct val="100000"/>
              </a:lnSpc>
            </a:pP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Обучение по оказанию первой помощи пострадавшим проводится не реже одного раза в 3 года.</a:t>
            </a:r>
            <a:endParaRPr sz="1600" b="0" i="0" u="none" strike="noStrike" cap="none" spc="0" baseline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xmlns:lc="http://schemas.openxmlformats.org/drawingml/2006/lockedCanvas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703" y="183974"/>
            <a:ext cx="1242765" cy="18223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8502959" y="752256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4" name="Shape 184"/>
          <p:cNvSpPr txBox="1"/>
          <p:nvPr/>
        </p:nvSpPr>
        <p:spPr>
          <a:xfrm>
            <a:off x="8502959" y="790431"/>
            <a:ext cx="48056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lang="ru-RU" sz="1800" b="1" dirty="0">
                <a:solidFill>
                  <a:srgbClr val="700000"/>
                </a:solidFill>
                <a:latin typeface="Arial"/>
                <a:ea typeface="Arial"/>
                <a:cs typeface="Arial"/>
              </a:rPr>
              <a:t>4</a:t>
            </a:r>
            <a:endParaRPr sz="1800" b="1" dirty="0">
              <a:solidFill>
                <a:srgbClr val="7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" name="Shape 185"/>
          <p:cNvSpPr txBox="1"/>
          <p:nvPr/>
        </p:nvSpPr>
        <p:spPr>
          <a:xfrm>
            <a:off x="197965" y="140996"/>
            <a:ext cx="8748068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Организация и проведение 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по </a:t>
            </a: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использованию (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применению) средств </a:t>
            </a: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индивидуальной защиты.                                                                                                    Постановление Правительства РФ от 24.12.2021 N 2464 </a:t>
            </a:r>
          </a:p>
        </p:txBody>
      </p:sp>
      <p:sp>
        <p:nvSpPr>
          <p:cNvPr id="186" name="Shape 186"/>
          <p:cNvSpPr txBox="1"/>
          <p:nvPr/>
        </p:nvSpPr>
        <p:spPr>
          <a:xfrm>
            <a:off x="400755" y="1340555"/>
            <a:ext cx="8342489" cy="5195712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defPPr/>
            <a:lvl1pPr marL="342900" lvl="0" indent="-3429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Обучению по использованию (применению) средств индивидуальной защиты подлежат работники, применяющие средства индивидуальной защиты, применение которых требует практических навыков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Работодатель утверждает перечень средств индивидуальной защиты, применение которых требует от работников практических навыков в зависимости от степени риска причинения вреда работнику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 выдаче средств индивидуальной защиты, применение которых не требует от работников практических навыков, работодатель обеспечивает ознакомление со способами проверки их работоспособности и исправности в рамках проведения инструктажа по охране труда на рабочем месте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Программы обучения по использованию (применению) средств индивидуальной защиты содержат практические занятия по формированию умений и навыков использования (применения) средств индивидуальной защиты в объеме не менее 50 процентов общего количества учебных часов.</a:t>
            </a:r>
            <a:endParaRPr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Обучение по использованию (применению) средств индивидуальной защиты проводится не реже одного раза в 3 года.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xmlns:lc="http://schemas.openxmlformats.org/drawingml/2006/lockedCanvas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703" y="183974"/>
            <a:ext cx="1242765" cy="18223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188"/>
          <p:cNvSpPr/>
          <p:nvPr/>
        </p:nvSpPr>
        <p:spPr>
          <a:xfrm>
            <a:off x="7480932" y="2584851"/>
            <a:ext cx="488157" cy="571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Shape 188"/>
          <p:cNvSpPr/>
          <p:nvPr/>
        </p:nvSpPr>
        <p:spPr>
          <a:xfrm>
            <a:off x="7503624" y="4073333"/>
            <a:ext cx="488157" cy="571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Shape 188"/>
          <p:cNvSpPr/>
          <p:nvPr/>
        </p:nvSpPr>
        <p:spPr>
          <a:xfrm>
            <a:off x="6586391" y="2584851"/>
            <a:ext cx="488157" cy="32037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Shape 188"/>
          <p:cNvSpPr/>
          <p:nvPr/>
        </p:nvSpPr>
        <p:spPr>
          <a:xfrm>
            <a:off x="4916046" y="2584851"/>
            <a:ext cx="488157" cy="571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Shape 188"/>
          <p:cNvSpPr/>
          <p:nvPr/>
        </p:nvSpPr>
        <p:spPr>
          <a:xfrm>
            <a:off x="4916046" y="4073333"/>
            <a:ext cx="488157" cy="571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Shape 188"/>
          <p:cNvSpPr/>
          <p:nvPr/>
        </p:nvSpPr>
        <p:spPr>
          <a:xfrm>
            <a:off x="2952039" y="2623597"/>
            <a:ext cx="488157" cy="3165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Shape 188"/>
          <p:cNvSpPr/>
          <p:nvPr/>
        </p:nvSpPr>
        <p:spPr>
          <a:xfrm>
            <a:off x="317327" y="2602540"/>
            <a:ext cx="488157" cy="31860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5" name="Shape 205"/>
          <p:cNvSpPr/>
          <p:nvPr/>
        </p:nvSpPr>
        <p:spPr>
          <a:xfrm>
            <a:off x="8465465" y="729223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6" name="Shape 206"/>
          <p:cNvSpPr txBox="1"/>
          <p:nvPr/>
        </p:nvSpPr>
        <p:spPr>
          <a:xfrm>
            <a:off x="8465465" y="754192"/>
            <a:ext cx="48056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lang="ru-RU" b="1" dirty="0">
                <a:solidFill>
                  <a:srgbClr val="700000"/>
                </a:solidFill>
                <a:latin typeface="Arial"/>
                <a:ea typeface="Arial"/>
                <a:cs typeface="Arial"/>
              </a:rPr>
              <a:t>5</a:t>
            </a:r>
            <a:endParaRPr sz="1800" b="1" dirty="0">
              <a:solidFill>
                <a:srgbClr val="7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" name="Shape 207"/>
          <p:cNvSpPr txBox="1"/>
          <p:nvPr/>
        </p:nvSpPr>
        <p:spPr>
          <a:xfrm>
            <a:off x="134286" y="385243"/>
            <a:ext cx="8748068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Организация и проведение обучения требованиям охраны труда                                </a:t>
            </a: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Постановление Правительства РФ от 24.12.2021 N 2464 </a:t>
            </a:r>
            <a:endParaRPr lang="ru-RU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</p:txBody>
      </p:sp>
      <p:sp>
        <p:nvSpPr>
          <p:cNvPr id="208" name="Shape 208"/>
          <p:cNvSpPr/>
          <p:nvPr/>
        </p:nvSpPr>
        <p:spPr>
          <a:xfrm>
            <a:off x="261646" y="4589810"/>
            <a:ext cx="8351776" cy="88796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Times New Roman"/>
                <a:cs typeface="Times New Roman"/>
              </a:rPr>
              <a:t>Программы обучения требованиям охраны труда должны учитывать специфику вида деятельности организации, трудовые функции работников и содержать темы, соответствующие условиям труда работников</a:t>
            </a:r>
            <a:endParaRPr sz="1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2823938" y="1256603"/>
            <a:ext cx="3486552" cy="15468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Программа обучения безопасным методам и приемам выполнения работ при воздействии вредных и (или) опасных производственных факторов, источников опасности, идентифицированных в рамках СОУТ и ОПР </a:t>
            </a:r>
            <a:r>
              <a:rPr lang="ru-RU" sz="1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(Программа Б)</a:t>
            </a:r>
          </a:p>
        </p:txBody>
      </p:sp>
      <p:sp>
        <p:nvSpPr>
          <p:cNvPr id="210" name="Shape 210"/>
          <p:cNvSpPr/>
          <p:nvPr/>
        </p:nvSpPr>
        <p:spPr>
          <a:xfrm>
            <a:off x="261646" y="1260423"/>
            <a:ext cx="2458976" cy="15137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lvl="0" algn="ctr"/>
            <a:r>
              <a:rPr lang="ru-RU" sz="1400" b="0" i="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обучения по общим </a:t>
            </a:r>
            <a:r>
              <a:rPr lang="ru-RU" sz="1400" b="0" i="0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вопросам</a:t>
            </a:r>
            <a:r>
              <a:rPr lang="ru-RU" sz="1400" b="0" i="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охраны труда и функционирования системы управления охраной труда           </a:t>
            </a:r>
            <a:r>
              <a:rPr lang="ru-RU" sz="1400" b="1" i="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(Программа А)</a:t>
            </a:r>
          </a:p>
        </p:txBody>
      </p:sp>
      <p:sp>
        <p:nvSpPr>
          <p:cNvPr id="211" name="Shape 211"/>
          <p:cNvSpPr/>
          <p:nvPr/>
        </p:nvSpPr>
        <p:spPr>
          <a:xfrm>
            <a:off x="1008538" y="3029746"/>
            <a:ext cx="7604884" cy="12600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just">
              <a:lnSpc>
                <a:spcPct val="100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Программы обучения требованиям охраны труда, указанные в подпунктах "б" и "в" пункта 46 настоящих Правил, должны содержать практические занятия по формированию умений и навыков безопасного выполнения работ в объеме не менее 25 процентов общего количества учебных часов.</a:t>
            </a:r>
          </a:p>
        </p:txBody>
      </p:sp>
      <p:sp>
        <p:nvSpPr>
          <p:cNvPr id="11" name="Shape 210">
            <a:extLst>
              <a:ext uri="{FF2B5EF4-FFF2-40B4-BE49-F238E27FC236}">
                <a16:creationId xmlns:a16="http://schemas.microsoft.com/office/drawing/2014/main" xmlns="" id="{6DF40A66-7936-4CFE-A4E2-191C946843FE}"/>
              </a:ext>
            </a:extLst>
          </p:cNvPr>
          <p:cNvSpPr/>
          <p:nvPr/>
        </p:nvSpPr>
        <p:spPr>
          <a:xfrm>
            <a:off x="6459246" y="1256602"/>
            <a:ext cx="2154176" cy="151373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400" b="0" i="0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Программа обучения безопасным методам и приемам выполнения работ повышенной опасности                   </a:t>
            </a:r>
            <a:r>
              <a:rPr lang="ru-RU" sz="1400" b="1" i="0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(Программа В)</a:t>
            </a:r>
          </a:p>
        </p:txBody>
      </p:sp>
      <p:sp>
        <p:nvSpPr>
          <p:cNvPr id="16" name="Shape 210">
            <a:extLst>
              <a:ext uri="{FF2B5EF4-FFF2-40B4-BE49-F238E27FC236}">
                <a16:creationId xmlns:a16="http://schemas.microsoft.com/office/drawing/2014/main" xmlns="" id="{30F693B1-9498-4830-923A-9A20D5FE40EC}"/>
              </a:ext>
            </a:extLst>
          </p:cNvPr>
          <p:cNvSpPr/>
          <p:nvPr/>
        </p:nvSpPr>
        <p:spPr>
          <a:xfrm>
            <a:off x="261646" y="5597577"/>
            <a:ext cx="3339510" cy="98531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lvl="0" algn="ctr"/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Продолжительность не менее 16 часов, проводиться раз в 3 года</a:t>
            </a:r>
            <a:endParaRPr lang="ru-RU" sz="14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210">
            <a:extLst>
              <a:ext uri="{FF2B5EF4-FFF2-40B4-BE49-F238E27FC236}">
                <a16:creationId xmlns:a16="http://schemas.microsoft.com/office/drawing/2014/main" xmlns="" id="{1DA05D02-7212-4F3F-9B23-E34256FF2555}"/>
              </a:ext>
            </a:extLst>
          </p:cNvPr>
          <p:cNvSpPr/>
          <p:nvPr/>
        </p:nvSpPr>
        <p:spPr>
          <a:xfrm>
            <a:off x="5273912" y="5636118"/>
            <a:ext cx="3339510" cy="98531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lvl="0" algn="ctr"/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Продолжительность устанавливает работодатель, проводиться 1 раз в год</a:t>
            </a:r>
            <a:endParaRPr lang="ru-RU" sz="14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xmlns:lc="http://schemas.openxmlformats.org/drawingml/2006/lockedCanvas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703" y="183974"/>
            <a:ext cx="1242765" cy="1822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/>
          <p:nvPr/>
        </p:nvSpPr>
        <p:spPr>
          <a:xfrm>
            <a:off x="8502959" y="752256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9" name="Shape 219"/>
          <p:cNvSpPr txBox="1"/>
          <p:nvPr/>
        </p:nvSpPr>
        <p:spPr>
          <a:xfrm>
            <a:off x="8502959" y="790431"/>
            <a:ext cx="48056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lang="ru-RU" b="1" dirty="0">
                <a:solidFill>
                  <a:srgbClr val="700000"/>
                </a:solidFill>
                <a:latin typeface="Arial"/>
                <a:ea typeface="Arial"/>
                <a:cs typeface="Arial"/>
              </a:rPr>
              <a:t>6</a:t>
            </a:r>
            <a:endParaRPr sz="1800" b="1" dirty="0">
              <a:solidFill>
                <a:srgbClr val="7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0" name="Shape 220"/>
          <p:cNvSpPr txBox="1"/>
          <p:nvPr/>
        </p:nvSpPr>
        <p:spPr>
          <a:xfrm>
            <a:off x="197965" y="342394"/>
            <a:ext cx="8748068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Проверка знаний по охране труда                                                                                    </a:t>
            </a: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Постановление Правительства РФ от 24.12.2021 N 2464 </a:t>
            </a:r>
            <a:endParaRPr lang="ru-RU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221" name="Shape 221"/>
          <p:cNvSpPr txBox="1"/>
          <p:nvPr/>
        </p:nvSpPr>
        <p:spPr>
          <a:xfrm>
            <a:off x="400755" y="1340555"/>
            <a:ext cx="8342489" cy="492477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defPPr/>
            <a:lvl1pPr marL="342900" lvl="0" indent="-3429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Работники, включаемые в состав комиссий по проверке знания требований охраны труда, проходят обучение по программам обучения требованиям охраны труда соответствующих программ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Обучение и проверка знаний — разные процедуры, поэтому в ЛНА нужно отдельно назначить ответственных по каждой из них, даже если это одни и те же работники. В комиссию по проверке знания можно включить лиц, которые обучают охране труда (п. 96 Правил обучения)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Пунктом 92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Правил обучения, утв. постановлением Правительства от 24.12.2021 № 2464, установлены обязательные данные которые необходимо включать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 протоколы проверки знания требований охраны труда работников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Работодатель, проводящий обучение работников требованиям охраны труда, обучение по оказанию первой помощи пострадавшим, обучение по использованию (применению) средств индивидуальной защиты, должен быть зарегистрирован в реестре имеющих право проводить обучение в Минтруде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xmlns:lc="http://schemas.openxmlformats.org/drawingml/2006/lockedCanvas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703" y="183974"/>
            <a:ext cx="1242765" cy="1822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/>
          <p:nvPr/>
        </p:nvSpPr>
        <p:spPr>
          <a:xfrm>
            <a:off x="8502959" y="752256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4" name="Shape 214"/>
          <p:cNvSpPr txBox="1"/>
          <p:nvPr/>
        </p:nvSpPr>
        <p:spPr>
          <a:xfrm>
            <a:off x="8502959" y="790431"/>
            <a:ext cx="48056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lang="ru-RU" sz="1800" b="1" dirty="0">
                <a:solidFill>
                  <a:srgbClr val="700000"/>
                </a:solidFill>
                <a:latin typeface="Arial"/>
                <a:ea typeface="Arial"/>
                <a:cs typeface="Arial"/>
              </a:rPr>
              <a:t>7</a:t>
            </a:r>
            <a:endParaRPr sz="1800" b="1" dirty="0">
              <a:solidFill>
                <a:srgbClr val="7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5" name="Shape 215"/>
          <p:cNvSpPr txBox="1"/>
          <p:nvPr/>
        </p:nvSpPr>
        <p:spPr>
          <a:xfrm>
            <a:off x="197965" y="605860"/>
            <a:ext cx="8748068" cy="33855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Критерии для выбора учебного центра  </a:t>
            </a:r>
          </a:p>
        </p:txBody>
      </p:sp>
      <p:sp>
        <p:nvSpPr>
          <p:cNvPr id="216" name="Shape 216"/>
          <p:cNvSpPr txBox="1"/>
          <p:nvPr/>
        </p:nvSpPr>
        <p:spPr>
          <a:xfrm>
            <a:off x="400755" y="1340555"/>
            <a:ext cx="8342489" cy="492477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defPPr/>
            <a:lvl1pPr marL="342900" lvl="0" indent="-3429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Проверьте, что у учебного центра есть аккредитация Минтруда для обучения по ОТ (п. 2 Правил обучения, утв. постановлением Правительства от 24.12.2021 № 2464; </a:t>
            </a:r>
            <a:endParaRPr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Запросите у учебного центра программы обучения с тематическим планом и разбивкой по часам. Проверьте их на соответствие требованиям закона. Все программы должны соответствовать специфике деятельности вашей организации;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/>
                <a:cs typeface="Times New Roman"/>
              </a:rPr>
              <a:t>Приемам оказания первой помощи обучает преподаватель, у которого есть дополнительное профобразование по направлению «преподаватель по приемам оказания первой помощи;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/>
                <a:cs typeface="Times New Roman"/>
              </a:rPr>
              <a:t>Проверьте, что в учебном центре утвердили перечень учебно-методических материалов и материалов для обучения и проверки знаний (подп. «в» п. 7 Требований № 2334). Места для обучения оснащают оборудованием, тренажерами и информационно-справочными системами. При обучении оказанию первой помощи преподаватели учебного центра используют тренажеры для отработки практических навыков, в том числе проведения сердечно-легочной реанимации (</a:t>
            </a:r>
            <a:r>
              <a:rPr lang="ru-RU" sz="1600" dirty="0" err="1">
                <a:solidFill>
                  <a:srgbClr val="000000"/>
                </a:solidFill>
                <a:latin typeface="Times New Roman"/>
                <a:cs typeface="Times New Roman"/>
              </a:rPr>
              <a:t>абз</a:t>
            </a:r>
            <a:r>
              <a:rPr lang="ru-RU" sz="1600" dirty="0">
                <a:solidFill>
                  <a:srgbClr val="000000"/>
                </a:solidFill>
                <a:latin typeface="Times New Roman"/>
                <a:cs typeface="Times New Roman"/>
              </a:rPr>
              <a:t>. 4 подп. «г» п. 7 Требований № 2334).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xmlns:lc="http://schemas.openxmlformats.org/drawingml/2006/lockedCanvas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703" y="183974"/>
            <a:ext cx="1242765" cy="1822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817335" y="2688771"/>
            <a:ext cx="8133213" cy="2142699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algn="ctr"/>
            <a:r>
              <a:rPr sz="480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Спасибо за внимание!</a:t>
            </a:r>
            <a:r>
              <a:t/>
            </a:r>
            <a:br/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xmlns:lc="http://schemas.openxmlformats.org/drawingml/2006/lockedCanvas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703" y="183974"/>
            <a:ext cx="1242765" cy="1822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Легкий дым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</a:gradFill>
        <a:gradFill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</TotalTime>
  <Words>1044</Words>
  <Application>Microsoft Office PowerPoint</Application>
  <DocSecurity>0</DocSecurity>
  <PresentationFormat>Экран (4:3)</PresentationFormat>
  <Paragraphs>64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Легкий дым</vt:lpstr>
      <vt:lpstr>Ошибки при проведении обучения по охране труда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Какие новые требования вправе проверять ГИТ с сентября</dc:title>
  <dc:creator>Исламова Екатерина Раульевна</dc:creator>
  <cp:lastModifiedBy>Ekaterina R. Islamova</cp:lastModifiedBy>
  <cp:revision>29</cp:revision>
  <dcterms:modified xsi:type="dcterms:W3CDTF">2025-02-20T11:39:43Z</dcterms:modified>
</cp:coreProperties>
</file>