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96" r:id="rId3"/>
    <p:sldId id="270" r:id="rId4"/>
    <p:sldId id="292" r:id="rId5"/>
    <p:sldId id="293" r:id="rId6"/>
    <p:sldId id="294" r:id="rId7"/>
    <p:sldId id="295" r:id="rId8"/>
    <p:sldId id="277" r:id="rId9"/>
    <p:sldId id="297" r:id="rId10"/>
    <p:sldId id="300" r:id="rId11"/>
    <p:sldId id="305" r:id="rId12"/>
    <p:sldId id="306" r:id="rId13"/>
    <p:sldId id="307" r:id="rId14"/>
    <p:sldId id="303" r:id="rId15"/>
    <p:sldId id="304" r:id="rId16"/>
    <p:sldId id="308" r:id="rId17"/>
    <p:sldId id="309" r:id="rId18"/>
    <p:sldId id="310" r:id="rId19"/>
    <p:sldId id="269" r:id="rId20"/>
  </p:sldIdLst>
  <p:sldSz cx="9906000" cy="6858000" type="A4"/>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94660"/>
  </p:normalViewPr>
  <p:slideViewPr>
    <p:cSldViewPr>
      <p:cViewPr varScale="1">
        <p:scale>
          <a:sx n="107" d="100"/>
          <a:sy n="107" d="100"/>
        </p:scale>
        <p:origin x="-827" y="-79"/>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9D5026-ECF8-4253-B0C6-4C6851845728}" type="datetimeFigureOut">
              <a:rPr lang="ru-RU" smtClean="0"/>
              <a:t>30.01.2025</a:t>
            </a:fld>
            <a:endParaRPr lang="ru-RU"/>
          </a:p>
        </p:txBody>
      </p:sp>
      <p:sp>
        <p:nvSpPr>
          <p:cNvPr id="4" name="Образ слайда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313834-E7B3-480A-9D68-75ECCEF25DCA}" type="slidenum">
              <a:rPr lang="ru-RU" smtClean="0"/>
              <a:t>‹#›</a:t>
            </a:fld>
            <a:endParaRPr lang="ru-RU"/>
          </a:p>
        </p:txBody>
      </p:sp>
    </p:spTree>
    <p:extLst>
      <p:ext uri="{BB962C8B-B14F-4D97-AF65-F5344CB8AC3E}">
        <p14:creationId xmlns:p14="http://schemas.microsoft.com/office/powerpoint/2010/main" val="1487261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4313834-E7B3-480A-9D68-75ECCEF25DCA}" type="slidenum">
              <a:rPr lang="ru-RU" smtClean="0"/>
              <a:t>1</a:t>
            </a:fld>
            <a:endParaRPr lang="ru-RU"/>
          </a:p>
        </p:txBody>
      </p:sp>
    </p:spTree>
    <p:extLst>
      <p:ext uri="{BB962C8B-B14F-4D97-AF65-F5344CB8AC3E}">
        <p14:creationId xmlns:p14="http://schemas.microsoft.com/office/powerpoint/2010/main" val="3518127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42950" y="2130426"/>
            <a:ext cx="8420100" cy="1470025"/>
          </a:xfrm>
        </p:spPr>
        <p:txBody>
          <a:bodyPr/>
          <a:lstStyle/>
          <a:p>
            <a:r>
              <a:rPr lang="ru-RU"/>
              <a:t>Образец заголовка</a:t>
            </a:r>
          </a:p>
        </p:txBody>
      </p:sp>
      <p:sp>
        <p:nvSpPr>
          <p:cNvPr id="3" name="Подзаголовок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17562681-0445-488D-AA4B-B7C7069A93BF}" type="datetimeFigureOut">
              <a:rPr lang="ru-RU" smtClean="0"/>
              <a:t>30.01.2025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A9C4E76-F51C-4E82-8BBD-BAD884A4282A}" type="slidenum">
              <a:rPr lang="ru-RU" smtClean="0"/>
              <a:t>‹#›</a:t>
            </a:fld>
            <a:endParaRPr lang="ru-RU"/>
          </a:p>
        </p:txBody>
      </p:sp>
    </p:spTree>
    <p:extLst>
      <p:ext uri="{BB962C8B-B14F-4D97-AF65-F5344CB8AC3E}">
        <p14:creationId xmlns:p14="http://schemas.microsoft.com/office/powerpoint/2010/main" val="4077594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7562681-0445-488D-AA4B-B7C7069A93BF}" type="datetimeFigureOut">
              <a:rPr lang="ru-RU" smtClean="0"/>
              <a:t>30.01.2025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A9C4E76-F51C-4E82-8BBD-BAD884A4282A}" type="slidenum">
              <a:rPr lang="ru-RU" smtClean="0"/>
              <a:t>‹#›</a:t>
            </a:fld>
            <a:endParaRPr lang="ru-RU"/>
          </a:p>
        </p:txBody>
      </p:sp>
    </p:spTree>
    <p:extLst>
      <p:ext uri="{BB962C8B-B14F-4D97-AF65-F5344CB8AC3E}">
        <p14:creationId xmlns:p14="http://schemas.microsoft.com/office/powerpoint/2010/main" val="2242267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2506" y="4406901"/>
            <a:ext cx="84201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17562681-0445-488D-AA4B-B7C7069A93BF}" type="datetimeFigureOut">
              <a:rPr lang="ru-RU" smtClean="0"/>
              <a:t>30.01.2025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A9C4E76-F51C-4E82-8BBD-BAD884A4282A}" type="slidenum">
              <a:rPr lang="ru-RU" smtClean="0"/>
              <a:t>‹#›</a:t>
            </a:fld>
            <a:endParaRPr lang="ru-RU"/>
          </a:p>
        </p:txBody>
      </p:sp>
    </p:spTree>
    <p:extLst>
      <p:ext uri="{BB962C8B-B14F-4D97-AF65-F5344CB8AC3E}">
        <p14:creationId xmlns:p14="http://schemas.microsoft.com/office/powerpoint/2010/main" val="4269722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17562681-0445-488D-AA4B-B7C7069A93BF}" type="datetimeFigureOut">
              <a:rPr lang="ru-RU" smtClean="0"/>
              <a:t>30.01.2025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A9C4E76-F51C-4E82-8BBD-BAD884A4282A}" type="slidenum">
              <a:rPr lang="ru-RU" smtClean="0"/>
              <a:t>‹#›</a:t>
            </a:fld>
            <a:endParaRPr lang="ru-RU"/>
          </a:p>
        </p:txBody>
      </p:sp>
    </p:spTree>
    <p:extLst>
      <p:ext uri="{BB962C8B-B14F-4D97-AF65-F5344CB8AC3E}">
        <p14:creationId xmlns:p14="http://schemas.microsoft.com/office/powerpoint/2010/main" val="2140871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4638"/>
            <a:ext cx="89154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17562681-0445-488D-AA4B-B7C7069A93BF}" type="datetimeFigureOut">
              <a:rPr lang="ru-RU" smtClean="0"/>
              <a:t>30.01.2025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A9C4E76-F51C-4E82-8BBD-BAD884A4282A}" type="slidenum">
              <a:rPr lang="ru-RU" smtClean="0"/>
              <a:t>‹#›</a:t>
            </a:fld>
            <a:endParaRPr lang="ru-RU"/>
          </a:p>
        </p:txBody>
      </p:sp>
    </p:spTree>
    <p:extLst>
      <p:ext uri="{BB962C8B-B14F-4D97-AF65-F5344CB8AC3E}">
        <p14:creationId xmlns:p14="http://schemas.microsoft.com/office/powerpoint/2010/main" val="1493970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17562681-0445-488D-AA4B-B7C7069A93BF}" type="datetimeFigureOut">
              <a:rPr lang="ru-RU" smtClean="0"/>
              <a:t>30.01.2025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A9C4E76-F51C-4E82-8BBD-BAD884A4282A}" type="slidenum">
              <a:rPr lang="ru-RU" smtClean="0"/>
              <a:t>‹#›</a:t>
            </a:fld>
            <a:endParaRPr lang="ru-RU"/>
          </a:p>
        </p:txBody>
      </p:sp>
    </p:spTree>
    <p:extLst>
      <p:ext uri="{BB962C8B-B14F-4D97-AF65-F5344CB8AC3E}">
        <p14:creationId xmlns:p14="http://schemas.microsoft.com/office/powerpoint/2010/main" val="1675981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7562681-0445-488D-AA4B-B7C7069A93BF}" type="datetimeFigureOut">
              <a:rPr lang="ru-RU" smtClean="0"/>
              <a:t>30.01.2025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A9C4E76-F51C-4E82-8BBD-BAD884A4282A}" type="slidenum">
              <a:rPr lang="ru-RU" smtClean="0"/>
              <a:t>‹#›</a:t>
            </a:fld>
            <a:endParaRPr lang="ru-RU"/>
          </a:p>
        </p:txBody>
      </p:sp>
    </p:spTree>
    <p:extLst>
      <p:ext uri="{BB962C8B-B14F-4D97-AF65-F5344CB8AC3E}">
        <p14:creationId xmlns:p14="http://schemas.microsoft.com/office/powerpoint/2010/main" val="4213586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3050"/>
            <a:ext cx="3259006"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7562681-0445-488D-AA4B-B7C7069A93BF}" type="datetimeFigureOut">
              <a:rPr lang="ru-RU" smtClean="0"/>
              <a:t>30.01.2025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A9C4E76-F51C-4E82-8BBD-BAD884A4282A}" type="slidenum">
              <a:rPr lang="ru-RU" smtClean="0"/>
              <a:t>‹#›</a:t>
            </a:fld>
            <a:endParaRPr lang="ru-RU"/>
          </a:p>
        </p:txBody>
      </p:sp>
    </p:spTree>
    <p:extLst>
      <p:ext uri="{BB962C8B-B14F-4D97-AF65-F5344CB8AC3E}">
        <p14:creationId xmlns:p14="http://schemas.microsoft.com/office/powerpoint/2010/main" val="1200444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645" y="4800600"/>
            <a:ext cx="59436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7562681-0445-488D-AA4B-B7C7069A93BF}" type="datetimeFigureOut">
              <a:rPr lang="ru-RU" smtClean="0"/>
              <a:t>30.01.2025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A9C4E76-F51C-4E82-8BBD-BAD884A4282A}" type="slidenum">
              <a:rPr lang="ru-RU" smtClean="0"/>
              <a:t>‹#›</a:t>
            </a:fld>
            <a:endParaRPr lang="ru-RU"/>
          </a:p>
        </p:txBody>
      </p:sp>
    </p:spTree>
    <p:extLst>
      <p:ext uri="{BB962C8B-B14F-4D97-AF65-F5344CB8AC3E}">
        <p14:creationId xmlns:p14="http://schemas.microsoft.com/office/powerpoint/2010/main" val="319850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7562681-0445-488D-AA4B-B7C7069A93BF}" type="datetimeFigureOut">
              <a:rPr lang="ru-RU" smtClean="0"/>
              <a:t>30.01.2025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A9C4E76-F51C-4E82-8BBD-BAD884A4282A}" type="slidenum">
              <a:rPr lang="ru-RU" smtClean="0"/>
              <a:t>‹#›</a:t>
            </a:fld>
            <a:endParaRPr lang="ru-RU"/>
          </a:p>
        </p:txBody>
      </p:sp>
    </p:spTree>
    <p:extLst>
      <p:ext uri="{BB962C8B-B14F-4D97-AF65-F5344CB8AC3E}">
        <p14:creationId xmlns:p14="http://schemas.microsoft.com/office/powerpoint/2010/main" val="4233823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780337" y="274639"/>
            <a:ext cx="2414588"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536575" y="274639"/>
            <a:ext cx="7078663"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7562681-0445-488D-AA4B-B7C7069A93BF}" type="datetimeFigureOut">
              <a:rPr lang="ru-RU" smtClean="0"/>
              <a:t>30.01.2025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A9C4E76-F51C-4E82-8BBD-BAD884A4282A}" type="slidenum">
              <a:rPr lang="ru-RU" smtClean="0"/>
              <a:t>‹#›</a:t>
            </a:fld>
            <a:endParaRPr lang="ru-RU"/>
          </a:p>
        </p:txBody>
      </p:sp>
    </p:spTree>
    <p:extLst>
      <p:ext uri="{BB962C8B-B14F-4D97-AF65-F5344CB8AC3E}">
        <p14:creationId xmlns:p14="http://schemas.microsoft.com/office/powerpoint/2010/main" val="2594612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562681-0445-488D-AA4B-B7C7069A93BF}" type="datetimeFigureOut">
              <a:rPr lang="ru-RU" smtClean="0"/>
              <a:t>30.01.2025</a:t>
            </a:fld>
            <a:endParaRPr lang="ru-RU"/>
          </a:p>
        </p:txBody>
      </p:sp>
      <p:sp>
        <p:nvSpPr>
          <p:cNvPr id="5" name="Нижний колонтитул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9C4E76-F51C-4E82-8BBD-BAD884A4282A}" type="slidenum">
              <a:rPr lang="ru-RU" smtClean="0"/>
              <a:t>‹#›</a:t>
            </a:fld>
            <a:endParaRPr lang="ru-RU"/>
          </a:p>
        </p:txBody>
      </p:sp>
    </p:spTree>
    <p:extLst>
      <p:ext uri="{BB962C8B-B14F-4D97-AF65-F5344CB8AC3E}">
        <p14:creationId xmlns:p14="http://schemas.microsoft.com/office/powerpoint/2010/main" val="2670880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login.consultant.ru/link/?req=doc&amp;base=LAW&amp;n=490869&amp;dst=100006"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одзаголовок 7"/>
          <p:cNvSpPr>
            <a:spLocks noGrp="1"/>
          </p:cNvSpPr>
          <p:nvPr>
            <p:ph type="subTitle" idx="1"/>
          </p:nvPr>
        </p:nvSpPr>
        <p:spPr>
          <a:xfrm>
            <a:off x="654244" y="1628800"/>
            <a:ext cx="8640960" cy="2376264"/>
          </a:xfrm>
        </p:spPr>
        <p:txBody>
          <a:bodyPr vert="horz" anchor="t">
            <a:noAutofit/>
          </a:bodyPr>
          <a:lstStyle/>
          <a:p>
            <a:pPr algn="l">
              <a:spcBef>
                <a:spcPts val="0"/>
              </a:spcBef>
            </a:pPr>
            <a:r>
              <a:rPr lang="ru-RU" sz="5000" b="1" dirty="0">
                <a:solidFill>
                  <a:schemeClr val="tx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
        <p:nvSpPr>
          <p:cNvPr id="9" name="Подзаголовок 7"/>
          <p:cNvSpPr txBox="1">
            <a:spLocks/>
          </p:cNvSpPr>
          <p:nvPr/>
        </p:nvSpPr>
        <p:spPr>
          <a:xfrm>
            <a:off x="654244" y="4365104"/>
            <a:ext cx="8489844" cy="1368152"/>
          </a:xfrm>
          <a:prstGeom prst="rect">
            <a:avLst/>
          </a:prstGeom>
        </p:spPr>
        <p:txBody>
          <a:bodyPr vert="horz" lIns="91440" tIns="45720" rIns="91440" bIns="45720" rtlCol="0" anchor="t">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63500" algn="l"/>
            <a:endParaRPr lang="ru-RU" sz="2000" dirty="0">
              <a:solidFill>
                <a:schemeClr val="tx1"/>
              </a:solidFill>
              <a:latin typeface="Arial" pitchFamily="34" charset="0"/>
              <a:cs typeface="Arial" pitchFamily="34" charset="0"/>
            </a:endParaRPr>
          </a:p>
          <a:p>
            <a:pPr algn="l">
              <a:spcBef>
                <a:spcPts val="0"/>
              </a:spcBef>
            </a:pPr>
            <a:r>
              <a:rPr lang="ru-RU" sz="2000" b="1" dirty="0">
                <a:solidFill>
                  <a:schemeClr val="tx1"/>
                </a:solidFill>
                <a:latin typeface="Times New Roman" pitchFamily="18" charset="0"/>
                <a:cs typeface="Times New Roman" pitchFamily="18" charset="0"/>
              </a:rPr>
              <a:t>Груздева Любовь Александровна</a:t>
            </a:r>
            <a:r>
              <a:rPr lang="ru-RU" sz="2000" dirty="0">
                <a:solidFill>
                  <a:schemeClr val="tx1"/>
                </a:solidFill>
                <a:latin typeface="Times New Roman" pitchFamily="18" charset="0"/>
                <a:cs typeface="Times New Roman" pitchFamily="18" charset="0"/>
              </a:rPr>
              <a:t>, </a:t>
            </a:r>
          </a:p>
          <a:p>
            <a:pPr algn="l"/>
            <a:r>
              <a:rPr lang="ru-RU" sz="1600" dirty="0">
                <a:solidFill>
                  <a:schemeClr val="tx1"/>
                </a:solidFill>
                <a:latin typeface="Times New Roman" pitchFamily="18" charset="0"/>
                <a:cs typeface="Times New Roman" pitchFamily="18" charset="0"/>
              </a:rPr>
              <a:t>Заместитель начальника отдела – главный государственный инспектор труда </a:t>
            </a:r>
          </a:p>
          <a:p>
            <a:pPr algn="l"/>
            <a:r>
              <a:rPr lang="ru-RU" sz="1600" dirty="0">
                <a:solidFill>
                  <a:schemeClr val="tx1"/>
                </a:solidFill>
                <a:latin typeface="Times New Roman" pitchFamily="18" charset="0"/>
                <a:cs typeface="Times New Roman" pitchFamily="18" charset="0"/>
              </a:rPr>
              <a:t>Государственной инспекции труда в Московской области</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6689" y="447702"/>
            <a:ext cx="2161768" cy="317001"/>
          </a:xfrm>
          <a:prstGeom prst="rect">
            <a:avLst/>
          </a:prstGeom>
        </p:spPr>
      </p:pic>
      <p:sp>
        <p:nvSpPr>
          <p:cNvPr id="11" name="Прямоугольник 10"/>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13" name="Рисунок 12">
            <a:extLst>
              <a:ext uri="{FF2B5EF4-FFF2-40B4-BE49-F238E27FC236}">
                <a16:creationId xmlns:a16="http://schemas.microsoft.com/office/drawing/2014/main" xmlns="" id="{91D95B87-C0A5-401B-A808-570DC35CB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pic>
        <p:nvPicPr>
          <p:cNvPr id="14" name="Picture 3" descr="C:\Users\molchanovskaya\Downloads\Fram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4488" y="255685"/>
            <a:ext cx="3457016" cy="275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023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9">
            <a:extLst>
              <a:ext uri="{FF2B5EF4-FFF2-40B4-BE49-F238E27FC236}">
                <a16:creationId xmlns:a16="http://schemas.microsoft.com/office/drawing/2014/main" xmlns="" id="{732DC337-62A6-4A9A-9971-B6488AB9351D}"/>
              </a:ext>
            </a:extLst>
          </p:cNvPr>
          <p:cNvSpPr txBox="1">
            <a:spLocks/>
          </p:cNvSpPr>
          <p:nvPr/>
        </p:nvSpPr>
        <p:spPr>
          <a:xfrm>
            <a:off x="610349" y="1484784"/>
            <a:ext cx="8640960"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latin typeface="Times New Roman" panose="02020603050405020304" pitchFamily="18" charset="0"/>
                <a:cs typeface="Times New Roman" panose="02020603050405020304" pitchFamily="18" charset="0"/>
              </a:rPr>
              <a:t>Основания проведения контрольного мероприятия в 2024 году </a:t>
            </a:r>
          </a:p>
        </p:txBody>
      </p:sp>
      <p:sp>
        <p:nvSpPr>
          <p:cNvPr id="8" name="TextBox 7">
            <a:extLst>
              <a:ext uri="{FF2B5EF4-FFF2-40B4-BE49-F238E27FC236}">
                <a16:creationId xmlns:a16="http://schemas.microsoft.com/office/drawing/2014/main" xmlns="" id="{F6606941-1489-4B98-8FCF-58AC498F9537}"/>
              </a:ext>
            </a:extLst>
          </p:cNvPr>
          <p:cNvSpPr txBox="1"/>
          <p:nvPr/>
        </p:nvSpPr>
        <p:spPr>
          <a:xfrm>
            <a:off x="610349" y="2348880"/>
            <a:ext cx="8663131" cy="3785652"/>
          </a:xfrm>
          <a:prstGeom prst="rect">
            <a:avLst/>
          </a:prstGeom>
          <a:noFill/>
        </p:spPr>
        <p:txBody>
          <a:bodyPr wrap="square">
            <a:spAutoFit/>
          </a:bodyPr>
          <a:lstStyle/>
          <a:p>
            <a:pPr marL="457200" indent="-457200" algn="just">
              <a:buFont typeface="Wingdings" panose="05000000000000000000" pitchFamily="2" charset="2"/>
              <a:buChar char="q"/>
            </a:pPr>
            <a:r>
              <a:rPr lang="ru-RU" sz="2000" dirty="0">
                <a:latin typeface="Times New Roman" panose="02020603050405020304" pitchFamily="18" charset="0"/>
                <a:cs typeface="Times New Roman" panose="02020603050405020304" pitchFamily="18" charset="0"/>
              </a:rPr>
              <a:t>Федеральный закон от 31.07.2020 N 248-ФЗ</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"О государственном контроле (надзоре) и муниципальном контроле в Российской Федерации" от 31.07.2020 № 248-ФЗ</a:t>
            </a:r>
          </a:p>
          <a:p>
            <a:pPr marL="457200" indent="-457200" algn="just">
              <a:buFont typeface="Wingdings" panose="05000000000000000000" pitchFamily="2" charset="2"/>
              <a:buChar char="q"/>
            </a:pPr>
            <a:r>
              <a:rPr lang="ru-RU" sz="2000" dirty="0">
                <a:latin typeface="Times New Roman" panose="02020603050405020304" pitchFamily="18" charset="0"/>
                <a:cs typeface="Times New Roman" panose="02020603050405020304" pitchFamily="18" charset="0"/>
              </a:rPr>
              <a:t>Постановление Правительства РФ от 10 марта 2022 г. № 336 "Об особенностях организации и осуществления государственного контроля (надзора), муниципального контроля"</a:t>
            </a:r>
          </a:p>
          <a:p>
            <a:pPr marL="457200" indent="-457200" algn="just">
              <a:buFont typeface="Wingdings" panose="05000000000000000000" pitchFamily="2" charset="2"/>
              <a:buChar char="q"/>
            </a:pPr>
            <a:r>
              <a:rPr lang="ru-RU" sz="2000" dirty="0">
                <a:latin typeface="Times New Roman" panose="02020603050405020304" pitchFamily="18" charset="0"/>
                <a:cs typeface="Times New Roman" panose="02020603050405020304" pitchFamily="18" charset="0"/>
              </a:rPr>
              <a:t>Приказ Министерства труда и социальной защиты Российской Федерации от 30 ноября 2021 года № 838н</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Об утверждении перечня индикаторов риска нарушения обязательных требований при осуществлении федерального государственного контроля (надзора) за соблюдением трудового законодательства и иных нормативных правовых актов, содержащих нормы трудового права</a:t>
            </a:r>
            <a:r>
              <a:rPr lang="en-US"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sp>
        <p:nvSpPr>
          <p:cNvPr id="9" name="TextBox 8"/>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Tree>
    <p:extLst>
      <p:ext uri="{BB962C8B-B14F-4D97-AF65-F5344CB8AC3E}">
        <p14:creationId xmlns:p14="http://schemas.microsoft.com/office/powerpoint/2010/main" val="2531994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9">
            <a:extLst>
              <a:ext uri="{FF2B5EF4-FFF2-40B4-BE49-F238E27FC236}">
                <a16:creationId xmlns:a16="http://schemas.microsoft.com/office/drawing/2014/main" xmlns="" id="{732DC337-62A6-4A9A-9971-B6488AB9351D}"/>
              </a:ext>
            </a:extLst>
          </p:cNvPr>
          <p:cNvSpPr txBox="1">
            <a:spLocks/>
          </p:cNvSpPr>
          <p:nvPr/>
        </p:nvSpPr>
        <p:spPr>
          <a:xfrm>
            <a:off x="355573" y="1484784"/>
            <a:ext cx="9194853"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latin typeface="Times New Roman" panose="02020603050405020304" pitchFamily="18" charset="0"/>
                <a:cs typeface="Times New Roman" panose="02020603050405020304" pitchFamily="18" charset="0"/>
              </a:rPr>
              <a:t>Основания проведения внеплановых проверок</a:t>
            </a:r>
          </a:p>
        </p:txBody>
      </p:sp>
      <p:sp>
        <p:nvSpPr>
          <p:cNvPr id="8" name="TextBox 7">
            <a:extLst>
              <a:ext uri="{FF2B5EF4-FFF2-40B4-BE49-F238E27FC236}">
                <a16:creationId xmlns:a16="http://schemas.microsoft.com/office/drawing/2014/main" xmlns="" id="{F6606941-1489-4B98-8FCF-58AC498F9537}"/>
              </a:ext>
            </a:extLst>
          </p:cNvPr>
          <p:cNvSpPr txBox="1"/>
          <p:nvPr/>
        </p:nvSpPr>
        <p:spPr>
          <a:xfrm>
            <a:off x="624438" y="2564904"/>
            <a:ext cx="8663131" cy="2800767"/>
          </a:xfrm>
          <a:prstGeom prst="rect">
            <a:avLst/>
          </a:prstGeom>
          <a:noFill/>
        </p:spPr>
        <p:txBody>
          <a:bodyPr wrap="square">
            <a:spAutoFit/>
          </a:bodyPr>
          <a:lstStyle/>
          <a:p>
            <a:pPr algn="ctr"/>
            <a:r>
              <a:rPr lang="ru-RU" sz="3200" dirty="0">
                <a:latin typeface="Times New Roman" panose="02020603050405020304" pitchFamily="18" charset="0"/>
                <a:cs typeface="Times New Roman" panose="02020603050405020304" pitchFamily="18" charset="0"/>
              </a:rPr>
              <a:t>При условии согласования с органами прокуратуры:</a:t>
            </a:r>
          </a:p>
          <a:p>
            <a:pPr algn="ctr"/>
            <a:endParaRPr lang="ru-RU" sz="32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q"/>
            </a:pPr>
            <a:r>
              <a:rPr lang="ru-RU" sz="2000" dirty="0">
                <a:latin typeface="Times New Roman" panose="02020603050405020304" pitchFamily="18" charset="0"/>
                <a:cs typeface="Times New Roman" panose="02020603050405020304" pitchFamily="18" charset="0"/>
              </a:rPr>
              <a:t>при непосредственной угрозе причинения вреда жизни и тяжкого вреда здоровью граждан, по фактам причинения вреда жизни и тяжкого вреда здоровью граждан</a:t>
            </a:r>
          </a:p>
          <a:p>
            <a:pPr marL="457200" indent="-457200" algn="just">
              <a:buFont typeface="Wingdings" panose="05000000000000000000" pitchFamily="2" charset="2"/>
              <a:buChar char="q"/>
            </a:pPr>
            <a:r>
              <a:rPr lang="ru-RU" sz="2000" dirty="0">
                <a:latin typeface="Times New Roman" panose="02020603050405020304" pitchFamily="18" charset="0"/>
                <a:cs typeface="Times New Roman" panose="02020603050405020304" pitchFamily="18" charset="0"/>
              </a:rPr>
              <a:t>при выявлении индикаторов риска нарушения обязательных требований</a:t>
            </a:r>
          </a:p>
        </p:txBody>
      </p:sp>
      <p:sp>
        <p:nvSpPr>
          <p:cNvPr id="7" name="Прямоугольник 6"/>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2" name="TextBox 1">
            <a:extLst>
              <a:ext uri="{FF2B5EF4-FFF2-40B4-BE49-F238E27FC236}">
                <a16:creationId xmlns:a16="http://schemas.microsoft.com/office/drawing/2014/main" xmlns="" id="{3639999E-C11B-6B5A-D7C5-6DC0843B99D1}"/>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3430952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9">
            <a:extLst>
              <a:ext uri="{FF2B5EF4-FFF2-40B4-BE49-F238E27FC236}">
                <a16:creationId xmlns:a16="http://schemas.microsoft.com/office/drawing/2014/main" xmlns="" id="{732DC337-62A6-4A9A-9971-B6488AB9351D}"/>
              </a:ext>
            </a:extLst>
          </p:cNvPr>
          <p:cNvSpPr txBox="1">
            <a:spLocks/>
          </p:cNvSpPr>
          <p:nvPr/>
        </p:nvSpPr>
        <p:spPr>
          <a:xfrm>
            <a:off x="610349" y="1052736"/>
            <a:ext cx="8640960" cy="576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dirty="0">
                <a:latin typeface="Times New Roman" panose="02020603050405020304" pitchFamily="18" charset="0"/>
                <a:cs typeface="Times New Roman" panose="02020603050405020304" pitchFamily="18" charset="0"/>
              </a:rPr>
              <a:t>Без согласования с органами прокуратуры:</a:t>
            </a:r>
            <a:endParaRPr lang="ru-RU" sz="32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F6606941-1489-4B98-8FCF-58AC498F9537}"/>
              </a:ext>
            </a:extLst>
          </p:cNvPr>
          <p:cNvSpPr txBox="1"/>
          <p:nvPr/>
        </p:nvSpPr>
        <p:spPr>
          <a:xfrm>
            <a:off x="610350" y="1844824"/>
            <a:ext cx="8640960" cy="4093428"/>
          </a:xfrm>
          <a:prstGeom prst="rect">
            <a:avLst/>
          </a:prstGeom>
          <a:noFill/>
        </p:spPr>
        <p:txBody>
          <a:bodyPr wrap="square">
            <a:spAutoFit/>
          </a:bodyPr>
          <a:lstStyle/>
          <a:p>
            <a:pPr marL="342900" indent="-342900" algn="just" fontAlgn="base">
              <a:buFont typeface="Wingdings" panose="05000000000000000000" pitchFamily="2" charset="2"/>
              <a:buChar char="q"/>
            </a:pPr>
            <a:r>
              <a:rPr lang="ru-RU" sz="2000" dirty="0">
                <a:latin typeface="Times New Roman" panose="02020603050405020304" pitchFamily="18" charset="0"/>
                <a:cs typeface="Times New Roman" panose="02020603050405020304" pitchFamily="18" charset="0"/>
              </a:rPr>
              <a:t>по поручению Президента Российской Федерации, Председателя Правительства Российской Федерации или Заместителя Председателя Правительства Российской Федерации</a:t>
            </a:r>
          </a:p>
          <a:p>
            <a:pPr marL="342900" indent="-342900" algn="just" fontAlgn="base">
              <a:buFont typeface="Wingdings" panose="05000000000000000000" pitchFamily="2" charset="2"/>
              <a:buChar char="q"/>
            </a:pPr>
            <a:r>
              <a:rPr lang="ru-RU" sz="2000" dirty="0">
                <a:latin typeface="Times New Roman" panose="02020603050405020304" pitchFamily="18" charset="0"/>
                <a:cs typeface="Times New Roman" panose="02020603050405020304" pitchFamily="18" charset="0"/>
              </a:rPr>
              <a:t>по требованию прокурора в рамках надзора за исполнением законов, соблюдением прав и свобод человека и гражданина по поступившим в органы прокуратуры материалам и обращениям</a:t>
            </a:r>
          </a:p>
          <a:p>
            <a:pPr marL="342900" indent="-342900" algn="just" fontAlgn="base">
              <a:buFont typeface="Wingdings" panose="05000000000000000000" pitchFamily="2" charset="2"/>
              <a:buChar char="q"/>
            </a:pPr>
            <a:r>
              <a:rPr lang="ru-RU" sz="2000" dirty="0">
                <a:latin typeface="Times New Roman" panose="02020603050405020304" pitchFamily="18" charset="0"/>
                <a:cs typeface="Times New Roman" panose="02020603050405020304" pitchFamily="18" charset="0"/>
              </a:rPr>
              <a:t>при наступлении события, указанного в программе проверок (при осуществлении государственного строительного надзора, федерального государственного экологического контроля (надзора), государственного контроля (надзора) за состоянием, содержанием, сохранением, использованием, популяризацией и государственной охраной объектов культурного наследия, федерального государственного контроля (надзора) в сфере обращения лекарственных средств)</a:t>
            </a:r>
          </a:p>
        </p:txBody>
      </p:sp>
      <p:sp>
        <p:nvSpPr>
          <p:cNvPr id="7" name="Прямоугольник 6"/>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2" name="TextBox 1">
            <a:extLst>
              <a:ext uri="{FF2B5EF4-FFF2-40B4-BE49-F238E27FC236}">
                <a16:creationId xmlns:a16="http://schemas.microsoft.com/office/drawing/2014/main" xmlns="" id="{6F6D5035-786F-C8C2-C616-D30774872E44}"/>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2378616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9">
            <a:extLst>
              <a:ext uri="{FF2B5EF4-FFF2-40B4-BE49-F238E27FC236}">
                <a16:creationId xmlns:a16="http://schemas.microsoft.com/office/drawing/2014/main" xmlns="" id="{732DC337-62A6-4A9A-9971-B6488AB9351D}"/>
              </a:ext>
            </a:extLst>
          </p:cNvPr>
          <p:cNvSpPr txBox="1">
            <a:spLocks/>
          </p:cNvSpPr>
          <p:nvPr/>
        </p:nvSpPr>
        <p:spPr>
          <a:xfrm>
            <a:off x="610349" y="1484784"/>
            <a:ext cx="8640960" cy="482453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latin typeface="Times New Roman" panose="02020603050405020304" pitchFamily="18" charset="0"/>
                <a:cs typeface="Times New Roman" panose="02020603050405020304" pitchFamily="18" charset="0"/>
              </a:rPr>
              <a:t>С уведомлением органа прокуратуры</a:t>
            </a:r>
          </a:p>
          <a:p>
            <a:endParaRPr lang="ru-RU" sz="3200" b="1"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q"/>
            </a:pPr>
            <a:r>
              <a:rPr lang="ru-RU" sz="2000" dirty="0">
                <a:latin typeface="Times New Roman" panose="02020603050405020304" pitchFamily="18" charset="0"/>
                <a:cs typeface="Times New Roman" panose="02020603050405020304" pitchFamily="18" charset="0"/>
              </a:rPr>
              <a:t>при несчастном случае (смертельном, тяжелом, групповом) на производстве, при отнесении организации к высокому и чрезвычайно высокому риску, в отношении организации (филиала или объекта) осуществлялась выездная проверка</a:t>
            </a:r>
          </a:p>
          <a:p>
            <a:endParaRPr lang="ru-RU" sz="3200" b="1"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2" name="TextBox 1">
            <a:extLst>
              <a:ext uri="{FF2B5EF4-FFF2-40B4-BE49-F238E27FC236}">
                <a16:creationId xmlns:a16="http://schemas.microsoft.com/office/drawing/2014/main" xmlns="" id="{B1609DAC-45EC-21F9-5D93-B6FB17FF0000}"/>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1699111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9">
            <a:extLst>
              <a:ext uri="{FF2B5EF4-FFF2-40B4-BE49-F238E27FC236}">
                <a16:creationId xmlns:a16="http://schemas.microsoft.com/office/drawing/2014/main" xmlns="" id="{732DC337-62A6-4A9A-9971-B6488AB9351D}"/>
              </a:ext>
            </a:extLst>
          </p:cNvPr>
          <p:cNvSpPr txBox="1">
            <a:spLocks/>
          </p:cNvSpPr>
          <p:nvPr/>
        </p:nvSpPr>
        <p:spPr>
          <a:xfrm>
            <a:off x="610349" y="1196752"/>
            <a:ext cx="8640960" cy="5040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latin typeface="Times New Roman" panose="02020603050405020304" pitchFamily="18" charset="0"/>
                <a:cs typeface="Times New Roman" panose="02020603050405020304" pitchFamily="18" charset="0"/>
              </a:rPr>
              <a:t>Утвержденные индикаторы риска</a:t>
            </a:r>
          </a:p>
        </p:txBody>
      </p:sp>
      <p:sp>
        <p:nvSpPr>
          <p:cNvPr id="7" name="Прямоугольник 6"/>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2" name="Прямоугольник 1"/>
          <p:cNvSpPr/>
          <p:nvPr/>
        </p:nvSpPr>
        <p:spPr>
          <a:xfrm>
            <a:off x="610349" y="2492896"/>
            <a:ext cx="8735139" cy="338437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lgn="just" fontAlgn="base">
              <a:buAutoNum type="arabicPeriod"/>
            </a:pPr>
            <a:r>
              <a:rPr lang="ru-RU" sz="1600" dirty="0">
                <a:solidFill>
                  <a:schemeClr val="tx1"/>
                </a:solidFill>
                <a:latin typeface="Times New Roman" panose="02020603050405020304" pitchFamily="18" charset="0"/>
                <a:cs typeface="Times New Roman" panose="02020603050405020304" pitchFamily="18" charset="0"/>
              </a:rPr>
              <a:t>Принятие судом заявления о признании банкротом работодателя, среднесписочная численность работников которого равняется или превышает 50 работников, в том числе работающих по совместительству.</a:t>
            </a:r>
          </a:p>
          <a:p>
            <a:pPr marL="342900" indent="-342900" algn="just" fontAlgn="base">
              <a:buAutoNum type="arabicPeriod"/>
            </a:pPr>
            <a:r>
              <a:rPr lang="ru-RU" sz="1600" dirty="0">
                <a:solidFill>
                  <a:schemeClr val="tx1"/>
                </a:solidFill>
                <a:latin typeface="Times New Roman" panose="02020603050405020304" pitchFamily="18" charset="0"/>
                <a:cs typeface="Times New Roman" panose="02020603050405020304" pitchFamily="18" charset="0"/>
              </a:rPr>
              <a:t>Проведение два и более раза в течение шести месяцев одним лицом и (или) одним средством измерения, имеющим идентификационные признаки, измерений в целях специальной оценки условий труда у контролируемого лица и иного лица, находящегося в другом субъекте Российской Федерации, в течение суток (за исключением случаев проведения специальной оценки условий труда на территории субъектов Российской Федерации, имеющих общую административную границу).</a:t>
            </a:r>
          </a:p>
          <a:p>
            <a:pPr marL="342900" indent="-342900" algn="just" fontAlgn="base">
              <a:buAutoNum type="arabicPeriod"/>
            </a:pPr>
            <a:r>
              <a:rPr lang="ru-RU" sz="1600" dirty="0">
                <a:solidFill>
                  <a:schemeClr val="tx1"/>
                </a:solidFill>
                <a:latin typeface="Times New Roman" panose="02020603050405020304" pitchFamily="18" charset="0"/>
                <a:cs typeface="Times New Roman" panose="02020603050405020304" pitchFamily="18" charset="0"/>
              </a:rPr>
              <a:t>Увеличение количества несчастных случаев на производстве с легкими последствиями, произошедших в квартале текущего года, по отношению к аналогичному периоду предыдущего года (при увеличении количества произошедших несчастных случаев на производстве с легкими последствиями в текущем периоде на 3 и более несчастных случаев на производстве у работодателей, среднесписочная численность которых не превышает 50 человек, на 4 и более несчастных случаев на производстве у работодателей, среднесписочная численность которых не превышает 100 человек, на 5 и более несчастных случаев на производстве у работодателей, среднесписочная численность которых составляет 100 человек и более).</a:t>
            </a:r>
          </a:p>
          <a:p>
            <a:pPr fontAlgn="base"/>
            <a:endParaRPr lang="ru-RU" dirty="0"/>
          </a:p>
          <a:p>
            <a:endParaRPr lang="ru-RU" dirty="0">
              <a:noFill/>
            </a:endParaRPr>
          </a:p>
        </p:txBody>
      </p:sp>
      <p:sp>
        <p:nvSpPr>
          <p:cNvPr id="3" name="TextBox 2">
            <a:extLst>
              <a:ext uri="{FF2B5EF4-FFF2-40B4-BE49-F238E27FC236}">
                <a16:creationId xmlns:a16="http://schemas.microsoft.com/office/drawing/2014/main" xmlns="" id="{7BB40F56-387C-9393-82CD-163F002DD6DA}"/>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4079179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9">
            <a:extLst>
              <a:ext uri="{FF2B5EF4-FFF2-40B4-BE49-F238E27FC236}">
                <a16:creationId xmlns:a16="http://schemas.microsoft.com/office/drawing/2014/main" xmlns="" id="{732DC337-62A6-4A9A-9971-B6488AB9351D}"/>
              </a:ext>
            </a:extLst>
          </p:cNvPr>
          <p:cNvSpPr txBox="1">
            <a:spLocks/>
          </p:cNvSpPr>
          <p:nvPr/>
        </p:nvSpPr>
        <p:spPr>
          <a:xfrm>
            <a:off x="610349" y="1484784"/>
            <a:ext cx="8640960"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32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F6606941-1489-4B98-8FCF-58AC498F9537}"/>
              </a:ext>
            </a:extLst>
          </p:cNvPr>
          <p:cNvSpPr txBox="1"/>
          <p:nvPr/>
        </p:nvSpPr>
        <p:spPr>
          <a:xfrm>
            <a:off x="610350" y="1196752"/>
            <a:ext cx="8640960" cy="5016758"/>
          </a:xfrm>
          <a:prstGeom prst="rect">
            <a:avLst/>
          </a:prstGeom>
          <a:noFill/>
        </p:spPr>
        <p:txBody>
          <a:bodyPr wrap="square">
            <a:spAutoFit/>
          </a:bodyPr>
          <a:lstStyle/>
          <a:p>
            <a:pPr algn="just" fontAlgn="base"/>
            <a:r>
              <a:rPr lang="ru-RU" sz="1600" dirty="0">
                <a:latin typeface="Times New Roman" panose="02020603050405020304" pitchFamily="18" charset="0"/>
                <a:cs typeface="Times New Roman" panose="02020603050405020304" pitchFamily="18" charset="0"/>
              </a:rPr>
              <a:t>4. Отсутствие в Федеральной государственной информационной системе учета результатов проведения специальной оценки условий труда информации о результатах проведения специальной оценки условий труда у юридического лица или индивидуального предпринимателя, сведения о котором внесены в Единый государственный реестр юридических лиц/Единый государственный реестр индивидуальных предпринимателей более 12 месяцев назад, при условии, что указанное юридическое лицо/индивидуальный предприниматель является страхователем в Фонде пенсионного и социального страхования Российской Федерации и представляет информацию о 50 и более застрахованных лицах, или наличие в Федеральной государственной информационной системе учета результатов проведения специальной оценки условий труда информации о результатах проведения специальной оценки условий труда у юридического лица/индивидуального предпринимателя более пяти лет назад при наличии рабочих мест с вредными или опасными условиями труда.</a:t>
            </a:r>
          </a:p>
          <a:p>
            <a:pPr algn="just" fontAlgn="base"/>
            <a:r>
              <a:rPr lang="ru-RU" sz="1600" dirty="0">
                <a:latin typeface="Times New Roman" panose="02020603050405020304" pitchFamily="18" charset="0"/>
                <a:cs typeface="Times New Roman" panose="02020603050405020304" pitchFamily="18" charset="0"/>
              </a:rPr>
              <a:t>5. Среднее значение оплаты труда работника ниже минимального размера оплаты труда при соотношении размера фонда оплаты труда и количества работников у одного работодателя за квартал (за исключением случаев предоставления отпуска без сохранения заработной платы, отстранения от работы без сохранения заработной платы, установления сокращенной продолжительности рабочего дня (смены), сокращения тарифной ставки, оклада (должностного оклада).</a:t>
            </a:r>
          </a:p>
          <a:p>
            <a:pPr algn="just" fontAlgn="base"/>
            <a:r>
              <a:rPr lang="ru-RU" sz="1600" dirty="0">
                <a:latin typeface="Times New Roman" panose="02020603050405020304" pitchFamily="18" charset="0"/>
                <a:cs typeface="Times New Roman" panose="02020603050405020304" pitchFamily="18" charset="0"/>
              </a:rPr>
              <a:t>6. Отсутствие кадровых изменений у одного работодателя за квартал при условии сокращения обязательных отчислений в Социальный фонд России на 50 процентов.</a:t>
            </a:r>
          </a:p>
        </p:txBody>
      </p:sp>
      <p:sp>
        <p:nvSpPr>
          <p:cNvPr id="7" name="Прямоугольник 6"/>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2" name="TextBox 1">
            <a:extLst>
              <a:ext uri="{FF2B5EF4-FFF2-40B4-BE49-F238E27FC236}">
                <a16:creationId xmlns:a16="http://schemas.microsoft.com/office/drawing/2014/main" xmlns="" id="{D04E8026-D578-377D-D00F-0CD706AB92C0}"/>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3926801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9">
            <a:extLst>
              <a:ext uri="{FF2B5EF4-FFF2-40B4-BE49-F238E27FC236}">
                <a16:creationId xmlns:a16="http://schemas.microsoft.com/office/drawing/2014/main" xmlns="" id="{732DC337-62A6-4A9A-9971-B6488AB9351D}"/>
              </a:ext>
            </a:extLst>
          </p:cNvPr>
          <p:cNvSpPr txBox="1">
            <a:spLocks/>
          </p:cNvSpPr>
          <p:nvPr/>
        </p:nvSpPr>
        <p:spPr>
          <a:xfrm>
            <a:off x="632520" y="1844824"/>
            <a:ext cx="8712968" cy="432048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latin typeface="Times New Roman" panose="02020603050405020304" pitchFamily="18" charset="0"/>
                <a:cs typeface="Times New Roman" panose="02020603050405020304" pitchFamily="18" charset="0"/>
              </a:rPr>
              <a:t>Нарушения, выявляемые в рамках проведения КНМ в 2024</a:t>
            </a:r>
          </a:p>
          <a:p>
            <a:pPr marL="514350" indent="-514350" algn="just">
              <a:buAutoNum type="arabicPeriod"/>
            </a:pPr>
            <a:r>
              <a:rPr lang="ru-RU" sz="2000" dirty="0">
                <a:latin typeface="Times New Roman" panose="02020603050405020304" pitchFamily="18" charset="0"/>
                <a:cs typeface="Times New Roman" panose="02020603050405020304" pitchFamily="18" charset="0"/>
              </a:rPr>
              <a:t>Стажировка проведена раньше обучения и проверки знаний требований охраны труда (п. 25 порядка обучения № 2464)</a:t>
            </a:r>
          </a:p>
          <a:p>
            <a:pPr marL="514350" indent="-514350" algn="just">
              <a:buAutoNum type="arabicPeriod"/>
            </a:pPr>
            <a:r>
              <a:rPr lang="ru-RU" sz="2000" dirty="0">
                <a:latin typeface="Times New Roman" panose="02020603050405020304" pitchFamily="18" charset="0"/>
                <a:cs typeface="Times New Roman" panose="02020603050405020304" pitchFamily="18" charset="0"/>
              </a:rPr>
              <a:t>Допуск к работам без прохождения стажировки на рабочем месте</a:t>
            </a:r>
          </a:p>
          <a:p>
            <a:pPr marL="514350" indent="-514350" algn="just">
              <a:buAutoNum type="arabicPeriod"/>
            </a:pPr>
            <a:r>
              <a:rPr lang="ru-RU" sz="2000" dirty="0">
                <a:latin typeface="Times New Roman" panose="02020603050405020304" pitchFamily="18" charset="0"/>
                <a:cs typeface="Times New Roman" panose="02020603050405020304" pitchFamily="18" charset="0"/>
              </a:rPr>
              <a:t>При обучении по программе «оказание первой помощи», отработка практических навыков менее 50%</a:t>
            </a:r>
          </a:p>
          <a:p>
            <a:pPr marL="514350" indent="-514350" algn="just">
              <a:buAutoNum type="arabicPeriod"/>
            </a:pPr>
            <a:r>
              <a:rPr lang="ru-RU" sz="2000" dirty="0">
                <a:latin typeface="Times New Roman" panose="02020603050405020304" pitchFamily="18" charset="0"/>
                <a:cs typeface="Times New Roman" panose="02020603050405020304" pitchFamily="18" charset="0"/>
              </a:rPr>
              <a:t>Обучение комиссией работодателя, при отсутствии регистрации в реестре Минтруда РФ</a:t>
            </a:r>
          </a:p>
          <a:p>
            <a:pPr marL="514350" indent="-514350" algn="just">
              <a:buAutoNum type="arabicPeriod"/>
            </a:pPr>
            <a:r>
              <a:rPr lang="ru-RU" sz="2000" dirty="0">
                <a:latin typeface="Times New Roman" panose="02020603050405020304" pitchFamily="18" charset="0"/>
                <a:cs typeface="Times New Roman" panose="02020603050405020304" pitchFamily="18" charset="0"/>
              </a:rPr>
              <a:t>Непроведение СОУТ в течении года с момента образования юридического лица</a:t>
            </a:r>
          </a:p>
          <a:p>
            <a:pPr marL="514350" indent="-514350" algn="just">
              <a:buAutoNum type="arabicPeriod"/>
            </a:pPr>
            <a:r>
              <a:rPr lang="ru-RU" sz="2000" dirty="0">
                <a:latin typeface="Times New Roman" panose="02020603050405020304" pitchFamily="18" charset="0"/>
                <a:cs typeface="Times New Roman" panose="02020603050405020304" pitchFamily="18" charset="0"/>
              </a:rPr>
              <a:t>Непроведение повторной СОУТ на рабочих местах с вредными и опасными условиями труда</a:t>
            </a:r>
          </a:p>
          <a:p>
            <a:pPr marL="514350" indent="-514350" algn="just">
              <a:buAutoNum type="arabicPeriod"/>
            </a:pPr>
            <a:r>
              <a:rPr lang="ru-RU" sz="2000" dirty="0">
                <a:latin typeface="Times New Roman" panose="02020603050405020304" pitchFamily="18" charset="0"/>
                <a:cs typeface="Times New Roman" panose="02020603050405020304" pitchFamily="18" charset="0"/>
              </a:rPr>
              <a:t>Невнесение условий труда на рабочем месте в трудовой договор</a:t>
            </a:r>
          </a:p>
          <a:p>
            <a:pPr marL="514350" indent="-514350" algn="just">
              <a:buAutoNum type="arabicPeriod"/>
            </a:pPr>
            <a:r>
              <a:rPr lang="ru-RU" sz="2000" dirty="0" err="1">
                <a:latin typeface="Times New Roman" panose="02020603050405020304" pitchFamily="18" charset="0"/>
                <a:cs typeface="Times New Roman" panose="02020603050405020304" pitchFamily="18" charset="0"/>
              </a:rPr>
              <a:t>Неознакомление</a:t>
            </a:r>
            <a:r>
              <a:rPr lang="ru-RU" sz="2000" dirty="0">
                <a:latin typeface="Times New Roman" panose="02020603050405020304" pitchFamily="18" charset="0"/>
                <a:cs typeface="Times New Roman" panose="02020603050405020304" pitchFamily="18" charset="0"/>
              </a:rPr>
              <a:t> работников с результатами проведенной СОУТ и картой оценки рисков на рабочем месте</a:t>
            </a:r>
          </a:p>
          <a:p>
            <a:pPr algn="just"/>
            <a:endParaRPr lang="ru-RU" sz="2000" b="1" dirty="0">
              <a:latin typeface="Times New Roman" panose="02020603050405020304" pitchFamily="18" charset="0"/>
              <a:cs typeface="Times New Roman" panose="02020603050405020304" pitchFamily="18" charset="0"/>
            </a:endParaRPr>
          </a:p>
          <a:p>
            <a:pPr marL="514350" indent="-514350" algn="just">
              <a:buAutoNum type="arabicPeriod"/>
            </a:pPr>
            <a:endParaRPr lang="ru-RU" sz="2000" b="1" dirty="0">
              <a:latin typeface="Times New Roman" panose="02020603050405020304" pitchFamily="18" charset="0"/>
              <a:cs typeface="Times New Roman" panose="02020603050405020304" pitchFamily="18" charset="0"/>
            </a:endParaRPr>
          </a:p>
          <a:p>
            <a:pPr algn="just"/>
            <a:r>
              <a:rPr lang="ru-RU" sz="2000" b="1" dirty="0">
                <a:latin typeface="Times New Roman" panose="02020603050405020304" pitchFamily="18" charset="0"/>
                <a:cs typeface="Times New Roman" panose="02020603050405020304" pitchFamily="18" charset="0"/>
              </a:rPr>
              <a:t> </a:t>
            </a:r>
          </a:p>
        </p:txBody>
      </p:sp>
      <p:sp>
        <p:nvSpPr>
          <p:cNvPr id="7" name="Прямоугольник 6"/>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2" name="TextBox 1">
            <a:extLst>
              <a:ext uri="{FF2B5EF4-FFF2-40B4-BE49-F238E27FC236}">
                <a16:creationId xmlns:a16="http://schemas.microsoft.com/office/drawing/2014/main" xmlns="" id="{25E31680-D162-0472-8F4E-10AF7687F577}"/>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3883797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9">
            <a:extLst>
              <a:ext uri="{FF2B5EF4-FFF2-40B4-BE49-F238E27FC236}">
                <a16:creationId xmlns:a16="http://schemas.microsoft.com/office/drawing/2014/main" xmlns="" id="{732DC337-62A6-4A9A-9971-B6488AB9351D}"/>
              </a:ext>
            </a:extLst>
          </p:cNvPr>
          <p:cNvSpPr txBox="1">
            <a:spLocks/>
          </p:cNvSpPr>
          <p:nvPr/>
        </p:nvSpPr>
        <p:spPr>
          <a:xfrm>
            <a:off x="632520" y="1844824"/>
            <a:ext cx="8712968"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32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F6606941-1489-4B98-8FCF-58AC498F9537}"/>
              </a:ext>
            </a:extLst>
          </p:cNvPr>
          <p:cNvSpPr txBox="1"/>
          <p:nvPr/>
        </p:nvSpPr>
        <p:spPr>
          <a:xfrm>
            <a:off x="632520" y="1628800"/>
            <a:ext cx="8640960" cy="3785652"/>
          </a:xfrm>
          <a:prstGeom prst="rect">
            <a:avLst/>
          </a:prstGeom>
          <a:noFill/>
        </p:spPr>
        <p:txBody>
          <a:bodyPr wrap="square">
            <a:spAutoFit/>
          </a:bodyPr>
          <a:lstStyle/>
          <a:p>
            <a:pPr algn="just"/>
            <a:r>
              <a:rPr lang="ru-RU" sz="2000" dirty="0">
                <a:latin typeface="Times New Roman" panose="02020603050405020304" pitchFamily="18" charset="0"/>
                <a:cs typeface="Times New Roman" panose="02020603050405020304" pitchFamily="18" charset="0"/>
              </a:rPr>
              <a:t>9. Неразмещение результатов СОУТ на официальном сайте организации, при его наличии</a:t>
            </a:r>
          </a:p>
          <a:p>
            <a:pPr algn="just"/>
            <a:r>
              <a:rPr lang="ru-RU" sz="2000" dirty="0">
                <a:latin typeface="Times New Roman" panose="02020603050405020304" pitchFamily="18" charset="0"/>
                <a:cs typeface="Times New Roman" panose="02020603050405020304" pitchFamily="18" charset="0"/>
              </a:rPr>
              <a:t>10. Подача декларации в ГИТ при отсутствии результатов СОУТ во ФГИС СОУТ</a:t>
            </a:r>
          </a:p>
          <a:p>
            <a:pPr algn="just"/>
            <a:r>
              <a:rPr lang="ru-RU" sz="2000" dirty="0">
                <a:latin typeface="Times New Roman" panose="02020603050405020304" pitchFamily="18" charset="0"/>
                <a:cs typeface="Times New Roman" panose="02020603050405020304" pitchFamily="18" charset="0"/>
              </a:rPr>
              <a:t>11. Не пересмотренные инструкции по охране труда</a:t>
            </a:r>
          </a:p>
          <a:p>
            <a:pPr algn="just"/>
            <a:r>
              <a:rPr lang="ru-RU" sz="2000" dirty="0">
                <a:latin typeface="Times New Roman" panose="02020603050405020304" pitchFamily="18" charset="0"/>
                <a:cs typeface="Times New Roman" panose="02020603050405020304" pitchFamily="18" charset="0"/>
              </a:rPr>
              <a:t>12. Допуск работников к работам без проведения медицинских осмотров и психиатрического освидетельствования</a:t>
            </a:r>
          </a:p>
          <a:p>
            <a:pPr algn="just"/>
            <a:r>
              <a:rPr lang="ru-RU" sz="2000" dirty="0">
                <a:latin typeface="Times New Roman" panose="02020603050405020304" pitchFamily="18" charset="0"/>
                <a:cs typeface="Times New Roman" panose="02020603050405020304" pitchFamily="18" charset="0"/>
              </a:rPr>
              <a:t>13. Невыдача средств индивидуальной защиты</a:t>
            </a:r>
          </a:p>
          <a:p>
            <a:pPr algn="just"/>
            <a:r>
              <a:rPr lang="ru-RU" sz="2000" dirty="0">
                <a:latin typeface="Times New Roman" panose="02020603050405020304" pitchFamily="18" charset="0"/>
                <a:cs typeface="Times New Roman" panose="02020603050405020304" pitchFamily="18" charset="0"/>
              </a:rPr>
              <a:t>14. Непредоставление гарантий и компенсаций за работы во вредных условиях труда</a:t>
            </a:r>
          </a:p>
          <a:p>
            <a:pPr marL="342900" indent="-342900">
              <a:buFont typeface="Arial" panose="020B0604020202020204" pitchFamily="34" charset="0"/>
              <a:buChar char="•"/>
            </a:pP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Прямоугольник 6"/>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2" name="TextBox 1">
            <a:extLst>
              <a:ext uri="{FF2B5EF4-FFF2-40B4-BE49-F238E27FC236}">
                <a16:creationId xmlns:a16="http://schemas.microsoft.com/office/drawing/2014/main" xmlns="" id="{B9E0F402-8854-C7A5-03FC-B6D812F857D2}"/>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3110864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9">
            <a:extLst>
              <a:ext uri="{FF2B5EF4-FFF2-40B4-BE49-F238E27FC236}">
                <a16:creationId xmlns:a16="http://schemas.microsoft.com/office/drawing/2014/main" xmlns="" id="{732DC337-62A6-4A9A-9971-B6488AB9351D}"/>
              </a:ext>
            </a:extLst>
          </p:cNvPr>
          <p:cNvSpPr txBox="1">
            <a:spLocks/>
          </p:cNvSpPr>
          <p:nvPr/>
        </p:nvSpPr>
        <p:spPr>
          <a:xfrm>
            <a:off x="704528" y="1196752"/>
            <a:ext cx="8686398" cy="72008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latin typeface="Times New Roman" panose="02020603050405020304" pitchFamily="18" charset="0"/>
                <a:cs typeface="Times New Roman" panose="02020603050405020304" pitchFamily="18" charset="0"/>
              </a:rPr>
              <a:t>Изменения норм выдачи средств индивидуальной защиты (СИЗ)</a:t>
            </a:r>
          </a:p>
        </p:txBody>
      </p:sp>
      <p:sp>
        <p:nvSpPr>
          <p:cNvPr id="8" name="TextBox 7">
            <a:extLst>
              <a:ext uri="{FF2B5EF4-FFF2-40B4-BE49-F238E27FC236}">
                <a16:creationId xmlns:a16="http://schemas.microsoft.com/office/drawing/2014/main" xmlns="" id="{F6606941-1489-4B98-8FCF-58AC498F9537}"/>
              </a:ext>
            </a:extLst>
          </p:cNvPr>
          <p:cNvSpPr txBox="1"/>
          <p:nvPr/>
        </p:nvSpPr>
        <p:spPr>
          <a:xfrm>
            <a:off x="704528" y="2492896"/>
            <a:ext cx="8568952" cy="2862322"/>
          </a:xfrm>
          <a:prstGeom prst="rect">
            <a:avLst/>
          </a:prstGeom>
          <a:noFill/>
        </p:spPr>
        <p:txBody>
          <a:bodyPr wrap="square">
            <a:spAutoFit/>
          </a:bodyPr>
          <a:lstStyle/>
          <a:p>
            <a:r>
              <a:rPr lang="ru-RU" sz="2000" dirty="0">
                <a:latin typeface="Times New Roman" panose="02020603050405020304" pitchFamily="18" charset="0"/>
                <a:cs typeface="Times New Roman" panose="02020603050405020304" pitchFamily="18" charset="0"/>
              </a:rPr>
              <a:t>С 1 января 2025 года завершился переходный период на использование единых типовых норм (ЕТН) выдачи СИЗ. </a:t>
            </a:r>
          </a:p>
          <a:p>
            <a:pPr algn="just"/>
            <a:r>
              <a:rPr lang="ru-RU" sz="2000" dirty="0">
                <a:latin typeface="Times New Roman" panose="02020603050405020304" pitchFamily="18" charset="0"/>
                <a:cs typeface="Times New Roman" panose="02020603050405020304" pitchFamily="18" charset="0"/>
              </a:rPr>
              <a:t>Теперь выдача СИЗ осуществляется в соответствии с Приказом Министерства труда и социальной защиты Российской Федерации от 29 октября 2021 г. № 766н «Об утверждении правил обеспечения работников средствами индивидуальной защиты и смывающими средствами» и Приказом Министерства труда и социальной защиты Российской Федерации от 29 октября 2021 г. № 767н «Об утверждении единых типовых норм выдачи средств индивидуальной защиты и смывающих средств».</a:t>
            </a:r>
          </a:p>
        </p:txBody>
      </p:sp>
      <p:sp>
        <p:nvSpPr>
          <p:cNvPr id="7" name="Прямоугольник 6"/>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2" name="TextBox 1">
            <a:extLst>
              <a:ext uri="{FF2B5EF4-FFF2-40B4-BE49-F238E27FC236}">
                <a16:creationId xmlns:a16="http://schemas.microsoft.com/office/drawing/2014/main" xmlns="" id="{2CF8ED71-2DE4-D4A7-A0DC-44E22FDDBEB1}"/>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3758801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9">
            <a:extLst>
              <a:ext uri="{FF2B5EF4-FFF2-40B4-BE49-F238E27FC236}">
                <a16:creationId xmlns:a16="http://schemas.microsoft.com/office/drawing/2014/main" xmlns="" id="{732DC337-62A6-4A9A-9971-B6488AB9351D}"/>
              </a:ext>
            </a:extLst>
          </p:cNvPr>
          <p:cNvSpPr txBox="1">
            <a:spLocks/>
          </p:cNvSpPr>
          <p:nvPr/>
        </p:nvSpPr>
        <p:spPr>
          <a:xfrm>
            <a:off x="704528" y="1340768"/>
            <a:ext cx="8640960"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3200" b="1" dirty="0">
              <a:latin typeface="Times New Roman" panose="02020603050405020304" pitchFamily="18" charset="0"/>
              <a:cs typeface="Times New Roman" panose="02020603050405020304" pitchFamily="18" charset="0"/>
            </a:endParaRPr>
          </a:p>
          <a:p>
            <a:r>
              <a:rPr lang="ru-RU" sz="3200" b="1" dirty="0">
                <a:latin typeface="Times New Roman" panose="02020603050405020304" pitchFamily="18" charset="0"/>
                <a:cs typeface="Times New Roman" panose="02020603050405020304" pitchFamily="18" charset="0"/>
              </a:rPr>
              <a:t>Изменения проверочных листов</a:t>
            </a:r>
          </a:p>
          <a:p>
            <a:endParaRPr lang="ru-RU" sz="32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F6606941-1489-4B98-8FCF-58AC498F9537}"/>
              </a:ext>
            </a:extLst>
          </p:cNvPr>
          <p:cNvSpPr txBox="1"/>
          <p:nvPr/>
        </p:nvSpPr>
        <p:spPr>
          <a:xfrm>
            <a:off x="776536" y="2060848"/>
            <a:ext cx="8496944" cy="2862322"/>
          </a:xfrm>
          <a:prstGeom prst="rect">
            <a:avLst/>
          </a:prstGeom>
          <a:noFill/>
        </p:spPr>
        <p:txBody>
          <a:bodyPr wrap="square">
            <a:spAutoFit/>
          </a:bodyPr>
          <a:lstStyle/>
          <a:p>
            <a:pPr algn="just"/>
            <a:r>
              <a:rPr lang="ru-RU" sz="2000" dirty="0">
                <a:latin typeface="Times New Roman" panose="02020603050405020304" pitchFamily="18" charset="0"/>
                <a:cs typeface="Times New Roman" panose="02020603050405020304" pitchFamily="18" charset="0"/>
              </a:rPr>
              <a:t>Приказом Федеральной службы по труду и занятости от 26 июля 2024 г. № 190 внесены изменения в  приказ Федеральной службы по труду и занятости от 1 февраля 2022 г. № 20 «Об утверждении форм проверочных листов (списков контрольных вопросов) для осуществления федерального</a:t>
            </a:r>
          </a:p>
          <a:p>
            <a:pPr algn="just"/>
            <a:r>
              <a:rPr lang="ru-RU" sz="2000" dirty="0">
                <a:latin typeface="Times New Roman" panose="02020603050405020304" pitchFamily="18" charset="0"/>
                <a:cs typeface="Times New Roman" panose="02020603050405020304" pitchFamily="18" charset="0"/>
              </a:rPr>
              <a:t>государственного контроля (надзора) за соблюдением трудового законодательства и иных нормативных правовых актов, содержащих нормы трудового права».</a:t>
            </a:r>
          </a:p>
          <a:p>
            <a:r>
              <a:rPr lang="ru-RU" sz="2000" dirty="0">
                <a:latin typeface="Times New Roman" panose="02020603050405020304" pitchFamily="18" charset="0"/>
                <a:cs typeface="Times New Roman" panose="02020603050405020304" pitchFamily="18" charset="0"/>
              </a:rPr>
              <a:t>Новые проверочные листы применяются с 16.11.2024. </a:t>
            </a:r>
          </a:p>
          <a:p>
            <a:endParaRPr lang="ru-RU" sz="2000" b="1" dirty="0"/>
          </a:p>
        </p:txBody>
      </p:sp>
      <p:sp>
        <p:nvSpPr>
          <p:cNvPr id="7" name="Прямоугольник 6"/>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2" name="TextBox 1">
            <a:extLst>
              <a:ext uri="{FF2B5EF4-FFF2-40B4-BE49-F238E27FC236}">
                <a16:creationId xmlns:a16="http://schemas.microsoft.com/office/drawing/2014/main" xmlns="" id="{BA6D31D5-A627-960F-434F-0E75277F48CB}"/>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56784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9">
            <a:extLst>
              <a:ext uri="{FF2B5EF4-FFF2-40B4-BE49-F238E27FC236}">
                <a16:creationId xmlns:a16="http://schemas.microsoft.com/office/drawing/2014/main" xmlns="" id="{732DC337-62A6-4A9A-9971-B6488AB9351D}"/>
              </a:ext>
            </a:extLst>
          </p:cNvPr>
          <p:cNvSpPr txBox="1">
            <a:spLocks/>
          </p:cNvSpPr>
          <p:nvPr/>
        </p:nvSpPr>
        <p:spPr>
          <a:xfrm>
            <a:off x="776536" y="1124744"/>
            <a:ext cx="8568952" cy="5040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latin typeface="Times New Roman" panose="02020603050405020304" pitchFamily="18" charset="0"/>
                <a:cs typeface="Times New Roman" panose="02020603050405020304" pitchFamily="18" charset="0"/>
              </a:rPr>
              <a:t>Новые индикаторы риска</a:t>
            </a:r>
          </a:p>
        </p:txBody>
      </p:sp>
      <p:sp>
        <p:nvSpPr>
          <p:cNvPr id="8" name="TextBox 7">
            <a:extLst>
              <a:ext uri="{FF2B5EF4-FFF2-40B4-BE49-F238E27FC236}">
                <a16:creationId xmlns:a16="http://schemas.microsoft.com/office/drawing/2014/main" xmlns="" id="{F6606941-1489-4B98-8FCF-58AC498F9537}"/>
              </a:ext>
            </a:extLst>
          </p:cNvPr>
          <p:cNvSpPr txBox="1"/>
          <p:nvPr/>
        </p:nvSpPr>
        <p:spPr>
          <a:xfrm>
            <a:off x="704528" y="1772816"/>
            <a:ext cx="8604956" cy="4401205"/>
          </a:xfrm>
          <a:prstGeom prst="rect">
            <a:avLst/>
          </a:prstGeom>
          <a:noFill/>
        </p:spPr>
        <p:txBody>
          <a:bodyPr wrap="square">
            <a:spAutoFit/>
          </a:bodyPr>
          <a:lstStyle/>
          <a:p>
            <a:r>
              <a:rPr lang="ru-RU" sz="1400" dirty="0">
                <a:latin typeface="Times New Roman" panose="02020603050405020304" pitchFamily="18" charset="0"/>
                <a:ea typeface="Times New Roman" panose="02020603050405020304" pitchFamily="18" charset="0"/>
                <a:cs typeface="Times New Roman" panose="02020603050405020304" pitchFamily="18" charset="0"/>
              </a:rPr>
              <a:t>5. Поступление информации о начислении работодателем заработной платы за каждый месяц предыдущего квартала ниже минимального размера оплаты труда 60 и более работникам в случаях, когда их доля составляет 50 и более процентов от общего числа работников.</a:t>
            </a:r>
          </a:p>
          <a:p>
            <a:r>
              <a:rPr lang="ru-RU" sz="1400" dirty="0">
                <a:latin typeface="Times New Roman" panose="02020603050405020304" pitchFamily="18" charset="0"/>
                <a:ea typeface="Times New Roman" panose="02020603050405020304" pitchFamily="18" charset="0"/>
                <a:cs typeface="Times New Roman" panose="02020603050405020304" pitchFamily="18" charset="0"/>
              </a:rPr>
              <a:t>6. Отсутствие снижения численности работников при условии сокращения фонда оплаты труда на 80 процентов и более за квартал у одного работодателя, численность работников которого равняется или превышает 15 работников.</a:t>
            </a:r>
          </a:p>
          <a:p>
            <a:r>
              <a:rPr lang="ru-RU" sz="1400" dirty="0">
                <a:latin typeface="Times New Roman" panose="02020603050405020304" pitchFamily="18" charset="0"/>
                <a:ea typeface="Times New Roman" panose="02020603050405020304" pitchFamily="18" charset="0"/>
                <a:cs typeface="Times New Roman" panose="02020603050405020304" pitchFamily="18" charset="0"/>
              </a:rPr>
              <a:t>8. Поступление информации об организации (индивидуальном предпринимателе), взаимодействующей (взаимодействующим) более чем с 35 физическими лицами (индивидуальными предпринимателями), применяющими специальный налоговый режим "Налог на профессиональный доход" со среднемесячным доходом от указанной организации (индивидуального предпринимателя) в размере более 35 тысяч рублей, у которых средняя продолжительность работы с указанной организацией (индивидуальным предпринимателем) составляет более трех месяцев, при условии, что для этих физических лиц (индивидуальных предпринимателей) доля дохода от организации (индивидуального предпринимателя) составляет 90 процентов и более.</a:t>
            </a:r>
          </a:p>
          <a:p>
            <a:r>
              <a:rPr lang="ru-RU" sz="1400" dirty="0">
                <a:latin typeface="Times New Roman" panose="02020603050405020304" pitchFamily="18" charset="0"/>
                <a:ea typeface="Times New Roman" panose="02020603050405020304" pitchFamily="18" charset="0"/>
                <a:cs typeface="Times New Roman" panose="02020603050405020304" pitchFamily="18" charset="0"/>
              </a:rPr>
              <a:t>9. Поступление информации о снижении заработной платы в отчетном квартале по сравнению с аналогичным кварталом предыдущего года у 25 процентов и более работников медицинской организации категории "врачи", медицинских работников с высшим (немедицинским) образованием, среднего медицинского персонала, младшего медицинского персонала соответственно.</a:t>
            </a:r>
          </a:p>
          <a:p>
            <a:endParaRPr lang="ru-RU" sz="1400" dirty="0">
              <a:latin typeface="Times New Roman" panose="02020603050405020304" pitchFamily="18" charset="0"/>
              <a:ea typeface="Times New Roman" panose="02020603050405020304" pitchFamily="18" charset="0"/>
              <a:cs typeface="Times New Roman" panose="02020603050405020304" pitchFamily="18" charset="0"/>
            </a:endParaRPr>
          </a:p>
          <a:p>
            <a:r>
              <a:rPr lang="ru-RU" sz="1400" dirty="0">
                <a:latin typeface="Times New Roman" panose="02020603050405020304" pitchFamily="18" charset="0"/>
                <a:ea typeface="Times New Roman" panose="02020603050405020304" pitchFamily="18" charset="0"/>
                <a:cs typeface="Times New Roman" panose="02020603050405020304" pitchFamily="18" charset="0"/>
              </a:rPr>
              <a:t>Утверждены Приказом Минтруда России от 28.11.2024 № 640н. Вступили в силу с 06.01.2025.</a:t>
            </a:r>
          </a:p>
        </p:txBody>
      </p:sp>
      <p:sp>
        <p:nvSpPr>
          <p:cNvPr id="7" name="Прямоугольник 6"/>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2" name="TextBox 1">
            <a:extLst>
              <a:ext uri="{FF2B5EF4-FFF2-40B4-BE49-F238E27FC236}">
                <a16:creationId xmlns:a16="http://schemas.microsoft.com/office/drawing/2014/main" xmlns="" id="{6384FB5A-C22E-E343-DEF9-2D5EE8619BDC}"/>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4290858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9">
            <a:extLst>
              <a:ext uri="{FF2B5EF4-FFF2-40B4-BE49-F238E27FC236}">
                <a16:creationId xmlns:a16="http://schemas.microsoft.com/office/drawing/2014/main" xmlns="" id="{732DC337-62A6-4A9A-9971-B6488AB9351D}"/>
              </a:ext>
            </a:extLst>
          </p:cNvPr>
          <p:cNvSpPr txBox="1">
            <a:spLocks/>
          </p:cNvSpPr>
          <p:nvPr/>
        </p:nvSpPr>
        <p:spPr>
          <a:xfrm>
            <a:off x="704528" y="1340768"/>
            <a:ext cx="8640960" cy="576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latin typeface="Times New Roman" panose="02020603050405020304" pitchFamily="18" charset="0"/>
                <a:cs typeface="Times New Roman" panose="02020603050405020304" pitchFamily="18" charset="0"/>
              </a:rPr>
              <a:t>Новые индикаторы риска</a:t>
            </a:r>
          </a:p>
        </p:txBody>
      </p:sp>
      <p:sp>
        <p:nvSpPr>
          <p:cNvPr id="7" name="Прямоугольник 6"/>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3" name="Rectangle 1"/>
          <p:cNvSpPr>
            <a:spLocks noChangeArrowheads="1"/>
          </p:cNvSpPr>
          <p:nvPr/>
        </p:nvSpPr>
        <p:spPr bwMode="auto">
          <a:xfrm rot="10800000" flipV="1">
            <a:off x="704528" y="2353419"/>
            <a:ext cx="8496944"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ru-RU" dirty="0">
                <a:latin typeface="Times New Roman" panose="02020603050405020304" pitchFamily="18" charset="0"/>
                <a:cs typeface="Times New Roman" panose="02020603050405020304" pitchFamily="18" charset="0"/>
              </a:rPr>
              <a:t>7. Получение российским юридическим лицом, осуществляющим деятельность по трудоустройству граждан Российской Федерации за пределами территории Российской Федерации для работы на судах, плавающих под флагом иностранного государства, убытка по итогам прошлого календарного года по данным отчета о финансовых результатах, размещенного контролируемым лицом на государственном </a:t>
            </a:r>
          </a:p>
          <a:p>
            <a:pPr algn="just"/>
            <a:r>
              <a:rPr lang="ru-RU" dirty="0">
                <a:latin typeface="Times New Roman" panose="02020603050405020304" pitchFamily="18" charset="0"/>
                <a:cs typeface="Times New Roman" panose="02020603050405020304" pitchFamily="18" charset="0"/>
              </a:rPr>
              <a:t>информационном ресурсе бухгалтерской (финансовой) отчетности.</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Утвержден Приказом Минтруда России от 02.11.2024 № 601н. Вступит в силу 01.03.2025</a:t>
            </a:r>
            <a:endParaRPr lang="ru-RU" dirty="0">
              <a:latin typeface="Times New Roman" panose="02020603050405020304" pitchFamily="18" charset="0"/>
              <a:cs typeface="Times New Roman" panose="02020603050405020304" pitchFamily="18" charset="0"/>
              <a:hlinkClick r:id="rId3"/>
            </a:endParaRPr>
          </a:p>
        </p:txBody>
      </p:sp>
      <p:sp>
        <p:nvSpPr>
          <p:cNvPr id="2" name="TextBox 1">
            <a:extLst>
              <a:ext uri="{FF2B5EF4-FFF2-40B4-BE49-F238E27FC236}">
                <a16:creationId xmlns:a16="http://schemas.microsoft.com/office/drawing/2014/main" xmlns="" id="{D94C799D-1CCF-8C17-9709-ADF2FFAE6656}"/>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1988831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9">
            <a:extLst>
              <a:ext uri="{FF2B5EF4-FFF2-40B4-BE49-F238E27FC236}">
                <a16:creationId xmlns:a16="http://schemas.microsoft.com/office/drawing/2014/main" xmlns="" id="{732DC337-62A6-4A9A-9971-B6488AB9351D}"/>
              </a:ext>
            </a:extLst>
          </p:cNvPr>
          <p:cNvSpPr txBox="1">
            <a:spLocks/>
          </p:cNvSpPr>
          <p:nvPr/>
        </p:nvSpPr>
        <p:spPr>
          <a:xfrm>
            <a:off x="632520" y="1052736"/>
            <a:ext cx="8712968" cy="792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latin typeface="Times New Roman" panose="02020603050405020304" pitchFamily="18" charset="0"/>
                <a:cs typeface="Times New Roman" panose="02020603050405020304" pitchFamily="18" charset="0"/>
              </a:rPr>
              <a:t>Изменения в 248-ФЗ</a:t>
            </a:r>
          </a:p>
        </p:txBody>
      </p:sp>
      <p:sp>
        <p:nvSpPr>
          <p:cNvPr id="8" name="TextBox 7">
            <a:extLst>
              <a:ext uri="{FF2B5EF4-FFF2-40B4-BE49-F238E27FC236}">
                <a16:creationId xmlns:a16="http://schemas.microsoft.com/office/drawing/2014/main" xmlns="" id="{F6606941-1489-4B98-8FCF-58AC498F9537}"/>
              </a:ext>
            </a:extLst>
          </p:cNvPr>
          <p:cNvSpPr txBox="1"/>
          <p:nvPr/>
        </p:nvSpPr>
        <p:spPr>
          <a:xfrm>
            <a:off x="344488" y="2204864"/>
            <a:ext cx="9433048" cy="3539430"/>
          </a:xfrm>
          <a:prstGeom prst="rect">
            <a:avLst/>
          </a:prstGeom>
          <a:noFill/>
        </p:spPr>
        <p:txBody>
          <a:bodyPr wrap="square">
            <a:spAutoFit/>
          </a:bodyPr>
          <a:lstStyle/>
          <a:p>
            <a:r>
              <a:rPr lang="ru-RU" sz="1400" b="1" dirty="0">
                <a:latin typeface="Times New Roman" panose="02020603050405020304" pitchFamily="18" charset="0"/>
                <a:ea typeface="Times New Roman" panose="02020603050405020304" pitchFamily="18" charset="0"/>
                <a:cs typeface="Times New Roman" panose="02020603050405020304" pitchFamily="18" charset="0"/>
              </a:rPr>
              <a:t>Статья 25. Учет рисков причинения вреда (ущерба) охраняемым законом ценностям при проведении плановых контрольных (надзорных) мероприятий и обязательных профилактических визитов</a:t>
            </a:r>
          </a:p>
          <a:p>
            <a:r>
              <a:rPr lang="ru-RU" sz="1400" dirty="0">
                <a:latin typeface="Times New Roman" panose="02020603050405020304" pitchFamily="18" charset="0"/>
                <a:ea typeface="Times New Roman" panose="02020603050405020304" pitchFamily="18" charset="0"/>
                <a:cs typeface="Times New Roman" panose="02020603050405020304" pitchFamily="18" charset="0"/>
              </a:rPr>
              <a:t>1. Виды, периодичность проведения плановых контрольных (надзорных) мероприятий, периодичность проведения обязательных профилактических визитов в отношении объектов контроля, отнесенных к определенным категориям риска, устанавливаются соразмерно рискам причинения вреда (ущерба).</a:t>
            </a:r>
          </a:p>
          <a:p>
            <a:r>
              <a:rPr lang="ru-RU" sz="1400" dirty="0">
                <a:latin typeface="Times New Roman" panose="02020603050405020304" pitchFamily="18" charset="0"/>
                <a:ea typeface="Times New Roman" panose="02020603050405020304" pitchFamily="18" charset="0"/>
                <a:cs typeface="Times New Roman" panose="02020603050405020304" pitchFamily="18" charset="0"/>
              </a:rPr>
              <a:t>2. Устанавливаются следующие периодичность проведения плановых контрольных (надзорных) мероприятий и периодичность проведения обязательных профилактических визитов:</a:t>
            </a:r>
          </a:p>
          <a:p>
            <a:r>
              <a:rPr lang="ru-RU" sz="1400" dirty="0">
                <a:latin typeface="Times New Roman" panose="02020603050405020304" pitchFamily="18" charset="0"/>
                <a:ea typeface="Times New Roman" panose="02020603050405020304" pitchFamily="18" charset="0"/>
                <a:cs typeface="Times New Roman" panose="02020603050405020304" pitchFamily="18" charset="0"/>
              </a:rPr>
              <a:t>1) не менее одного, но не более двух плановых контрольных (надзорных) мероприятий в год - для объектов контроля, отнесенных к категории чрезвычайно высокого риска;</a:t>
            </a:r>
          </a:p>
          <a:p>
            <a:r>
              <a:rPr lang="ru-RU" sz="1400" dirty="0">
                <a:latin typeface="Times New Roman" panose="02020603050405020304" pitchFamily="18" charset="0"/>
                <a:ea typeface="Times New Roman" panose="02020603050405020304" pitchFamily="18" charset="0"/>
                <a:cs typeface="Times New Roman" panose="02020603050405020304" pitchFamily="18" charset="0"/>
              </a:rPr>
              <a:t>2) одно плановое контрольное (надзорное) мероприятие в два года либо один обязательный профилактический визит в год - для объектов контроля, отнесенных к категории высокого риска;</a:t>
            </a:r>
          </a:p>
          <a:p>
            <a:r>
              <a:rPr lang="ru-RU" sz="1400" dirty="0">
                <a:latin typeface="Times New Roman" panose="02020603050405020304" pitchFamily="18" charset="0"/>
                <a:ea typeface="Times New Roman" panose="02020603050405020304" pitchFamily="18" charset="0"/>
                <a:cs typeface="Times New Roman" panose="02020603050405020304" pitchFamily="18" charset="0"/>
              </a:rPr>
              <a:t>3) периодичность проведения обязательных профилактических визитов, в том числе по отдельным видам контроля, определяется Правительством Российской Федерации - для объектов контроля, отнесенных к категории значительного, среднего или умеренного риска.</a:t>
            </a:r>
          </a:p>
          <a:p>
            <a:r>
              <a:rPr lang="ru-RU" sz="1400" dirty="0">
                <a:latin typeface="Times New Roman" panose="02020603050405020304" pitchFamily="18" charset="0"/>
                <a:ea typeface="Times New Roman" panose="02020603050405020304" pitchFamily="18" charset="0"/>
                <a:cs typeface="Times New Roman" panose="02020603050405020304" pitchFamily="18" charset="0"/>
              </a:rPr>
              <a:t>3. Контрольный (надзорный) орган вправе провести вместо планового контрольного (надзорного) мероприятия, указанного в пункте 1 части 2 настоящей статьи, обязательный профилактический визит.</a:t>
            </a:r>
          </a:p>
        </p:txBody>
      </p:sp>
      <p:sp>
        <p:nvSpPr>
          <p:cNvPr id="7" name="Прямоугольник 6"/>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2" name="TextBox 1">
            <a:extLst>
              <a:ext uri="{FF2B5EF4-FFF2-40B4-BE49-F238E27FC236}">
                <a16:creationId xmlns:a16="http://schemas.microsoft.com/office/drawing/2014/main" xmlns="" id="{29D19073-61CD-AAEF-9DFE-D950DAE29186}"/>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1283801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9">
            <a:extLst>
              <a:ext uri="{FF2B5EF4-FFF2-40B4-BE49-F238E27FC236}">
                <a16:creationId xmlns:a16="http://schemas.microsoft.com/office/drawing/2014/main" xmlns="" id="{732DC337-62A6-4A9A-9971-B6488AB9351D}"/>
              </a:ext>
            </a:extLst>
          </p:cNvPr>
          <p:cNvSpPr txBox="1">
            <a:spLocks/>
          </p:cNvSpPr>
          <p:nvPr/>
        </p:nvSpPr>
        <p:spPr>
          <a:xfrm>
            <a:off x="632520" y="1844824"/>
            <a:ext cx="8712968"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12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F6606941-1489-4B98-8FCF-58AC498F9537}"/>
              </a:ext>
            </a:extLst>
          </p:cNvPr>
          <p:cNvSpPr txBox="1"/>
          <p:nvPr/>
        </p:nvSpPr>
        <p:spPr>
          <a:xfrm>
            <a:off x="686526" y="1196752"/>
            <a:ext cx="8604956" cy="4924425"/>
          </a:xfrm>
          <a:prstGeom prst="rect">
            <a:avLst/>
          </a:prstGeom>
          <a:noFill/>
        </p:spPr>
        <p:txBody>
          <a:bodyPr wrap="square">
            <a:spAutoFit/>
          </a:bodyPr>
          <a:lstStyle/>
          <a:p>
            <a:pPr algn="just"/>
            <a:r>
              <a:rPr lang="ru-RU" sz="1400" b="1" dirty="0">
                <a:latin typeface="Times New Roman" panose="02020603050405020304" pitchFamily="18" charset="0"/>
                <a:cs typeface="Times New Roman" panose="02020603050405020304" pitchFamily="18" charset="0"/>
              </a:rPr>
              <a:t>Статья 57. Основания для проведения контрольных (надзорных) мероприятий</a:t>
            </a:r>
          </a:p>
          <a:p>
            <a:pPr algn="just"/>
            <a:r>
              <a:rPr lang="ru-RU" sz="1400" dirty="0">
                <a:latin typeface="Times New Roman" panose="02020603050405020304" pitchFamily="18" charset="0"/>
                <a:cs typeface="Times New Roman" panose="02020603050405020304" pitchFamily="18" charset="0"/>
              </a:rPr>
              <a:t>1) наличие у контрольного (надзорного) органа сведений о причинении вреда (ущерба) или об угрозе причинения вреда (ущерба) охраняемым законом ценностям с учетом положений статьи 60 настоящего Федерального закона;</a:t>
            </a:r>
          </a:p>
          <a:p>
            <a:pPr marL="342900" indent="-342900" algn="just">
              <a:buAutoNum type="arabicParenR" startAt="9"/>
            </a:pPr>
            <a:r>
              <a:rPr lang="ru-RU" sz="1400" dirty="0">
                <a:latin typeface="Times New Roman" panose="02020603050405020304" pitchFamily="18" charset="0"/>
                <a:cs typeface="Times New Roman" panose="02020603050405020304" pitchFamily="18" charset="0"/>
              </a:rPr>
              <a:t>уклонение контролируемого лица от проведения обязательного профилактического визита.</a:t>
            </a:r>
          </a:p>
          <a:p>
            <a:pPr algn="just"/>
            <a:endParaRPr lang="ru-RU" sz="1400" dirty="0">
              <a:latin typeface="Times New Roman" panose="02020603050405020304" pitchFamily="18" charset="0"/>
              <a:cs typeface="Times New Roman" panose="02020603050405020304" pitchFamily="18" charset="0"/>
            </a:endParaRPr>
          </a:p>
          <a:p>
            <a:pPr algn="just"/>
            <a:r>
              <a:rPr lang="ru-RU" sz="1400" b="1" dirty="0">
                <a:latin typeface="Times New Roman" panose="02020603050405020304" pitchFamily="18" charset="0"/>
                <a:cs typeface="Times New Roman" panose="02020603050405020304" pitchFamily="18" charset="0"/>
              </a:rPr>
              <a:t>Статья 60. Принятие решений о проведении контрольных (надзорных) мероприятий, предусматривающих взаимодействие с контролируемыми лицами, по итогам рассмотрения сведений о причинении вреда (ущерба) или об угрозе причинения вреда (ущерба) охраняемым законом ценностям</a:t>
            </a:r>
          </a:p>
          <a:p>
            <a:pPr algn="just"/>
            <a:r>
              <a:rPr lang="ru-RU" sz="1400" dirty="0">
                <a:latin typeface="Times New Roman" panose="02020603050405020304" pitchFamily="18" charset="0"/>
                <a:cs typeface="Times New Roman" panose="02020603050405020304" pitchFamily="18" charset="0"/>
              </a:rPr>
              <a:t>1. Решение контрольного (надзорного) органа о проведении контрольного (надзорного) мероприятия, предусматривающего взаимодействие с контролируемым лицом, по основанию, предусмотренному пунктом 1 части 1 статьи 57 настоящего Федерального закона, принимается при наличии достоверной информации:</a:t>
            </a:r>
          </a:p>
          <a:p>
            <a:pPr algn="just"/>
            <a:r>
              <a:rPr lang="ru-RU" sz="1400" dirty="0">
                <a:latin typeface="Times New Roman" panose="02020603050405020304" pitchFamily="18" charset="0"/>
                <a:cs typeface="Times New Roman" panose="02020603050405020304" pitchFamily="18" charset="0"/>
              </a:rPr>
              <a:t>1) о причинении или непосредственной угрозе причинения вреда жизни и тяжкого или среднего вреда (ущерба) здоровью граждан;</a:t>
            </a:r>
          </a:p>
          <a:p>
            <a:pPr algn="just"/>
            <a:r>
              <a:rPr lang="ru-RU" sz="1400" dirty="0">
                <a:latin typeface="Times New Roman" panose="02020603050405020304" pitchFamily="18" charset="0"/>
                <a:cs typeface="Times New Roman" panose="02020603050405020304" pitchFamily="18" charset="0"/>
              </a:rPr>
              <a:t>4) при поступлении от работников обращений (заявлений) о массовых (более 10 процентов среднесписочной численности или более 10 человек) нарушениях работодателями их трудовых прав, связанных с полной или частичной невыплатой заработной платы свыше одного месяца, - в рамках федерального государственного контроля (надзора) за соблюдением трудового законодательства и иных нормативных правовых актов, содержащих нормы трудового права.</a:t>
            </a:r>
          </a:p>
          <a:p>
            <a:pPr algn="just"/>
            <a:endParaRPr lang="ru-RU" sz="1400" dirty="0">
              <a:latin typeface="Times New Roman" panose="02020603050405020304" pitchFamily="18" charset="0"/>
              <a:cs typeface="Times New Roman" panose="02020603050405020304" pitchFamily="18" charset="0"/>
            </a:endParaRPr>
          </a:p>
          <a:p>
            <a:pPr algn="just"/>
            <a:r>
              <a:rPr lang="ru-RU" sz="1400" dirty="0">
                <a:latin typeface="Times New Roman" panose="02020603050405020304" pitchFamily="18" charset="0"/>
                <a:ea typeface="Times New Roman" panose="02020603050405020304" pitchFamily="18" charset="0"/>
                <a:cs typeface="Times New Roman" panose="02020603050405020304" pitchFamily="18" charset="0"/>
              </a:rPr>
              <a:t>Добавлен раздел о проведении КНМ по индикаторам риска (ст.61.1).</a:t>
            </a:r>
          </a:p>
          <a:p>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Прямоугольник 6"/>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2" name="TextBox 1">
            <a:extLst>
              <a:ext uri="{FF2B5EF4-FFF2-40B4-BE49-F238E27FC236}">
                <a16:creationId xmlns:a16="http://schemas.microsoft.com/office/drawing/2014/main" xmlns="" id="{956BEAA6-7E87-1448-CA6A-32A15332FBFC}"/>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2230327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812540" y="1340768"/>
            <a:ext cx="8280920" cy="4658072"/>
          </a:xfrm>
        </p:spPr>
        <p:txBody>
          <a:bodyPr>
            <a:normAutofit fontScale="25000" lnSpcReduction="20000"/>
          </a:bodyPr>
          <a:lstStyle/>
          <a:p>
            <a:pPr algn="just"/>
            <a:r>
              <a:rPr lang="ru-RU" sz="6400" b="1" dirty="0">
                <a:solidFill>
                  <a:schemeClr val="tx1"/>
                </a:solidFill>
                <a:latin typeface="Times New Roman" panose="02020603050405020304" pitchFamily="18" charset="0"/>
                <a:cs typeface="Times New Roman" panose="02020603050405020304" pitchFamily="18" charset="0"/>
              </a:rPr>
              <a:t>Статья 66. Организация проведения внеплановых контрольных (надзорных) мероприятий</a:t>
            </a:r>
            <a:br>
              <a:rPr lang="ru-RU" sz="6400" b="1" dirty="0">
                <a:solidFill>
                  <a:schemeClr val="tx1"/>
                </a:solidFill>
                <a:latin typeface="Times New Roman" panose="02020603050405020304" pitchFamily="18" charset="0"/>
                <a:cs typeface="Times New Roman" panose="02020603050405020304" pitchFamily="18" charset="0"/>
              </a:rPr>
            </a:br>
            <a:r>
              <a:rPr lang="ru-RU" sz="6400" dirty="0">
                <a:solidFill>
                  <a:schemeClr val="tx1"/>
                </a:solidFill>
                <a:latin typeface="Times New Roman" panose="02020603050405020304" pitchFamily="18" charset="0"/>
                <a:cs typeface="Times New Roman" panose="02020603050405020304" pitchFamily="18" charset="0"/>
              </a:rPr>
              <a:t>12. Контрольный (надзорный) орган при поступлении сведений, предусмотренных частью 1 статьи 60 настоящего Федерального закона, и в случае необходимости принятия неотложных мер по предотвращению и устранению нарушений обязательных требований приступает к проведению внепланового контрольного (надзорного) мероприятия незамедлительно (в течение двадцати четырех часов после поступления указанных сведений) с извещением об этом органа прокуратуры по месту нахождения объекта контроля посредством направления в тот же срок документов, предусмотренных частью 5 настоящей статьи. В этом случае контролируемое лицо может не уведомляться о проведении внепланового контрольного (надзорного) мероприятия.</a:t>
            </a:r>
            <a:br>
              <a:rPr lang="ru-RU" sz="6400" dirty="0">
                <a:solidFill>
                  <a:schemeClr val="tx1"/>
                </a:solidFill>
                <a:latin typeface="Times New Roman" panose="02020603050405020304" pitchFamily="18" charset="0"/>
                <a:cs typeface="Times New Roman" panose="02020603050405020304" pitchFamily="18" charset="0"/>
              </a:rPr>
            </a:br>
            <a:r>
              <a:rPr lang="ru-RU" sz="6400" dirty="0">
                <a:solidFill>
                  <a:schemeClr val="tx1"/>
                </a:solidFill>
                <a:latin typeface="Times New Roman" panose="02020603050405020304" pitchFamily="18" charset="0"/>
                <a:cs typeface="Times New Roman" panose="02020603050405020304" pitchFamily="18" charset="0"/>
              </a:rPr>
              <a:t>Инспекционный визит и рейдовый осмотр может быть проведен с использованием средств дистанционного взаимодействия, в том числе посредством видео-конференц-связи, а также с использованием мобильного приложения "Инспектор«.</a:t>
            </a:r>
          </a:p>
          <a:p>
            <a:pPr algn="just"/>
            <a:r>
              <a:rPr lang="ru-RU" sz="6400" b="1" dirty="0">
                <a:solidFill>
                  <a:schemeClr val="tx1"/>
                </a:solidFill>
                <a:latin typeface="Times New Roman" panose="02020603050405020304" pitchFamily="18" charset="0"/>
                <a:cs typeface="Times New Roman" panose="02020603050405020304" pitchFamily="18" charset="0"/>
              </a:rPr>
              <a:t>Статья 73. Выездная проверка</a:t>
            </a:r>
          </a:p>
          <a:p>
            <a:pPr algn="just"/>
            <a:r>
              <a:rPr lang="ru-RU" sz="6400" dirty="0">
                <a:solidFill>
                  <a:schemeClr val="tx1"/>
                </a:solidFill>
                <a:latin typeface="Times New Roman" panose="02020603050405020304" pitchFamily="18" charset="0"/>
                <a:cs typeface="Times New Roman" panose="02020603050405020304" pitchFamily="18" charset="0"/>
              </a:rPr>
              <a:t>2.1. Выездная проверка, указанная в части 1 настоящей статьи, может быть проведена с использованием средств дистанционного взаимодействия, в том числе посредством видео-конференц-связи, а также с использованием мобильного приложения "Инспектор".</a:t>
            </a:r>
            <a:br>
              <a:rPr lang="ru-RU" sz="6400" dirty="0">
                <a:solidFill>
                  <a:schemeClr val="tx1"/>
                </a:solidFill>
                <a:latin typeface="Times New Roman" panose="02020603050405020304" pitchFamily="18" charset="0"/>
                <a:cs typeface="Times New Roman" panose="02020603050405020304" pitchFamily="18" charset="0"/>
              </a:rPr>
            </a:br>
            <a:r>
              <a:rPr lang="ru-RU" sz="6400" dirty="0">
                <a:solidFill>
                  <a:schemeClr val="tx1"/>
                </a:solidFill>
                <a:latin typeface="Times New Roman" panose="02020603050405020304" pitchFamily="18" charset="0"/>
                <a:cs typeface="Times New Roman" panose="02020603050405020304" pitchFamily="18" charset="0"/>
              </a:rPr>
              <a:t>5. Внеплановая выездная проверка может проводиться только по согласованию с органами прокуратуры, за исключением случаев ее проведения в соответствии с пунктами 3, 4, 6, 8 части 1, частью 3 статьи 57 и частями 12 и 12.1 статьи 66 настоящего Федерального зако</a:t>
            </a:r>
            <a:r>
              <a:rPr lang="ru-RU" dirty="0">
                <a:solidFill>
                  <a:schemeClr val="tx1"/>
                </a:solidFill>
              </a:rPr>
              <a:t>на.</a:t>
            </a:r>
            <a:br>
              <a:rPr lang="ru-RU" dirty="0">
                <a:solidFill>
                  <a:schemeClr val="tx1"/>
                </a:solidFill>
              </a:rPr>
            </a:br>
            <a:endParaRPr lang="ru-RU" dirty="0">
              <a:solidFill>
                <a:schemeClr val="tx1"/>
              </a:solidFill>
            </a:endParaRPr>
          </a:p>
        </p:txBody>
      </p:sp>
      <p:sp>
        <p:nvSpPr>
          <p:cNvPr id="5" name="Прямоугольник 4">
            <a:extLst>
              <a:ext uri="{FF2B5EF4-FFF2-40B4-BE49-F238E27FC236}">
                <a16:creationId xmlns:a16="http://schemas.microsoft.com/office/drawing/2014/main" xmlns="" id="{F10C694E-24F5-7CC0-34C6-49B0088FF1DD}"/>
              </a:ext>
            </a:extLst>
          </p:cNvPr>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6" name="Рисунок 5">
            <a:extLst>
              <a:ext uri="{FF2B5EF4-FFF2-40B4-BE49-F238E27FC236}">
                <a16:creationId xmlns:a16="http://schemas.microsoft.com/office/drawing/2014/main" xmlns="" id="{B906BD7A-C21B-C3BE-8C67-C3AE1A5F61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7" name="TextBox 6">
            <a:extLst>
              <a:ext uri="{FF2B5EF4-FFF2-40B4-BE49-F238E27FC236}">
                <a16:creationId xmlns:a16="http://schemas.microsoft.com/office/drawing/2014/main" xmlns="" id="{75DEF88A-B9B9-9CA8-31E1-930825F1B760}"/>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906491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04528" y="2132856"/>
            <a:ext cx="8674546" cy="2954758"/>
          </a:xfrm>
        </p:spPr>
        <p:txBody>
          <a:bodyPr>
            <a:noAutofit/>
          </a:bodyPr>
          <a:lstStyle/>
          <a:p>
            <a:pPr algn="just"/>
            <a:r>
              <a:rPr lang="ru-RU" sz="1400" b="1" dirty="0">
                <a:latin typeface="Times New Roman" panose="02020603050405020304" pitchFamily="18" charset="0"/>
                <a:cs typeface="Times New Roman" panose="02020603050405020304" pitchFamily="18" charset="0"/>
              </a:rPr>
              <a:t>Статья 90.1. Предписание об устранении выявленных нарушений обязательных требований</a:t>
            </a:r>
            <a:r>
              <a:rPr lang="ru-RU" sz="1400" dirty="0">
                <a:latin typeface="Times New Roman" panose="02020603050405020304" pitchFamily="18" charset="0"/>
                <a:cs typeface="Times New Roman" panose="02020603050405020304" pitchFamily="18" charset="0"/>
              </a:rPr>
              <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 </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1. Предписание об устранении выявленных нарушений обязательных требований выдается контролируемому лицу в случае, если выявленные нарушения обязательных требований не устранены до окончания проведения контрольного (надзорного) мероприятия, обязательного профилактического визита, завершения контрольного (надзорного) действия в рамках специального режима государственного контроля (надзора).</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2. Предписание об устранении выявленных нарушений обязательных требований должно содержать в том числе следующие сведения по каждому из нарушений:</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1) описание каждого выявленного нарушения обязательных требований с указанием конкретных структурных единиц нормативного правового акта, содержащего нарушение обязательных требований;</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2) срок устранения выявленного нарушения обязательных требований с указанием конкретной даты;</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3) перечень рекомендованных мероприятий по устранению выявленного нарушения обязательных требований;</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4) перечень рекомендуемых сведений, которые должны быть представлены в качестве подтверждения устранения выявленного нарушения обязательных требований.</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3. В случае, если контролируемое лицо является государственным или муниципальным учреждением, предписание об устранении выявленных нарушений обязательных требований выдается контролируемому лицу и (или) направляется органу, осуществляющему функции и полномочия учредителя контролируемого лица. В случае выдачи предписания об устранении выявленных нарушений обязательных требований контролируемому лицу копия такого предписания направляется органу, осуществляющему функции и полномочия учредителя контролируемого лица.</a:t>
            </a:r>
          </a:p>
        </p:txBody>
      </p:sp>
      <p:sp>
        <p:nvSpPr>
          <p:cNvPr id="8" name="Прямоугольник 7">
            <a:extLst>
              <a:ext uri="{FF2B5EF4-FFF2-40B4-BE49-F238E27FC236}">
                <a16:creationId xmlns:a16="http://schemas.microsoft.com/office/drawing/2014/main" xmlns="" id="{79CE029A-1646-57A7-3250-DB6BFEE1BF13}"/>
              </a:ext>
            </a:extLst>
          </p:cNvPr>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9" name="Рисунок 8">
            <a:extLst>
              <a:ext uri="{FF2B5EF4-FFF2-40B4-BE49-F238E27FC236}">
                <a16:creationId xmlns:a16="http://schemas.microsoft.com/office/drawing/2014/main" xmlns="" id="{B1D239B0-6FA9-D865-B81F-B323090C0E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10" name="TextBox 9">
            <a:extLst>
              <a:ext uri="{FF2B5EF4-FFF2-40B4-BE49-F238E27FC236}">
                <a16:creationId xmlns:a16="http://schemas.microsoft.com/office/drawing/2014/main" xmlns="" id="{D1592D49-D249-3E3F-B54D-94702A7D3B66}"/>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4150268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0512" y="1988840"/>
            <a:ext cx="8850188" cy="3240360"/>
          </a:xfrm>
        </p:spPr>
        <p:txBody>
          <a:bodyPr>
            <a:normAutofit fontScale="90000"/>
          </a:bodyPr>
          <a:lstStyle/>
          <a:p>
            <a:pPr algn="just"/>
            <a:r>
              <a:rPr lang="ru-RU" sz="1600" b="1" dirty="0">
                <a:latin typeface="Times New Roman" panose="02020603050405020304" pitchFamily="18" charset="0"/>
                <a:cs typeface="Times New Roman" panose="02020603050405020304" pitchFamily="18" charset="0"/>
              </a:rPr>
              <a:t>Статья 90.2. Соглашение о надлежащем устранении выявленных нарушений обязательных требований</a:t>
            </a:r>
            <a:r>
              <a:rPr lang="ru-RU" sz="1600" dirty="0">
                <a:latin typeface="Times New Roman" panose="02020603050405020304" pitchFamily="18" charset="0"/>
                <a:cs typeface="Times New Roman" panose="02020603050405020304" pitchFamily="18" charset="0"/>
              </a:rPr>
              <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 </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1. Контролируемое лицо, в отношении которого выявлены нарушения обязательных требований, вправе подать ходатайство о заключении с контрольным (надзорным) органом соглашения о надлежащем устранении выявленных нарушений обязательных требований (далее - соглашение).</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2. Порядок заключения, изменения, продления, расторжения соглашения, условия соглашения, круг лиц, имеющих право на заключение соглашения, определяются Правительством Российской Федерации.</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3. Соглашение заключается в целях соблюдения публичных интересов, прав граждан и организаций, осуществления деятельности социальных учреждений в случае, если устранение выявленных нарушений обязательных требований требует значительных временных и материальных затрат, капитальных вложений, включая затраты на строительство, реконструкцию или техническое перевооружение, приобретение машин, оборудования, инструментов, инвентаря, выделения бюджетных средств бюджетным учреждениям, и в целях недопущения ситуаций массового сокращения работников, снижения выпуска продукции, товаров и услуг, имеющих стратегическое значение и социально-экономическую значимость.</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4. В соответствии с соглашением контролируемое лицо или его учредитель (орган, осуществляющий функции и полномочия учредителя контролируемого лица) обязуется поэтапно выполнять мероприятия, направленные на устранение выявленных нарушений обязательных требований, выделить соответствующие ресурсы, обеспечить ликвидацию негативных последствий выявленных нарушений обязательных требований в случае их наступления, обеспечить допуск должностных лиц контрольного (надзорного) органа на объект контроля в целях оценки соответствия, а контрольный (надзорный) орган приостанавливает действие предписания об устранении выявленных нарушений обязательных требований и принимает меры, предусмотренные пунктом 3 части 2 статьи 90 настоящего Федерального закона, при этом осуществляя поэтапную оценку исполнения контролируемым лицом соглашения.</a:t>
            </a:r>
            <a:endParaRPr lang="ru-RU" dirty="0"/>
          </a:p>
        </p:txBody>
      </p:sp>
      <p:sp>
        <p:nvSpPr>
          <p:cNvPr id="3" name="Прямоугольник 2">
            <a:extLst>
              <a:ext uri="{FF2B5EF4-FFF2-40B4-BE49-F238E27FC236}">
                <a16:creationId xmlns:a16="http://schemas.microsoft.com/office/drawing/2014/main" xmlns="" id="{52115E9A-8155-4FD7-429A-ACAC068BFFD2}"/>
              </a:ext>
            </a:extLst>
          </p:cNvPr>
          <p:cNvSpPr/>
          <p:nvPr/>
        </p:nvSpPr>
        <p:spPr>
          <a:xfrm rot="16200000">
            <a:off x="4556957" y="-4584340"/>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4" name="Рисунок 3">
            <a:extLst>
              <a:ext uri="{FF2B5EF4-FFF2-40B4-BE49-F238E27FC236}">
                <a16:creationId xmlns:a16="http://schemas.microsoft.com/office/drawing/2014/main" xmlns="" id="{AEAD3D7E-A241-4249-89E4-931519A999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6689" y="231679"/>
            <a:ext cx="2161768" cy="317001"/>
          </a:xfrm>
          <a:prstGeom prst="rect">
            <a:avLst/>
          </a:prstGeom>
        </p:spPr>
      </p:pic>
      <p:sp>
        <p:nvSpPr>
          <p:cNvPr id="5" name="TextBox 4">
            <a:extLst>
              <a:ext uri="{FF2B5EF4-FFF2-40B4-BE49-F238E27FC236}">
                <a16:creationId xmlns:a16="http://schemas.microsoft.com/office/drawing/2014/main" xmlns="" id="{86856DD0-685E-CC7E-B048-E247736DEE05}"/>
              </a:ext>
            </a:extLst>
          </p:cNvPr>
          <p:cNvSpPr txBox="1"/>
          <p:nvPr/>
        </p:nvSpPr>
        <p:spPr>
          <a:xfrm>
            <a:off x="200472" y="138699"/>
            <a:ext cx="6768752" cy="369332"/>
          </a:xfrm>
          <a:prstGeom prst="rect">
            <a:avLst/>
          </a:prstGeom>
          <a:noFill/>
        </p:spPr>
        <p:txBody>
          <a:bodyPr wrap="square" rtlCol="0">
            <a:spAutoFit/>
          </a:bodyPr>
          <a:lstStyle/>
          <a:p>
            <a:pPr algn="l">
              <a:spcBef>
                <a:spcPts val="0"/>
              </a:spcBef>
            </a:pPr>
            <a:r>
              <a:rPr lang="ru-RU" sz="1800" b="1" dirty="0">
                <a:solidFill>
                  <a:schemeClr val="bg1"/>
                </a:solidFill>
                <a:latin typeface="Times New Roman" panose="02020603050405020304" pitchFamily="18" charset="0"/>
                <a:ea typeface="+mj-ea"/>
                <a:cs typeface="Times New Roman" panose="02020603050405020304" pitchFamily="18" charset="0"/>
              </a:rPr>
              <a:t>Правоприменительная практика-2024 и тенденции этого года</a:t>
            </a:r>
          </a:p>
        </p:txBody>
      </p:sp>
    </p:spTree>
    <p:extLst>
      <p:ext uri="{BB962C8B-B14F-4D97-AF65-F5344CB8AC3E}">
        <p14:creationId xmlns:p14="http://schemas.microsoft.com/office/powerpoint/2010/main" val="3894049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1518362" y="-1529637"/>
            <a:ext cx="6858000" cy="9917276"/>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pic>
        <p:nvPicPr>
          <p:cNvPr id="3" name="Picture 3" descr="C:\Users\molchanovskaya\Downloads\Fram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99045" y="6021288"/>
            <a:ext cx="3457016" cy="275937"/>
          </a:xfrm>
          <a:prstGeom prst="rect">
            <a:avLst/>
          </a:prstGeom>
          <a:noFill/>
          <a:extLst>
            <a:ext uri="{909E8E84-426E-40DD-AFC4-6F175D3DCCD1}">
              <a14:hiddenFill xmlns:a14="http://schemas.microsoft.com/office/drawing/2010/main">
                <a:solidFill>
                  <a:srgbClr val="FFFFFF"/>
                </a:solidFill>
              </a14:hiddenFill>
            </a:ext>
          </a:extLst>
        </p:spPr>
      </p:pic>
      <p:sp>
        <p:nvSpPr>
          <p:cNvPr id="4" name="Заголовок 9">
            <a:extLst>
              <a:ext uri="{FF2B5EF4-FFF2-40B4-BE49-F238E27FC236}">
                <a16:creationId xmlns:a16="http://schemas.microsoft.com/office/drawing/2014/main" xmlns="" id="{732DC337-62A6-4A9A-9971-B6488AB9351D}"/>
              </a:ext>
            </a:extLst>
          </p:cNvPr>
          <p:cNvSpPr txBox="1">
            <a:spLocks/>
          </p:cNvSpPr>
          <p:nvPr/>
        </p:nvSpPr>
        <p:spPr>
          <a:xfrm>
            <a:off x="507783" y="2577546"/>
            <a:ext cx="8879155"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4800" b="1" dirty="0">
                <a:solidFill>
                  <a:schemeClr val="bg1"/>
                </a:solidFill>
                <a:latin typeface="Times New Roman" panose="02020603050405020304" pitchFamily="18" charset="0"/>
                <a:cs typeface="Times New Roman" panose="02020603050405020304" pitchFamily="18" charset="0"/>
              </a:rPr>
              <a:t>Спасибо за внимание!</a:t>
            </a:r>
          </a:p>
        </p:txBody>
      </p:sp>
      <p:pic>
        <p:nvPicPr>
          <p:cNvPr id="5" name="Рисунок 4">
            <a:extLst>
              <a:ext uri="{FF2B5EF4-FFF2-40B4-BE49-F238E27FC236}">
                <a16:creationId xmlns:a16="http://schemas.microsoft.com/office/drawing/2014/main" xmlns="" id="{91D95B87-C0A5-401B-A808-570DC35CB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8544" y="5980224"/>
            <a:ext cx="2161768" cy="317001"/>
          </a:xfrm>
          <a:prstGeom prst="rect">
            <a:avLst/>
          </a:prstGeom>
        </p:spPr>
      </p:pic>
    </p:spTree>
    <p:extLst>
      <p:ext uri="{BB962C8B-B14F-4D97-AF65-F5344CB8AC3E}">
        <p14:creationId xmlns:p14="http://schemas.microsoft.com/office/powerpoint/2010/main" val="382786357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2676</TotalTime>
  <Words>1904</Words>
  <Application>Microsoft Office PowerPoint</Application>
  <PresentationFormat>Лист A4 (210x297 мм)</PresentationFormat>
  <Paragraphs>108</Paragraphs>
  <Slides>19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Статья 90.1. Предписание об устранении выявленных нарушений обязательных требований   1. Предписание об устранении выявленных нарушений обязательных требований выдается контролируемому лицу в случае, если выявленные нарушения обязательных требований не устранены до окончания проведения контрольного (надзорного) мероприятия, обязательного профилактического визита, завершения контрольного (надзорного) действия в рамках специального режима государственного контроля (надзора). 2. Предписание об устранении выявленных нарушений обязательных требований должно содержать в том числе следующие сведения по каждому из нарушений: 1) описание каждого выявленного нарушения обязательных требований с указанием конкретных структурных единиц нормативного правового акта, содержащего нарушение обязательных требований; 2) срок устранения выявленного нарушения обязательных требований с указанием конкретной даты; 3) перечень рекомендованных мероприятий по устранению выявленного нарушения обязательных требований; 4) перечень рекомендуемых сведений, которые должны быть представлены в качестве подтверждения устранения выявленного нарушения обязательных требований. 3. В случае, если контролируемое лицо является государственным или муниципальным учреждением, предписание об устранении выявленных нарушений обязательных требований выдается контролируемому лицу и (или) направляется органу, осуществляющему функции и полномочия учредителя контролируемого лица. В случае выдачи предписания об устранении выявленных нарушений обязательных требований контролируемому лицу копия такого предписания направляется органу, осуществляющему функции и полномочия учредителя контролируемого лица.</vt:lpstr>
      <vt:lpstr>Статья 90.2. Соглашение о надлежащем устранении выявленных нарушений обязательных требований   1. Контролируемое лицо, в отношении которого выявлены нарушения обязательных требований, вправе подать ходатайство о заключении с контрольным (надзорным) органом соглашения о надлежащем устранении выявленных нарушений обязательных требований (далее - соглашение). 2. Порядок заключения, изменения, продления, расторжения соглашения, условия соглашения, круг лиц, имеющих право на заключение соглашения, определяются Правительством Российской Федерации. 3. Соглашение заключается в целях соблюдения публичных интересов, прав граждан и организаций, осуществления деятельности социальных учреждений в случае, если устранение выявленных нарушений обязательных требований требует значительных временных и материальных затрат, капитальных вложений, включая затраты на строительство, реконструкцию или техническое перевооружение, приобретение машин, оборудования, инструментов, инвентаря, выделения бюджетных средств бюджетным учреждениям, и в целях недопущения ситуаций массового сокращения работников, снижения выпуска продукции, товаров и услуг, имеющих стратегическое значение и социально-экономическую значимость. 4. В соответствии с соглашением контролируемое лицо или его учредитель (орган, осуществляющий функции и полномочия учредителя контролируемого лица) обязуется поэтапно выполнять мероприятия, направленные на устранение выявленных нарушений обязательных требований, выделить соответствующие ресурсы, обеспечить ликвидацию негативных последствий выявленных нарушений обязательных требований в случае их наступления, обеспечить допуск должностных лиц контрольного (надзорного) органа на объект контроля в целях оценки соответствия, а контрольный (надзорный) орган приостанавливает действие предписания об устранении выявленных нарушений обязательных требований и принимает меры, предусмотренные пунктом 3 части 2 статьи 90 настоящего Федерального закона, при этом осуществляя поэтапную оценку исполнения контролируемым лицом соглашения.</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Анна Николаева</dc:creator>
  <cp:lastModifiedBy>Ekaterina R. Islamova</cp:lastModifiedBy>
  <cp:revision>140</cp:revision>
  <dcterms:created xsi:type="dcterms:W3CDTF">2022-10-14T12:08:28Z</dcterms:created>
  <dcterms:modified xsi:type="dcterms:W3CDTF">2025-01-30T15:55:03Z</dcterms:modified>
</cp:coreProperties>
</file>