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56" r:id="rId2"/>
    <p:sldId id="1210" r:id="rId3"/>
    <p:sldId id="1243" r:id="rId4"/>
    <p:sldId id="1241" r:id="rId5"/>
    <p:sldId id="1211" r:id="rId6"/>
    <p:sldId id="1212" r:id="rId7"/>
    <p:sldId id="1213" r:id="rId8"/>
    <p:sldId id="1214" r:id="rId9"/>
    <p:sldId id="1215" r:id="rId10"/>
    <p:sldId id="1216" r:id="rId11"/>
    <p:sldId id="1217" r:id="rId12"/>
    <p:sldId id="1218" r:id="rId13"/>
    <p:sldId id="1221" r:id="rId14"/>
    <p:sldId id="1220" r:id="rId15"/>
    <p:sldId id="1222" r:id="rId16"/>
    <p:sldId id="1223" r:id="rId17"/>
    <p:sldId id="1225" r:id="rId18"/>
    <p:sldId id="1226" r:id="rId19"/>
    <p:sldId id="1227" r:id="rId20"/>
    <p:sldId id="1228" r:id="rId21"/>
    <p:sldId id="1229" r:id="rId22"/>
    <p:sldId id="1230" r:id="rId23"/>
    <p:sldId id="1231" r:id="rId24"/>
    <p:sldId id="1232" r:id="rId25"/>
    <p:sldId id="1233" r:id="rId26"/>
    <p:sldId id="1234" r:id="rId27"/>
    <p:sldId id="1235" r:id="rId28"/>
    <p:sldId id="1236" r:id="rId29"/>
    <p:sldId id="1237" r:id="rId30"/>
    <p:sldId id="1238" r:id="rId31"/>
    <p:sldId id="1239" r:id="rId32"/>
    <p:sldId id="1240" r:id="rId33"/>
    <p:sldId id="286" r:id="rId34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  <p15:guide id="3" orient="horz" pos="3120">
          <p15:clr>
            <a:srgbClr val="A4A3A4"/>
          </p15:clr>
        </p15:guide>
        <p15:guide id="4" pos="2160">
          <p15:clr>
            <a:srgbClr val="A4A3A4"/>
          </p15:clr>
        </p15:guide>
        <p15:guide id="5" orient="horz" pos="1495">
          <p15:clr>
            <a:srgbClr val="A4A3A4"/>
          </p15:clr>
        </p15:guide>
        <p15:guide id="6" pos="450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B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 autoAdjust="0"/>
  </p:normalViewPr>
  <p:slideViewPr>
    <p:cSldViewPr snapToGrid="0">
      <p:cViewPr varScale="1">
        <p:scale>
          <a:sx n="113" d="100"/>
          <a:sy n="113" d="100"/>
        </p:scale>
        <p:origin x="-649" y="-94"/>
      </p:cViewPr>
      <p:guideLst>
        <p:guide orient="horz" pos="2160"/>
        <p:guide orient="horz" pos="3120"/>
        <p:guide orient="horz" pos="1495"/>
        <p:guide pos="3120"/>
        <p:guide pos="2160"/>
        <p:guide pos="450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B0D7AD-E2BC-420D-BCF4-8594C6134582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D52D03-A0A4-4B69-82E7-522F3AC1DD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169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19.12.2024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471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19.12.2024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952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81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81" y="4589466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19.12.2024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217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19.12.2024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052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9" y="365127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30" y="1681164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30" y="2505076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4" y="1681164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4" y="2505076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19.12.2024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769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19.12.2024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187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19.12.2024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234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1" y="987428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19.12.2024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44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1" y="987428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19.12.2024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9839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19.12.2024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090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19.12.2024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901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9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9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DA01D-1B95-456B-81CD-83AD68C79B49}" type="datetimeFigureOut">
              <a:rPr lang="ru-RU" smtClean="0"/>
              <a:pPr/>
              <a:t>19.12.2024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4" y="6356353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751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rot="16200000">
            <a:off x="4556957" y="-4556956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654244" y="1700809"/>
            <a:ext cx="8640960" cy="2232248"/>
          </a:xfrm>
        </p:spPr>
        <p:txBody>
          <a:bodyPr vert="horz" anchor="t">
            <a:noAutofit/>
          </a:bodyPr>
          <a:lstStyle/>
          <a:p>
            <a:pPr marL="63500"/>
            <a:endParaRPr lang="ru-RU" sz="3500" b="1" dirty="0">
              <a:latin typeface="Arial" pitchFamily="34" charset="0"/>
              <a:cs typeface="Arial" pitchFamily="34" charset="0"/>
            </a:endParaRPr>
          </a:p>
          <a:p>
            <a:pPr marL="63500" algn="l"/>
            <a:r>
              <a:rPr lang="ru-RU" sz="3500" b="1" dirty="0" smtClean="0">
                <a:latin typeface="Times New Roman" pitchFamily="18"/>
                <a:cs typeface="Times New Roman" pitchFamily="18"/>
              </a:rPr>
              <a:t>Как </a:t>
            </a:r>
            <a:r>
              <a:rPr lang="ru-RU" sz="3500" b="1" dirty="0">
                <a:latin typeface="Times New Roman" pitchFamily="18"/>
                <a:cs typeface="Times New Roman" pitchFamily="18"/>
              </a:rPr>
              <a:t>отчитаться в Росстат за 2024 год</a:t>
            </a:r>
            <a:endParaRPr lang="ru-RU" sz="3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500" algn="l"/>
            <a:endParaRPr lang="ru-RU" sz="3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дзаголовок 7"/>
          <p:cNvSpPr txBox="1">
            <a:spLocks/>
          </p:cNvSpPr>
          <p:nvPr/>
        </p:nvSpPr>
        <p:spPr>
          <a:xfrm>
            <a:off x="654244" y="4077072"/>
            <a:ext cx="8489844" cy="16561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0" algn="l"/>
            <a:endParaRPr lang="ru-RU" sz="2000" dirty="0">
              <a:solidFill>
                <a:schemeClr val="tx1"/>
              </a:solidFill>
              <a:cs typeface="Arial" pitchFamily="34" charset="0"/>
            </a:endParaRPr>
          </a:p>
          <a:p>
            <a:pPr marL="63500" algn="l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Ольга Гревцева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63500" algn="l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обучения Актион Охрана труда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429" y="330257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696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57" y="-4556956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680644" y="1137496"/>
            <a:ext cx="8707773" cy="10328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Уроки про сдачу отчетов по ОТ </a:t>
            </a:r>
            <a:b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 Высшей школе Охраны труда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отчитаться в Росстат за 2024 год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5F234A0-B6E6-7401-2963-59CEBE3BA9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574" y="1997027"/>
            <a:ext cx="8141123" cy="413488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429" y="330257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737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3A67A2D2-A262-41B0-85C9-974C0D8A73ED}"/>
              </a:ext>
            </a:extLst>
          </p:cNvPr>
          <p:cNvSpPr/>
          <p:nvPr/>
        </p:nvSpPr>
        <p:spPr>
          <a:xfrm rot="16200000">
            <a:off x="4556957" y="-4556956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69A8F30-F51A-4FC6-B13B-ADEEA4E3D3D4}"/>
              </a:ext>
            </a:extLst>
          </p:cNvPr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отчитаться в Росстат за 2024 год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429" y="330257"/>
            <a:ext cx="1733446" cy="25419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17" y="1079517"/>
            <a:ext cx="8908026" cy="5202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3413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0690449-4B17-1003-4610-3A4DF1A2A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35B695A8-E7A3-9AA6-9830-DD800DEFA1EE}"/>
              </a:ext>
            </a:extLst>
          </p:cNvPr>
          <p:cNvSpPr/>
          <p:nvPr/>
        </p:nvSpPr>
        <p:spPr>
          <a:xfrm rot="16200000">
            <a:off x="4556955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06DA5C2-264D-D40A-4F8E-5E51D52774C4}"/>
              </a:ext>
            </a:extLst>
          </p:cNvPr>
          <p:cNvSpPr txBox="1"/>
          <p:nvPr/>
        </p:nvSpPr>
        <p:spPr>
          <a:xfrm>
            <a:off x="680644" y="1137496"/>
            <a:ext cx="8707773" cy="31994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Какие отчеты нужно сдать в 2025 году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Отчитайтесь по охране труда в Росстат в 2025 году по двум отчетам: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1-Т (условия труда)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7-травматизм</a:t>
            </a:r>
          </a:p>
          <a:p>
            <a:pPr algn="just">
              <a:lnSpc>
                <a:spcPct val="150000"/>
              </a:lnSpc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По приложению к форме № 7-травматизм отчитываться не нужно. В следующий раз подайте отчет в 2026 году.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EC8F9BC-16CA-06D9-1A02-06682848A7EF}"/>
              </a:ext>
            </a:extLst>
          </p:cNvPr>
          <p:cNvSpPr txBox="1"/>
          <p:nvPr/>
        </p:nvSpPr>
        <p:spPr>
          <a:xfrm>
            <a:off x="319322" y="303460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отчитаться в Росстат за 2024 год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429" y="330257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562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6F980ED-DCD9-BCC2-400A-065F1B838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F3F859D3-B539-2A37-C750-EC33CE6E6500}"/>
              </a:ext>
            </a:extLst>
          </p:cNvPr>
          <p:cNvSpPr/>
          <p:nvPr/>
        </p:nvSpPr>
        <p:spPr>
          <a:xfrm rot="16200000">
            <a:off x="4556957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CA2C081-5DA0-4598-1266-926F1C2F04C6}"/>
              </a:ext>
            </a:extLst>
          </p:cNvPr>
          <p:cNvSpPr txBox="1"/>
          <p:nvPr/>
        </p:nvSpPr>
        <p:spPr>
          <a:xfrm>
            <a:off x="680644" y="1137496"/>
            <a:ext cx="8707773" cy="4526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отчитаться в электронном виде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С 2022 года все отчеты сдаются </a:t>
            </a:r>
            <a:r>
              <a:rPr lang="ru-RU" sz="1850" b="1" dirty="0">
                <a:solidFill>
                  <a:srgbClr val="000000"/>
                </a:solidFill>
                <a:latin typeface="PT Serif" panose="020A0603040505020204" pitchFamily="18" charset="-52"/>
              </a:rPr>
              <a:t>только в электронном виде</a:t>
            </a: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. У работодателя есть следующие варианты подачи: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 smtClean="0">
                <a:solidFill>
                  <a:srgbClr val="000000"/>
                </a:solidFill>
                <a:latin typeface="PT Serif" panose="020A0603040505020204" pitchFamily="18" charset="-52"/>
              </a:rPr>
              <a:t>напрямую </a:t>
            </a: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заполнить формы или подгрузить готовый файл отчета в системе сбора отчетности или в офлайн-модуле Росстата;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передать данные через специализированные платформы;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отправить заполненный отчет на электронную почту websbor-report@rosstat.gov.ru и прикрепить сертификат ЭЦП;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через систему электронного документооборота организации;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через портал Госуслуг.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F836C85-2FB8-6041-2223-9634B2D45EB8}"/>
              </a:ext>
            </a:extLst>
          </p:cNvPr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отчитаться в Росстат за 2024 год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429" y="330257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681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2D42E8F-C0F1-6505-8DA4-980B0B8C6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90FB8DCE-60B3-79EF-9641-951B788DB8C1}"/>
              </a:ext>
            </a:extLst>
          </p:cNvPr>
          <p:cNvSpPr/>
          <p:nvPr/>
        </p:nvSpPr>
        <p:spPr>
          <a:xfrm rot="16200000">
            <a:off x="4556957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2B6FC85-5C71-0379-D8DC-47341D49BAC6}"/>
              </a:ext>
            </a:extLst>
          </p:cNvPr>
          <p:cNvSpPr txBox="1"/>
          <p:nvPr/>
        </p:nvSpPr>
        <p:spPr>
          <a:xfrm>
            <a:off x="680644" y="1137496"/>
            <a:ext cx="8707773" cy="4908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отчитаться в электронном виде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При любом способе подачи:</a:t>
            </a:r>
          </a:p>
          <a:p>
            <a:pPr algn="just">
              <a:lnSpc>
                <a:spcPct val="150000"/>
              </a:lnSpc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приобретите усиленную квалификационную электронную подпись у удостоверяющего центра, который сотрудничает с Росстатом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пройдите регистрацию на сайте регионального отделения Росстата</a:t>
            </a:r>
          </a:p>
          <a:p>
            <a:pPr algn="just">
              <a:lnSpc>
                <a:spcPct val="150000"/>
              </a:lnSpc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Это указано в пункте 7 постановления Правительства от 18.08.2008 № 620 и пунктах 2.5 и 3.5.3 унифицированного формата, утвержденного приказом Росстата от 07.07.2011 № 313.</a:t>
            </a:r>
          </a:p>
          <a:p>
            <a:pPr algn="just">
              <a:lnSpc>
                <a:spcPct val="150000"/>
              </a:lnSpc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0F90E02-E1D0-93DA-258D-4D7E1E0828C5}"/>
              </a:ext>
            </a:extLst>
          </p:cNvPr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отчитаться в Росстат за 2024 год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429" y="330257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730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DA0AC08-937F-2668-4250-EF97E1745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4120C741-7AE1-7A32-CA24-A4948F294B21}"/>
              </a:ext>
            </a:extLst>
          </p:cNvPr>
          <p:cNvSpPr/>
          <p:nvPr/>
        </p:nvSpPr>
        <p:spPr>
          <a:xfrm rot="16200000">
            <a:off x="4556957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72A961F-A8AA-D829-FE38-5C55E178CC40}"/>
              </a:ext>
            </a:extLst>
          </p:cNvPr>
          <p:cNvSpPr txBox="1"/>
          <p:nvPr/>
        </p:nvSpPr>
        <p:spPr>
          <a:xfrm>
            <a:off x="680644" y="1137496"/>
            <a:ext cx="8707773" cy="3627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понять, по какой форме отчитываться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Уточните в Росстате, нужно ли организации подавать отчеты № 1-Т и № 7-травматизм, Для этого зайдите на сайт Росстата и укажите один из реквизитов организации:</a:t>
            </a:r>
          </a:p>
          <a:p>
            <a:pPr algn="just">
              <a:lnSpc>
                <a:spcPct val="150000"/>
              </a:lnSpc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ОКПО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ИНН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ОГРН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030EE11-9934-5FA8-3DDD-258F6B55927A}"/>
              </a:ext>
            </a:extLst>
          </p:cNvPr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отчитаться в Росстат за 2024 год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429" y="330257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193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4384DD8-BD68-3BB5-EFEE-154436569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59380151-737F-2CE1-9BA5-57A3D0579A10}"/>
              </a:ext>
            </a:extLst>
          </p:cNvPr>
          <p:cNvSpPr/>
          <p:nvPr/>
        </p:nvSpPr>
        <p:spPr>
          <a:xfrm rot="16200000">
            <a:off x="4556957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C805D53-A941-0554-6EED-6A46A4B53595}"/>
              </a:ext>
            </a:extLst>
          </p:cNvPr>
          <p:cNvSpPr txBox="1"/>
          <p:nvPr/>
        </p:nvSpPr>
        <p:spPr>
          <a:xfrm>
            <a:off x="680644" y="1137496"/>
            <a:ext cx="8707773" cy="688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понять, по какой форме отчитываться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2FB95AB-2D8A-1642-7794-E35B01AB672F}"/>
              </a:ext>
            </a:extLst>
          </p:cNvPr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отчитаться в Росстат за 2024 год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CD7E0C0-9EA7-2A1A-158F-4AC5F4E681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264" y="1982400"/>
            <a:ext cx="9271472" cy="404900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429" y="330257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647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B17E646-09A8-3C6F-A315-3551D3572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6F71DB11-69C0-CFBD-AC98-ED09220382E6}"/>
              </a:ext>
            </a:extLst>
          </p:cNvPr>
          <p:cNvSpPr/>
          <p:nvPr/>
        </p:nvSpPr>
        <p:spPr>
          <a:xfrm rot="16200000">
            <a:off x="4556957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D41026B-5323-EF33-EC57-9583EAB2A228}"/>
              </a:ext>
            </a:extLst>
          </p:cNvPr>
          <p:cNvSpPr txBox="1"/>
          <p:nvPr/>
        </p:nvSpPr>
        <p:spPr>
          <a:xfrm>
            <a:off x="680644" y="1137496"/>
            <a:ext cx="8707773" cy="1919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понять, по какой форме отчитываться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Далее нажмите на кнопку «Получить». Если у организации несколько обособленных подразделений, используйте выпадающий список «Наименование организации».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7476F20-29E5-6C8C-2F5C-3759A50961BA}"/>
              </a:ext>
            </a:extLst>
          </p:cNvPr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отчитаться в Росстат за 2024 год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BACBD55-DADA-83B4-83F5-9E0649802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644" y="3245278"/>
            <a:ext cx="8327143" cy="307941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429" y="330257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9655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FD8894C-0C1F-1A6A-FBE8-483532F48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808C1EF-23B2-3911-74EF-6483C4084365}"/>
              </a:ext>
            </a:extLst>
          </p:cNvPr>
          <p:cNvSpPr/>
          <p:nvPr/>
        </p:nvSpPr>
        <p:spPr>
          <a:xfrm rot="16200000">
            <a:off x="4556957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49A9BE8-FF55-6D6C-36DA-6FE0FF0359D6}"/>
              </a:ext>
            </a:extLst>
          </p:cNvPr>
          <p:cNvSpPr txBox="1"/>
          <p:nvPr/>
        </p:nvSpPr>
        <p:spPr>
          <a:xfrm>
            <a:off x="680644" y="1137496"/>
            <a:ext cx="8707773" cy="2346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понять, по какой форме отчитываться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Спуститесь ниже, к перечню отчетов, которые работодатель должен сдать в этом году. Если перечень не содержит форм № 1-Т (условия труда) и № 7-травматизм, сдавать их не нужно.</a:t>
            </a:r>
          </a:p>
          <a:p>
            <a:pPr algn="just">
              <a:lnSpc>
                <a:spcPct val="150000"/>
              </a:lnSpc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08BF403-3FC8-E20F-7CF2-174CD63A418B}"/>
              </a:ext>
            </a:extLst>
          </p:cNvPr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отчитаться в Росстат за 2024 год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044240B-6947-977D-5FEF-8E04B1BEC5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017" y="3429000"/>
            <a:ext cx="8963025" cy="240726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429" y="330257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5664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0AA0C83-818E-A645-F60F-C6CB70784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01004E8A-4A9D-3039-CB13-858B4BF85F13}"/>
              </a:ext>
            </a:extLst>
          </p:cNvPr>
          <p:cNvSpPr/>
          <p:nvPr/>
        </p:nvSpPr>
        <p:spPr>
          <a:xfrm rot="16200000">
            <a:off x="4556957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4715B2C-00FE-172F-28C2-65FBC66E9ADB}"/>
              </a:ext>
            </a:extLst>
          </p:cNvPr>
          <p:cNvSpPr txBox="1"/>
          <p:nvPr/>
        </p:nvSpPr>
        <p:spPr>
          <a:xfrm>
            <a:off x="680644" y="1137496"/>
            <a:ext cx="8707773" cy="40542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отчитаться по форме № 1-Т (условия труда)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Сведения о состоянии условий труда и компенсациях на работах с вредными и (или) опасными условиями труда подайте в Росстат с первого рабочего дня по </a:t>
            </a:r>
            <a:r>
              <a:rPr lang="ru-RU" sz="1850" b="1" dirty="0">
                <a:solidFill>
                  <a:srgbClr val="000000"/>
                </a:solidFill>
                <a:latin typeface="PT Serif" panose="020A0603040505020204" pitchFamily="18" charset="-52"/>
              </a:rPr>
              <a:t>22 января 2025 года</a:t>
            </a: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. Для этого заполните отчет по форме № 1-Т (условия труда), утвержденной приказом Росстата от 31.07.2024 № 338.</a:t>
            </a:r>
          </a:p>
          <a:p>
            <a:pPr algn="just">
              <a:lnSpc>
                <a:spcPct val="150000"/>
              </a:lnSpc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Чтобы заполнить отчет, применяйте указания по заполнению отчета и результаты спецоценки условий труда.</a:t>
            </a:r>
          </a:p>
          <a:p>
            <a:pPr algn="just">
              <a:lnSpc>
                <a:spcPct val="150000"/>
              </a:lnSpc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9030FC8-978E-7885-6581-0310BA6B3271}"/>
              </a:ext>
            </a:extLst>
          </p:cNvPr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отчитаться в Росстат за 2024 год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429" y="330257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973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AF0235D-ACC3-3B75-6845-8CCE906B8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74B7422-134C-E6B6-AF99-115E2567F497}"/>
              </a:ext>
            </a:extLst>
          </p:cNvPr>
          <p:cNvSpPr/>
          <p:nvPr/>
        </p:nvSpPr>
        <p:spPr>
          <a:xfrm rot="16200000">
            <a:off x="4556955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0F7AFFB-0739-BF25-DF57-7A13B917934F}"/>
              </a:ext>
            </a:extLst>
          </p:cNvPr>
          <p:cNvSpPr txBox="1"/>
          <p:nvPr/>
        </p:nvSpPr>
        <p:spPr>
          <a:xfrm>
            <a:off x="680644" y="1137496"/>
            <a:ext cx="8707773" cy="52191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отчитаться по форме № 1-Т (условия труда)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Подать отчет по форме № 1-Т (условия труда) должны организации с основным видом экономической деятельности по ОКВЭД2: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сельское, лесное хозяйство, охота, рыболовство и рыбоводство (раздел A)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добыча полезных ископаемых (раздел B)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обрабатывающие производства (раздел C)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обеспечение электрической энергией, газом и паром, кондиционирование воздуха (раздел D)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водоснабжение, водоотведение, организация сбора и утилизации отходов, деятельность по ликвидации загрязнений (раздел E)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строительство (раздел F)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транспортировка и хранение (раздел H)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деятельность в области информации и связи (раздел J)</a:t>
            </a:r>
          </a:p>
          <a:p>
            <a:pPr algn="just">
              <a:lnSpc>
                <a:spcPct val="150000"/>
              </a:lnSpc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628800A-3510-CC6F-6DE5-D767449AC711}"/>
              </a:ext>
            </a:extLst>
          </p:cNvPr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отчитаться в Росстат за 2024 год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429" y="330257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771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D19E556-34DF-8453-7286-A0C1A647A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6CE1B558-47DC-A20E-26DC-7DBAB4887C41}"/>
              </a:ext>
            </a:extLst>
          </p:cNvPr>
          <p:cNvSpPr/>
          <p:nvPr/>
        </p:nvSpPr>
        <p:spPr>
          <a:xfrm rot="16200000">
            <a:off x="4556957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655DCC6-7AF5-4663-DBF5-C553A6474209}"/>
              </a:ext>
            </a:extLst>
          </p:cNvPr>
          <p:cNvSpPr txBox="1"/>
          <p:nvPr/>
        </p:nvSpPr>
        <p:spPr>
          <a:xfrm>
            <a:off x="680644" y="1137496"/>
            <a:ext cx="8707773" cy="43304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отчитаться по форме № 1-Т (условия труда)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В строке </a:t>
            </a:r>
            <a:r>
              <a:rPr lang="ru-RU" sz="1850" b="1" dirty="0">
                <a:solidFill>
                  <a:srgbClr val="000000"/>
                </a:solidFill>
                <a:latin typeface="PT Serif" panose="020A0603040505020204" pitchFamily="18" charset="-52"/>
              </a:rPr>
              <a:t>«Наименование отчитывающейся организации» </a:t>
            </a: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укажите полное название организации по учредительным документам и в скобках — краткое наименование.</a:t>
            </a:r>
          </a:p>
          <a:p>
            <a:pPr algn="just">
              <a:spcBef>
                <a:spcPts val="600"/>
              </a:spcBef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В строке </a:t>
            </a:r>
            <a:r>
              <a:rPr lang="ru-RU" sz="1850" b="1" dirty="0">
                <a:solidFill>
                  <a:srgbClr val="000000"/>
                </a:solidFill>
                <a:latin typeface="PT Serif" panose="020A0603040505020204" pitchFamily="18" charset="-52"/>
              </a:rPr>
              <a:t>«Почтовый адрес» </a:t>
            </a: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укажите фактический адрес, в том числе в случае, если он не совпадает с юридическим адресом. Если отчет заполняете по обособленному подразделению, укажите почтовый адрес подразделения вместе с почтовым индексом.</a:t>
            </a:r>
          </a:p>
          <a:p>
            <a:pPr algn="just">
              <a:spcBef>
                <a:spcPts val="600"/>
              </a:spcBef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Далее укажите </a:t>
            </a:r>
            <a:r>
              <a:rPr lang="ru-RU" sz="1850" b="1" dirty="0">
                <a:solidFill>
                  <a:srgbClr val="000000"/>
                </a:solidFill>
                <a:latin typeface="PT Serif" panose="020A0603040505020204" pitchFamily="18" charset="-52"/>
              </a:rPr>
              <a:t>код по Общероссийскому классификатору предприятий и организаций (ОКПО), </a:t>
            </a: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если заполняете отчет по организации, либо идентификационный номер, если заполняете отчет по обособленному подразделению. Узнать ОКПО и идентификационный номер можно на интернет-портале Росстата.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7DCA90D-76C4-C75F-0F93-05209402633C}"/>
              </a:ext>
            </a:extLst>
          </p:cNvPr>
          <p:cNvSpPr txBox="1"/>
          <p:nvPr/>
        </p:nvSpPr>
        <p:spPr>
          <a:xfrm>
            <a:off x="294155" y="311850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отчитаться в Росстат за 2024 год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429" y="330257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9613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AC10188-2C49-9BB2-033A-15D876C98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DB69D470-2EC6-EAFE-4ABD-B3FD2644FA8F}"/>
              </a:ext>
            </a:extLst>
          </p:cNvPr>
          <p:cNvSpPr/>
          <p:nvPr/>
        </p:nvSpPr>
        <p:spPr>
          <a:xfrm rot="16200000">
            <a:off x="4556955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F4B78F0-A2FD-725D-586B-2D1B6B66D4EA}"/>
              </a:ext>
            </a:extLst>
          </p:cNvPr>
          <p:cNvSpPr txBox="1"/>
          <p:nvPr/>
        </p:nvSpPr>
        <p:spPr>
          <a:xfrm>
            <a:off x="680644" y="1137496"/>
            <a:ext cx="8707773" cy="10649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отчитаться по форме № 1-Т (условия труда)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CCE5365-8BB3-5178-BE30-C51453B881D9}"/>
              </a:ext>
            </a:extLst>
          </p:cNvPr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отчитаться в Росстат за 2024 год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21FD87B-796E-C762-2B99-A527E3FCF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996" y="1686919"/>
            <a:ext cx="6863068" cy="498244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429" y="330257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7299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D80556E-5F7B-B566-9AAB-DA9D9156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0388E7F6-4FD1-F8A8-D413-195353ED96F5}"/>
              </a:ext>
            </a:extLst>
          </p:cNvPr>
          <p:cNvSpPr/>
          <p:nvPr/>
        </p:nvSpPr>
        <p:spPr>
          <a:xfrm rot="16200000">
            <a:off x="4556955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B8A9578-86F2-E167-BC07-7BFEC506E550}"/>
              </a:ext>
            </a:extLst>
          </p:cNvPr>
          <p:cNvSpPr txBox="1"/>
          <p:nvPr/>
        </p:nvSpPr>
        <p:spPr>
          <a:xfrm>
            <a:off x="680644" y="1137496"/>
            <a:ext cx="8707773" cy="4908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отчитаться по форме № 1-Т (условия труда)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Чтобы заполнить отчет, учитывайте всех работников организации по трудовому договору, кроме:</a:t>
            </a:r>
          </a:p>
          <a:p>
            <a:pPr algn="just">
              <a:lnSpc>
                <a:spcPct val="150000"/>
              </a:lnSpc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женщин, которые находятся в отпуске по беременности и родам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работников, которые находятся в отпуске в связи с усыновлением новорожденного ребенка из родильного дома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работников, которые находятся в отпуске по уходу за ребенком до трех лет</a:t>
            </a:r>
          </a:p>
          <a:p>
            <a:pPr algn="just">
              <a:lnSpc>
                <a:spcPct val="150000"/>
              </a:lnSpc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>
              <a:lnSpc>
                <a:spcPct val="150000"/>
              </a:lnSpc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76C5C6E-4666-BF5C-0A3F-75FA18D21670}"/>
              </a:ext>
            </a:extLst>
          </p:cNvPr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отчитаться в Росстат за 2024 год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429" y="330257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9480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E6C2F37-406E-87DB-F23A-371543007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C22558A2-D382-0A6D-2F0B-7958207E74DE}"/>
              </a:ext>
            </a:extLst>
          </p:cNvPr>
          <p:cNvSpPr/>
          <p:nvPr/>
        </p:nvSpPr>
        <p:spPr>
          <a:xfrm rot="16200000">
            <a:off x="4556957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26A1149-F90D-DD86-F13D-FABAC5883D0A}"/>
              </a:ext>
            </a:extLst>
          </p:cNvPr>
          <p:cNvSpPr txBox="1"/>
          <p:nvPr/>
        </p:nvSpPr>
        <p:spPr>
          <a:xfrm>
            <a:off x="680644" y="1137496"/>
            <a:ext cx="8707773" cy="44812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отчитаться по форме № 1-Т (условия труда)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В </a:t>
            </a:r>
            <a:r>
              <a:rPr lang="ru-RU" sz="1850" b="1" dirty="0">
                <a:solidFill>
                  <a:srgbClr val="000000"/>
                </a:solidFill>
                <a:latin typeface="PT Serif" panose="020A0603040505020204" pitchFamily="18" charset="-52"/>
              </a:rPr>
              <a:t>строке 01 </a:t>
            </a: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укажите количество работников организации на конец года. Не учитывайте женщин в декрете.  В списочную численность работающих не включают сотрудников, которые работают по договорам гражданско-правового характера, а также внешних совместителей. </a:t>
            </a:r>
          </a:p>
          <a:p>
            <a:pPr algn="just">
              <a:lnSpc>
                <a:spcPct val="150000"/>
              </a:lnSpc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В </a:t>
            </a:r>
            <a:r>
              <a:rPr lang="ru-RU" sz="1850" b="1" dirty="0">
                <a:solidFill>
                  <a:srgbClr val="000000"/>
                </a:solidFill>
                <a:latin typeface="PT Serif" panose="020A0603040505020204" pitchFamily="18" charset="-52"/>
              </a:rPr>
              <a:t>строке 02 </a:t>
            </a: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укажите численность работников, которые по результатам спецоценки работают на рабочих местах с вредными и опасными условиями труда. Каждого работника учтите только один раз независимо от количества действующих на него опасных и вредных производственных факторов.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2C81FD8-DB55-1997-0D9A-43245A414BB4}"/>
              </a:ext>
            </a:extLst>
          </p:cNvPr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отчитаться в Росстат за 2024 год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429" y="330257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728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5955781-29F6-70BD-8388-A00A12D10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32C91E95-A4E8-4223-5CF0-B6B328D17FA2}"/>
              </a:ext>
            </a:extLst>
          </p:cNvPr>
          <p:cNvSpPr/>
          <p:nvPr/>
        </p:nvSpPr>
        <p:spPr>
          <a:xfrm rot="16200000">
            <a:off x="4556957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58464B6-8FE0-3516-0717-320C75D4CC66}"/>
              </a:ext>
            </a:extLst>
          </p:cNvPr>
          <p:cNvSpPr txBox="1"/>
          <p:nvPr/>
        </p:nvSpPr>
        <p:spPr>
          <a:xfrm>
            <a:off x="680644" y="1137496"/>
            <a:ext cx="8707773" cy="688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отчитаться по форме № 1-Т (условия труда)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29A0BC1-B2A0-26A4-9BE4-D64C45F45264}"/>
              </a:ext>
            </a:extLst>
          </p:cNvPr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отчитаться в Росстат за 2024 год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640C833-327E-F1C2-2F81-CD2DDB82A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323" y="2166756"/>
            <a:ext cx="8946414" cy="264600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429" y="330257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5998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8333553-D691-4308-8355-D5F2725C7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CD7DCA6A-A038-F840-ED27-796DF8FB17BD}"/>
              </a:ext>
            </a:extLst>
          </p:cNvPr>
          <p:cNvSpPr/>
          <p:nvPr/>
        </p:nvSpPr>
        <p:spPr>
          <a:xfrm rot="16200000">
            <a:off x="4556957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52307E1-E229-395D-2066-7871A53D69B6}"/>
              </a:ext>
            </a:extLst>
          </p:cNvPr>
          <p:cNvSpPr txBox="1"/>
          <p:nvPr/>
        </p:nvSpPr>
        <p:spPr>
          <a:xfrm>
            <a:off x="680644" y="1137496"/>
            <a:ext cx="8707773" cy="2773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отчитаться по форме № 1-Т (условия труда)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В </a:t>
            </a:r>
            <a:r>
              <a:rPr lang="ru-RU" sz="1850" b="1" dirty="0">
                <a:solidFill>
                  <a:srgbClr val="000000"/>
                </a:solidFill>
                <a:latin typeface="PT Serif" panose="020A0603040505020204" pitchFamily="18" charset="-52"/>
              </a:rPr>
              <a:t>строке 12 </a:t>
            </a: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укажите только вредные и опасные условия труда по показателю тяжести трудового процесса.</a:t>
            </a:r>
          </a:p>
          <a:p>
            <a:pPr algn="just">
              <a:lnSpc>
                <a:spcPct val="150000"/>
              </a:lnSpc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В </a:t>
            </a:r>
            <a:r>
              <a:rPr lang="ru-RU" sz="1850" b="1" dirty="0">
                <a:solidFill>
                  <a:srgbClr val="000000"/>
                </a:solidFill>
                <a:latin typeface="PT Serif" panose="020A0603040505020204" pitchFamily="18" charset="-52"/>
              </a:rPr>
              <a:t>строке 13 </a:t>
            </a: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укажите только вредные и опасные условия труда по показателю напряженности трудового процесса.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FEB935B-265B-82F5-161C-FAB501F9AA2E}"/>
              </a:ext>
            </a:extLst>
          </p:cNvPr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отчитаться в Росстат за 2024 год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6BD7C62-10CA-A5ED-EBFE-EAD56746B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935" y="4505126"/>
            <a:ext cx="9248775" cy="102578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429" y="330257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2735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93C44D0-26EB-BE46-BD6A-92011787C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09C065A1-28CF-7886-C41D-A15F9C71EF76}"/>
              </a:ext>
            </a:extLst>
          </p:cNvPr>
          <p:cNvSpPr/>
          <p:nvPr/>
        </p:nvSpPr>
        <p:spPr>
          <a:xfrm rot="16200000">
            <a:off x="4556957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23A43AC-2A20-F022-8E3A-C6C9E2D753E4}"/>
              </a:ext>
            </a:extLst>
          </p:cNvPr>
          <p:cNvSpPr txBox="1"/>
          <p:nvPr/>
        </p:nvSpPr>
        <p:spPr>
          <a:xfrm>
            <a:off x="680644" y="1137496"/>
            <a:ext cx="8955231" cy="5380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отчитаться по форме № 1-Т (условия труда)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В разделе 2 укажите гарантии и компенсации работникам за работу с вредными и опасными условиями труда.</a:t>
            </a: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В </a:t>
            </a:r>
            <a:r>
              <a:rPr lang="ru-RU" sz="1850" b="1" dirty="0">
                <a:solidFill>
                  <a:srgbClr val="000000"/>
                </a:solidFill>
                <a:latin typeface="PT Serif" panose="020A0603040505020204" pitchFamily="18" charset="-52"/>
              </a:rPr>
              <a:t>строке 20 </a:t>
            </a: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укажите количество работников, у которых сумма основного отпуска и дополнительного за работу во вредных и опасных условиях труда превышает 28 календарных дней.</a:t>
            </a: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В </a:t>
            </a:r>
            <a:r>
              <a:rPr lang="ru-RU" sz="1850" b="1" dirty="0">
                <a:solidFill>
                  <a:srgbClr val="000000"/>
                </a:solidFill>
                <a:latin typeface="PT Serif" panose="020A0603040505020204" pitchFamily="18" charset="-52"/>
              </a:rPr>
              <a:t>строках 22–24 </a:t>
            </a: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укажите количество работников, которые получают льготы:</a:t>
            </a: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в </a:t>
            </a:r>
            <a:r>
              <a:rPr lang="ru-RU" sz="1850" b="1" dirty="0">
                <a:solidFill>
                  <a:srgbClr val="000000"/>
                </a:solidFill>
                <a:latin typeface="PT Serif" panose="020A0603040505020204" pitchFamily="18" charset="-52"/>
              </a:rPr>
              <a:t>строке 22 </a:t>
            </a: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— питание по приказу Минтруда от 16.05.2022 № 298н;</a:t>
            </a: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в </a:t>
            </a:r>
            <a:r>
              <a:rPr lang="ru-RU" sz="1850" b="1" dirty="0">
                <a:solidFill>
                  <a:srgbClr val="000000"/>
                </a:solidFill>
                <a:latin typeface="PT Serif" panose="020A0603040505020204" pitchFamily="18" charset="-52"/>
              </a:rPr>
              <a:t>строке 23 </a:t>
            </a: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— выдача молока по приказу Минтруда от 12.05.2022 № 291н;</a:t>
            </a: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в </a:t>
            </a:r>
            <a:r>
              <a:rPr lang="ru-RU" sz="1850" b="1" dirty="0">
                <a:solidFill>
                  <a:srgbClr val="000000"/>
                </a:solidFill>
                <a:latin typeface="PT Serif" panose="020A0603040505020204" pitchFamily="18" charset="-52"/>
              </a:rPr>
              <a:t>строке 24 </a:t>
            </a: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— повышенная оплата труда по результатам СОУТ.</a:t>
            </a: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В </a:t>
            </a:r>
            <a:r>
              <a:rPr lang="ru-RU" sz="1850" b="1" dirty="0">
                <a:solidFill>
                  <a:srgbClr val="000000"/>
                </a:solidFill>
                <a:latin typeface="PT Serif" panose="020A0603040505020204" pitchFamily="18" charset="-52"/>
              </a:rPr>
              <a:t>строке 25 </a:t>
            </a: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укажите количество работников, которых направляют на медосмотры по приказу Минздрава от 28.01.2021 № 29н.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9A5B4C0-5557-D26F-F520-6816262AE282}"/>
              </a:ext>
            </a:extLst>
          </p:cNvPr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отчитаться в Росстат за 2024 год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429" y="330257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9409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B6988D6-61AC-4EA3-8CC0-4181F24C5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6850617F-F706-D314-C12C-2C7D66BA3548}"/>
              </a:ext>
            </a:extLst>
          </p:cNvPr>
          <p:cNvSpPr/>
          <p:nvPr/>
        </p:nvSpPr>
        <p:spPr>
          <a:xfrm rot="16200000">
            <a:off x="4556956" y="-4556956"/>
            <a:ext cx="792088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5FDC565-8FED-4935-0542-F7295B6C8CC3}"/>
              </a:ext>
            </a:extLst>
          </p:cNvPr>
          <p:cNvSpPr txBox="1"/>
          <p:nvPr/>
        </p:nvSpPr>
        <p:spPr>
          <a:xfrm>
            <a:off x="680644" y="1137496"/>
            <a:ext cx="8707773" cy="688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отчитаться по форме № 1-Т (условия труда)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E23B5D7-2E81-B75E-04CF-1CA8B243BD95}"/>
              </a:ext>
            </a:extLst>
          </p:cNvPr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отчитаться в Росстат за 2024 год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A94F2A8-8D13-A2C6-E3DA-98E44DEB9A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480" y="2057400"/>
            <a:ext cx="7658100" cy="375285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429" y="330257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7843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69B33F4-A0AC-0FE6-E24A-C1371B2AF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47B85F3B-6091-AC95-A9CC-6782204B101B}"/>
              </a:ext>
            </a:extLst>
          </p:cNvPr>
          <p:cNvSpPr/>
          <p:nvPr/>
        </p:nvSpPr>
        <p:spPr>
          <a:xfrm rot="16200000">
            <a:off x="4556957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1A9BF57-F2E7-64A1-5F31-AD3ADBA3A429}"/>
              </a:ext>
            </a:extLst>
          </p:cNvPr>
          <p:cNvSpPr txBox="1"/>
          <p:nvPr/>
        </p:nvSpPr>
        <p:spPr>
          <a:xfrm>
            <a:off x="680644" y="1137496"/>
            <a:ext cx="8707773" cy="44812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отчитаться по форме № 7-травматизм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Подайте сведения о травматизме на производстве и профессиональных заболеваниях </a:t>
            </a:r>
            <a:r>
              <a:rPr lang="ru-RU" sz="1850" b="1" dirty="0">
                <a:solidFill>
                  <a:srgbClr val="000000"/>
                </a:solidFill>
                <a:latin typeface="PT Serif" panose="020A0603040505020204" pitchFamily="18" charset="-52"/>
              </a:rPr>
              <a:t>с 20 февраля по 1 марта года</a:t>
            </a: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, следующего за отчетным. </a:t>
            </a:r>
          </a:p>
          <a:p>
            <a:pPr algn="just">
              <a:lnSpc>
                <a:spcPct val="150000"/>
              </a:lnSpc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Сведения подают по форме № 7-травматизм, утвержденной приказом Росстата от 31.07.2023 № 361.</a:t>
            </a:r>
          </a:p>
          <a:p>
            <a:pPr algn="just">
              <a:lnSpc>
                <a:spcPct val="150000"/>
              </a:lnSpc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Чтобы заполнить отчет, применяйте указания по заполнению отчета и данные из актов о несчастных случаях по форме № Н-1, которые составляли в 2024 году.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CB104FF-11AA-AF98-389D-0278E9E97F05}"/>
              </a:ext>
            </a:extLst>
          </p:cNvPr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отчитаться в Росстат за 2024 год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429" y="330257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8515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D14D82E-BF9C-F1FD-D839-419D65698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73601152-DB82-A4B6-F79B-BFF1D258C7BF}"/>
              </a:ext>
            </a:extLst>
          </p:cNvPr>
          <p:cNvSpPr/>
          <p:nvPr/>
        </p:nvSpPr>
        <p:spPr>
          <a:xfrm rot="16200000">
            <a:off x="4556957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F067E04-A7CE-9BD1-388B-CEEBACEFD75E}"/>
              </a:ext>
            </a:extLst>
          </p:cNvPr>
          <p:cNvSpPr txBox="1"/>
          <p:nvPr/>
        </p:nvSpPr>
        <p:spPr>
          <a:xfrm>
            <a:off x="680644" y="1137496"/>
            <a:ext cx="8707773" cy="4908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отчитаться по форме № 7-травматизм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Подать отчет по форме № 7-травматизм должны все организации, кроме микропредприятий и предприятий с видом деятельности: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финансовая и страховая деятельность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госуправление и обеспечение военной безопасности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социальное обеспечение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Образование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домашние хозяйства как работодатели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недифференцированная деятельность частных домашних хозяйств по производству товаров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деятельность экстерриториальных организаций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7880890-424A-143A-9086-CD1DB285407C}"/>
              </a:ext>
            </a:extLst>
          </p:cNvPr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отчитаться в Росстат за 2024 год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429" y="330257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4097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6F4B836-3EBA-DD63-4645-05F2D34CB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258B7A40-9820-2C43-1B3F-64B0C544A0B3}"/>
              </a:ext>
            </a:extLst>
          </p:cNvPr>
          <p:cNvSpPr/>
          <p:nvPr/>
        </p:nvSpPr>
        <p:spPr>
          <a:xfrm rot="16200000">
            <a:off x="4556956" y="-4556956"/>
            <a:ext cx="792088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D08CB8B-796E-3399-40EE-C18B5F41CC73}"/>
              </a:ext>
            </a:extLst>
          </p:cNvPr>
          <p:cNvSpPr txBox="1"/>
          <p:nvPr/>
        </p:nvSpPr>
        <p:spPr>
          <a:xfrm>
            <a:off x="680644" y="1137496"/>
            <a:ext cx="8707773" cy="688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отчитаться по форме № 7-травматизм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C2E5D52-40CA-49C9-B280-8CBB20AA31DD}"/>
              </a:ext>
            </a:extLst>
          </p:cNvPr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отчитаться в Росстат за 2024 год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982B3CE-D045-049F-9012-082576D8BB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2698" y="1612773"/>
            <a:ext cx="6443663" cy="498371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429" y="330257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8215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98B8BE7-53FE-A45E-80F2-1F2A2E43F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D98E8604-CB9B-9159-70BA-8432870E99A2}"/>
              </a:ext>
            </a:extLst>
          </p:cNvPr>
          <p:cNvSpPr/>
          <p:nvPr/>
        </p:nvSpPr>
        <p:spPr>
          <a:xfrm rot="16200000">
            <a:off x="4556957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F5B2587-36C5-D13B-1B55-107C2CF5024F}"/>
              </a:ext>
            </a:extLst>
          </p:cNvPr>
          <p:cNvSpPr txBox="1"/>
          <p:nvPr/>
        </p:nvSpPr>
        <p:spPr>
          <a:xfrm>
            <a:off x="680644" y="1137496"/>
            <a:ext cx="8707773" cy="4908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отчитаться по форме № 7-травматизм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В строке </a:t>
            </a:r>
            <a:r>
              <a:rPr lang="ru-RU" sz="1850" b="1" dirty="0">
                <a:solidFill>
                  <a:srgbClr val="000000"/>
                </a:solidFill>
                <a:latin typeface="PT Serif" panose="020A0603040505020204" pitchFamily="18" charset="-52"/>
              </a:rPr>
              <a:t>«Наименование отчитывающейся организации» </a:t>
            </a: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укажите полное название организации по учредительным документам и в скобках — краткое наименование.</a:t>
            </a: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В строке </a:t>
            </a:r>
            <a:r>
              <a:rPr lang="ru-RU" sz="1850" b="1" dirty="0">
                <a:solidFill>
                  <a:srgbClr val="000000"/>
                </a:solidFill>
                <a:latin typeface="PT Serif" panose="020A0603040505020204" pitchFamily="18" charset="-52"/>
              </a:rPr>
              <a:t>«Почтовый адрес» </a:t>
            </a: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укажите фактический адрес, в том числе в случае, если он не совпадает с юридическим адресом.</a:t>
            </a: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Далее укажите </a:t>
            </a:r>
            <a:r>
              <a:rPr lang="ru-RU" sz="1850" b="1" dirty="0">
                <a:solidFill>
                  <a:srgbClr val="000000"/>
                </a:solidFill>
                <a:latin typeface="PT Serif" panose="020A0603040505020204" pitchFamily="18" charset="-52"/>
              </a:rPr>
              <a:t>код по Общероссийскому классификатору предприятий и организаций (ОКПО), </a:t>
            </a: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если заполняете отчет по организации, либо идентификационный номер, если заполняете отчет по обособленному подразделению. Узнать ОКПО и идентификационный номер можно на интернет-портале Росстата.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625F414-2C8A-BF94-0E23-2D364B535615}"/>
              </a:ext>
            </a:extLst>
          </p:cNvPr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отчитаться в Росстат за 2024 год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429" y="330257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6914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656B357-9CA3-5E41-6E64-460077ECE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D67AD1B7-F0FC-C356-6543-2B01B140A1C6}"/>
              </a:ext>
            </a:extLst>
          </p:cNvPr>
          <p:cNvSpPr/>
          <p:nvPr/>
        </p:nvSpPr>
        <p:spPr>
          <a:xfrm rot="16200000">
            <a:off x="4556957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51A8FFD-75C1-4AC1-2AF8-3FE280EE0C05}"/>
              </a:ext>
            </a:extLst>
          </p:cNvPr>
          <p:cNvSpPr txBox="1"/>
          <p:nvPr/>
        </p:nvSpPr>
        <p:spPr>
          <a:xfrm>
            <a:off x="680644" y="1137496"/>
            <a:ext cx="8707773" cy="44812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отчитаться по форме № 7-травматизм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В пункте </a:t>
            </a:r>
            <a:r>
              <a:rPr lang="ru-RU" sz="1850" b="1" dirty="0">
                <a:solidFill>
                  <a:srgbClr val="000000"/>
                </a:solidFill>
                <a:latin typeface="PT Serif" panose="020A0603040505020204" pitchFamily="18" charset="-52"/>
              </a:rPr>
              <a:t>«Численность пострадавших при несчастных случаях на производстве с утратой трудоспособности на 1 рабочий день и более и со смертельным исходом» </a:t>
            </a: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укажите количество пострадавших в соответствии с актами о несчастных случаях № Н-1.</a:t>
            </a: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Пункт </a:t>
            </a:r>
            <a:r>
              <a:rPr lang="ru-RU" sz="1850" b="1" dirty="0">
                <a:solidFill>
                  <a:srgbClr val="000000"/>
                </a:solidFill>
                <a:latin typeface="PT Serif" panose="020A0603040505020204" pitchFamily="18" charset="-52"/>
              </a:rPr>
              <a:t>«Израсходовано на мероприятия по охране труда — всего» </a:t>
            </a: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заполняют по данным из бухгалтерского учета.</a:t>
            </a: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В пункте </a:t>
            </a:r>
            <a:r>
              <a:rPr lang="ru-RU" sz="1850" b="1" dirty="0">
                <a:solidFill>
                  <a:srgbClr val="000000"/>
                </a:solidFill>
                <a:latin typeface="PT Serif" panose="020A0603040505020204" pitchFamily="18" charset="-52"/>
              </a:rPr>
              <a:t>«Средняя численность работников за отчетный год» </a:t>
            </a: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укажите среднюю численность работников на основании отчетности по труду — это списочный состав и внешние совместители.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B8C3A42-6334-7ED7-A917-4038590B4E9E}"/>
              </a:ext>
            </a:extLst>
          </p:cNvPr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отчитаться в Росстат за 2024 год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429" y="330257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6510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5BA5FC7-11B5-F275-FA21-D5AB6C562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71AD9667-F80C-6B32-7DE4-CB60DE9AA9BD}"/>
              </a:ext>
            </a:extLst>
          </p:cNvPr>
          <p:cNvSpPr/>
          <p:nvPr/>
        </p:nvSpPr>
        <p:spPr>
          <a:xfrm rot="16200000">
            <a:off x="4556957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C82D5D8-421C-F04C-0350-BDFB4AC8029A}"/>
              </a:ext>
            </a:extLst>
          </p:cNvPr>
          <p:cNvSpPr txBox="1"/>
          <p:nvPr/>
        </p:nvSpPr>
        <p:spPr>
          <a:xfrm>
            <a:off x="680644" y="1137496"/>
            <a:ext cx="8707773" cy="3627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отчитаться по форме № 7-травматизм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В пункте </a:t>
            </a:r>
            <a:r>
              <a:rPr lang="ru-RU" sz="1850" b="1" dirty="0">
                <a:solidFill>
                  <a:srgbClr val="000000"/>
                </a:solidFill>
                <a:latin typeface="PT Serif" panose="020A0603040505020204" pitchFamily="18" charset="-52"/>
              </a:rPr>
              <a:t>«Из них женщин» </a:t>
            </a: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не указывайте женщин, которые находятся в отпуске по беременности и родам и дополнительном отпуске по уходу за ребенком.</a:t>
            </a:r>
          </a:p>
          <a:p>
            <a:pPr algn="just">
              <a:lnSpc>
                <a:spcPct val="150000"/>
              </a:lnSpc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В строках </a:t>
            </a:r>
            <a:r>
              <a:rPr lang="ru-RU" sz="1850" b="1" dirty="0">
                <a:solidFill>
                  <a:srgbClr val="000000"/>
                </a:solidFill>
                <a:latin typeface="PT Serif" panose="020A0603040505020204" pitchFamily="18" charset="-52"/>
              </a:rPr>
              <a:t>01—12</a:t>
            </a: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 укажите численность пострадавших при несчастных случаях в соответствии с актами о несчастных случаях на производстве по форме Н-1.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CC586CE-03CA-8B13-2791-4538FF35A551}"/>
              </a:ext>
            </a:extLst>
          </p:cNvPr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отчитаться в Росстат за 2024 год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429" y="330257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1637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DD6E6CA-FF98-8CFC-7774-2722A0642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DB1AF8A-03E2-D24B-2226-AE53D9835F63}"/>
              </a:ext>
            </a:extLst>
          </p:cNvPr>
          <p:cNvSpPr/>
          <p:nvPr/>
        </p:nvSpPr>
        <p:spPr>
          <a:xfrm rot="16200000">
            <a:off x="4556957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A3CC30E-236F-D636-10AA-462EF84973A4}"/>
              </a:ext>
            </a:extLst>
          </p:cNvPr>
          <p:cNvSpPr txBox="1"/>
          <p:nvPr/>
        </p:nvSpPr>
        <p:spPr>
          <a:xfrm>
            <a:off x="680644" y="1137496"/>
            <a:ext cx="8707773" cy="688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отчитаться по форме № 7-травматизм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805F94B-0973-5F17-2284-967347D2CB90}"/>
              </a:ext>
            </a:extLst>
          </p:cNvPr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отчитаться в Росстат за 2024 год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C78478A-E668-4F96-87D6-25A353D1C7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030" y="1825633"/>
            <a:ext cx="8001000" cy="463867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429" y="330257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9977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B82C263-9304-0773-CB23-E32F20425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14730DBF-D113-3362-0FD1-F9FA6CB8172E}"/>
              </a:ext>
            </a:extLst>
          </p:cNvPr>
          <p:cNvSpPr/>
          <p:nvPr/>
        </p:nvSpPr>
        <p:spPr>
          <a:xfrm rot="16200000">
            <a:off x="4556957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AE45550-65ED-B538-EB7D-30A882604706}"/>
              </a:ext>
            </a:extLst>
          </p:cNvPr>
          <p:cNvSpPr txBox="1"/>
          <p:nvPr/>
        </p:nvSpPr>
        <p:spPr>
          <a:xfrm>
            <a:off x="680644" y="1137496"/>
            <a:ext cx="8707773" cy="57624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отчитаться по форме № 7-травматизм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В </a:t>
            </a:r>
            <a:r>
              <a:rPr lang="ru-RU" sz="1850" b="1" dirty="0">
                <a:solidFill>
                  <a:srgbClr val="000000"/>
                </a:solidFill>
                <a:latin typeface="PT Serif" panose="020A0603040505020204" pitchFamily="18" charset="-52"/>
              </a:rPr>
              <a:t>строке 13 </a:t>
            </a: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укажите число рабочих человеко-дней нетрудоспособности у пострадавших с утратой трудоспособности на один рабочий день и более, временная нетрудоспособность которых закончилась в 2023 году.</a:t>
            </a: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В </a:t>
            </a:r>
            <a:r>
              <a:rPr lang="ru-RU" sz="1850" b="1" dirty="0">
                <a:solidFill>
                  <a:srgbClr val="000000"/>
                </a:solidFill>
                <a:latin typeface="PT Serif" panose="020A0603040505020204" pitchFamily="18" charset="-52"/>
              </a:rPr>
              <a:t>строку 17 </a:t>
            </a: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внесите затраты на мероприятия по охране труда по данным бухгалтерского учета.</a:t>
            </a: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В </a:t>
            </a:r>
            <a:r>
              <a:rPr lang="ru-RU" sz="1850" b="1" dirty="0">
                <a:solidFill>
                  <a:srgbClr val="000000"/>
                </a:solidFill>
                <a:latin typeface="PT Serif" panose="020A0603040505020204" pitchFamily="18" charset="-52"/>
              </a:rPr>
              <a:t>строке 19 </a:t>
            </a: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отразите затраты на реализацию организационных мероприятий. К таким мероприятиям относят пункты пункт 1, пункты 23-26, пункт 28, пункт 30 приказа Минтруда от 29.10.2021 № 771н.</a:t>
            </a: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В </a:t>
            </a:r>
            <a:r>
              <a:rPr lang="ru-RU" sz="1850" b="1" dirty="0">
                <a:solidFill>
                  <a:srgbClr val="000000"/>
                </a:solidFill>
                <a:latin typeface="PT Serif" panose="020A0603040505020204" pitchFamily="18" charset="-52"/>
              </a:rPr>
              <a:t>строке 20 </a:t>
            </a: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отразите затраты на реализацию технико-технологических мероприятий. К таким мероприятиям относят пункты </a:t>
            </a:r>
            <a:r>
              <a:rPr lang="ru-RU" sz="1850" dirty="0" err="1">
                <a:solidFill>
                  <a:srgbClr val="000000"/>
                </a:solidFill>
                <a:latin typeface="PT Serif" panose="020A0603040505020204" pitchFamily="18" charset="-52"/>
              </a:rPr>
              <a:t>пункты</a:t>
            </a: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 2-11, пункты 31-33 приказа Минтруда от 29.10.2021 № 771н.</a:t>
            </a:r>
          </a:p>
          <a:p>
            <a:pPr algn="just">
              <a:lnSpc>
                <a:spcPct val="150000"/>
              </a:lnSpc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800B9C2-6A30-8F9C-3733-E926C1F45B65}"/>
              </a:ext>
            </a:extLst>
          </p:cNvPr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отчитаться в Росстат за 2024 год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429" y="330257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6172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DFE5847-538E-DCD0-54B9-1D2EBF82F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7B50FE4E-6F29-EDBE-A6B1-88D3498AC536}"/>
              </a:ext>
            </a:extLst>
          </p:cNvPr>
          <p:cNvSpPr/>
          <p:nvPr/>
        </p:nvSpPr>
        <p:spPr>
          <a:xfrm rot="16200000">
            <a:off x="4556955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E1494B7-3C44-2660-5D2E-E64AF91ECDE5}"/>
              </a:ext>
            </a:extLst>
          </p:cNvPr>
          <p:cNvSpPr txBox="1"/>
          <p:nvPr/>
        </p:nvSpPr>
        <p:spPr>
          <a:xfrm>
            <a:off x="680644" y="1137496"/>
            <a:ext cx="8707773" cy="688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отчитаться по форме № 7-травматизм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8CC3967-4498-D6A4-467A-A5D1BD743D66}"/>
              </a:ext>
            </a:extLst>
          </p:cNvPr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отчитаться в Росстат за 2024 год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98556EB-4DC1-5F65-E167-0D9F0674D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555" y="2298693"/>
            <a:ext cx="7981950" cy="273367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429" y="330257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4497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BEB6750-8526-610C-69EC-16AAF8074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CFF32117-4D0D-F5BC-F39F-63F545F9A71F}"/>
              </a:ext>
            </a:extLst>
          </p:cNvPr>
          <p:cNvSpPr/>
          <p:nvPr/>
        </p:nvSpPr>
        <p:spPr>
          <a:xfrm rot="16200000">
            <a:off x="4556955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DE25019-05E1-0DF7-EFFA-DA9869DBC7D7}"/>
              </a:ext>
            </a:extLst>
          </p:cNvPr>
          <p:cNvSpPr txBox="1"/>
          <p:nvPr/>
        </p:nvSpPr>
        <p:spPr>
          <a:xfrm>
            <a:off x="680644" y="1137496"/>
            <a:ext cx="8707773" cy="53353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отчитаться по форме № 7-травматизм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В </a:t>
            </a:r>
            <a:r>
              <a:rPr lang="ru-RU" sz="1850" b="1" dirty="0">
                <a:solidFill>
                  <a:srgbClr val="000000"/>
                </a:solidFill>
                <a:latin typeface="PT Serif" panose="020A0603040505020204" pitchFamily="18" charset="-52"/>
              </a:rPr>
              <a:t>строке 21 </a:t>
            </a: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отразите затраты на реализацию санитарно-гигиенических мероприятий. К таким мероприятиям относят пункты </a:t>
            </a:r>
            <a:r>
              <a:rPr lang="ru-RU" sz="1850" dirty="0" err="1">
                <a:solidFill>
                  <a:srgbClr val="000000"/>
                </a:solidFill>
                <a:latin typeface="PT Serif" panose="020A0603040505020204" pitchFamily="18" charset="-52"/>
              </a:rPr>
              <a:t>пункты</a:t>
            </a: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 12-17, пункт 19 приказа Минтруда от 29.10.2021 № 771н.</a:t>
            </a: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В </a:t>
            </a:r>
            <a:r>
              <a:rPr lang="ru-RU" sz="1850" b="1" dirty="0">
                <a:solidFill>
                  <a:srgbClr val="000000"/>
                </a:solidFill>
                <a:latin typeface="PT Serif" panose="020A0603040505020204" pitchFamily="18" charset="-52"/>
              </a:rPr>
              <a:t>строке 23 </a:t>
            </a: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представьте среднюю численность работников, состоящую из работников списочного состава и внешних совместителей, на основании отчетности по труду.</a:t>
            </a: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В </a:t>
            </a:r>
            <a:r>
              <a:rPr lang="ru-RU" sz="1850" b="1" dirty="0">
                <a:solidFill>
                  <a:srgbClr val="000000"/>
                </a:solidFill>
                <a:latin typeface="PT Serif" panose="020A0603040505020204" pitchFamily="18" charset="-52"/>
              </a:rPr>
              <a:t>строке 24 </a:t>
            </a: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не указывайте женщин, находящихся в отпуске по беременности и родам и дополнительном отпуске по уходу за ребенком.</a:t>
            </a:r>
          </a:p>
          <a:p>
            <a:pPr algn="just">
              <a:lnSpc>
                <a:spcPct val="150000"/>
              </a:lnSpc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Если на предприятии есть, например, медпункт, то обведите ячейку «Да», если таких помещений нет — обведите «Нет».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6547A8E-301F-759A-E2DE-CBEEE9AE200E}"/>
              </a:ext>
            </a:extLst>
          </p:cNvPr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отчитаться в Росстат за 2024 год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429" y="330257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7549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0D2B0DF-3A3F-62BA-E1E0-BEFB71BD4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229FCAA7-D7B8-D077-CD6A-CC3E02B1CB84}"/>
              </a:ext>
            </a:extLst>
          </p:cNvPr>
          <p:cNvSpPr/>
          <p:nvPr/>
        </p:nvSpPr>
        <p:spPr>
          <a:xfrm rot="16200000">
            <a:off x="4556955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2DF581B-2CC6-B5CC-8826-2A88B6A23DAF}"/>
              </a:ext>
            </a:extLst>
          </p:cNvPr>
          <p:cNvSpPr txBox="1"/>
          <p:nvPr/>
        </p:nvSpPr>
        <p:spPr>
          <a:xfrm>
            <a:off x="680644" y="1137496"/>
            <a:ext cx="8707773" cy="688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отчитаться по форме № 7-травматизм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CA050F0-F859-810F-7316-7D7F27B12031}"/>
              </a:ext>
            </a:extLst>
          </p:cNvPr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отчитаться в Росстат за 2024 год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20483CB-E2CB-9120-7595-09641D6944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450" y="2309812"/>
            <a:ext cx="8039100" cy="223837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429" y="330257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8088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B076509-F5FA-BF1E-666B-FE3C893A8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17673025-D5F6-D6D9-A520-0D62A18A6A0B}"/>
              </a:ext>
            </a:extLst>
          </p:cNvPr>
          <p:cNvSpPr/>
          <p:nvPr/>
        </p:nvSpPr>
        <p:spPr>
          <a:xfrm rot="16200000">
            <a:off x="4556955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5D6F98D-0DA8-419E-DEC2-AB5F0F1B467D}"/>
              </a:ext>
            </a:extLst>
          </p:cNvPr>
          <p:cNvSpPr txBox="1"/>
          <p:nvPr/>
        </p:nvSpPr>
        <p:spPr>
          <a:xfrm>
            <a:off x="680644" y="1137496"/>
            <a:ext cx="8707773" cy="5433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Что грозит, если не отчитаться по охране труда </a:t>
            </a:r>
            <a:b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 Росстат</a:t>
            </a: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Работодателя привлекут к ответственности по статье 13.19 КоАП, если вовремя не отчитаться по охране труда в Росстат, указать в отчетах недостоверные сведения или не отчитаться совсем. За первичное нарушение штраф составит (ч. 1 ст. 13.19 КоАП):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от 10 000 до 20 000 руб. — для должностных лиц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от 20 000 до 70 000 руб. — для организации</a:t>
            </a:r>
          </a:p>
          <a:p>
            <a:pPr algn="just">
              <a:lnSpc>
                <a:spcPct val="150000"/>
              </a:lnSpc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За повторное нарушение штраф составит (ч. 2 ст. 13.19 КоАП):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от 30 000 до 50 000 руб. — для должностных лиц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от 100 000 до 150 000 руб. — для организации</a:t>
            </a:r>
          </a:p>
          <a:p>
            <a:pPr algn="just">
              <a:lnSpc>
                <a:spcPct val="150000"/>
              </a:lnSpc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E01F4F6-6FD8-7905-B2CE-A13C079CA8AE}"/>
              </a:ext>
            </a:extLst>
          </p:cNvPr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отчитаться в Росстат за 2024 год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429" y="330257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4023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1524000" y="-1523999"/>
            <a:ext cx="6858000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94471" y="2282562"/>
            <a:ext cx="9399494" cy="301864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СПАСИБО ЗА ВНИМАНИЕ</a:t>
            </a:r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!</a:t>
            </a: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ru-RU" sz="27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0F12365-736D-47C0-BE8F-6413C4429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1724" y="6213510"/>
            <a:ext cx="2496111" cy="36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006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15648</TotalTime>
  <Words>1761</Words>
  <Application>Microsoft Office PowerPoint</Application>
  <PresentationFormat>Лист A4 (210x297 мм)</PresentationFormat>
  <Paragraphs>182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fikus</dc:creator>
  <cp:lastModifiedBy>Ekaterina R. Islamova</cp:lastModifiedBy>
  <cp:revision>110</cp:revision>
  <dcterms:created xsi:type="dcterms:W3CDTF">2022-09-01T16:29:11Z</dcterms:created>
  <dcterms:modified xsi:type="dcterms:W3CDTF">2024-12-19T16:06:59Z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-1456331294</vt:i4>
  </property>
  <property fmtid="{D5CDD505-2E9C-101B-9397-08002B2CF9AE}" pid="3" name="_NewReviewCycle">
    <vt:lpwstr/>
  </property>
  <property fmtid="{D5CDD505-2E9C-101B-9397-08002B2CF9AE}" pid="4" name="_EmailSubject">
    <vt:lpwstr>примерное название и анонс вебинара</vt:lpwstr>
  </property>
  <property fmtid="{D5CDD505-2E9C-101B-9397-08002B2CF9AE}" pid="5" name="_AuthorEmail">
    <vt:lpwstr>osofiyskaya@fmbcfmba.ru</vt:lpwstr>
  </property>
  <property fmtid="{D5CDD505-2E9C-101B-9397-08002B2CF9AE}" pid="6" name="_AuthorEmailDisplayName">
    <vt:lpwstr>Софийская Ольга Игоревна</vt:lpwstr>
  </property>
</Properties>
</file>