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1210" r:id="rId3"/>
    <p:sldId id="1211" r:id="rId4"/>
    <p:sldId id="1212" r:id="rId5"/>
    <p:sldId id="1213" r:id="rId6"/>
    <p:sldId id="1214" r:id="rId7"/>
    <p:sldId id="1215" r:id="rId8"/>
    <p:sldId id="1216" r:id="rId9"/>
    <p:sldId id="1217" r:id="rId10"/>
    <p:sldId id="1218" r:id="rId11"/>
    <p:sldId id="1219" r:id="rId12"/>
    <p:sldId id="1221" r:id="rId13"/>
    <p:sldId id="1222" r:id="rId14"/>
    <p:sldId id="1223" r:id="rId15"/>
    <p:sldId id="286" r:id="rId16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  <p15:guide id="3" orient="horz" pos="3120">
          <p15:clr>
            <a:srgbClr val="A4A3A4"/>
          </p15:clr>
        </p15:guide>
        <p15:guide id="4" pos="2160">
          <p15:clr>
            <a:srgbClr val="A4A3A4"/>
          </p15:clr>
        </p15:guide>
        <p15:guide id="5" orient="horz" pos="1495">
          <p15:clr>
            <a:srgbClr val="A4A3A4"/>
          </p15:clr>
        </p15:guide>
        <p15:guide id="6" pos="450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B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 snapToGrid="0">
      <p:cViewPr>
        <p:scale>
          <a:sx n="100" d="100"/>
          <a:sy n="100" d="100"/>
        </p:scale>
        <p:origin x="-848" y="199"/>
      </p:cViewPr>
      <p:guideLst>
        <p:guide orient="horz" pos="2160"/>
        <p:guide orient="horz" pos="3120"/>
        <p:guide orient="horz" pos="1495"/>
        <p:guide pos="3120"/>
        <p:guide pos="2160"/>
        <p:guide pos="45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B0D7AD-E2BC-420D-BCF4-8594C6134582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D52D03-A0A4-4B69-82E7-522F3AC1DD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169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471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952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81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81" y="4589466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217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052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365127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30" y="1681164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30" y="2505076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4" y="1681164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4" y="2505076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769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187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234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1" y="987428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44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1" y="987428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839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090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A01D-1B95-456B-81CD-83AD68C79B49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901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DA01D-1B95-456B-81CD-83AD68C79B49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4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C8D7F-04E0-4DDF-9ED5-C5740498F8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751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654244" y="1700809"/>
            <a:ext cx="8640960" cy="2232248"/>
          </a:xfrm>
        </p:spPr>
        <p:txBody>
          <a:bodyPr vert="horz" anchor="t">
            <a:noAutofit/>
          </a:bodyPr>
          <a:lstStyle/>
          <a:p>
            <a:pPr marL="63500"/>
            <a:endParaRPr lang="ru-RU" sz="3500" b="1" dirty="0">
              <a:latin typeface="Arial" pitchFamily="34" charset="0"/>
              <a:cs typeface="Arial" pitchFamily="34" charset="0"/>
            </a:endParaRPr>
          </a:p>
          <a:p>
            <a:pPr marL="63500" algn="l"/>
            <a:r>
              <a:rPr lang="ru-RU" sz="3500" b="1" dirty="0" smtClean="0">
                <a:latin typeface="Times New Roman" pitchFamily="18"/>
                <a:cs typeface="Times New Roman" pitchFamily="18"/>
              </a:rPr>
              <a:t>Как </a:t>
            </a:r>
            <a:r>
              <a:rPr lang="ru-RU" sz="3500" b="1" dirty="0">
                <a:latin typeface="Times New Roman" pitchFamily="18"/>
                <a:cs typeface="Times New Roman" pitchFamily="18"/>
              </a:rPr>
              <a:t>специалисту по </a:t>
            </a:r>
            <a:r>
              <a:rPr lang="ru-RU" sz="3500" b="1" dirty="0" smtClean="0">
                <a:latin typeface="Times New Roman" pitchFamily="18"/>
                <a:cs typeface="Times New Roman" pitchFamily="18"/>
              </a:rPr>
              <a:t>ОТ</a:t>
            </a:r>
            <a:br>
              <a:rPr lang="ru-RU" sz="3500" b="1" dirty="0" smtClean="0">
                <a:latin typeface="Times New Roman" pitchFamily="18"/>
                <a:cs typeface="Times New Roman" pitchFamily="18"/>
              </a:rPr>
            </a:br>
            <a:r>
              <a:rPr lang="ru-RU" sz="3500" b="1" dirty="0" smtClean="0">
                <a:latin typeface="Times New Roman" pitchFamily="18"/>
                <a:cs typeface="Times New Roman" pitchFamily="18"/>
              </a:rPr>
              <a:t>провести качественный</a:t>
            </a:r>
            <a:br>
              <a:rPr lang="ru-RU" sz="3500" b="1" dirty="0" smtClean="0">
                <a:latin typeface="Times New Roman" pitchFamily="18"/>
                <a:cs typeface="Times New Roman" pitchFamily="18"/>
              </a:rPr>
            </a:br>
            <a:r>
              <a:rPr lang="ru-RU" sz="3500" b="1" dirty="0" smtClean="0">
                <a:latin typeface="Times New Roman" pitchFamily="18"/>
                <a:cs typeface="Times New Roman" pitchFamily="18"/>
              </a:rPr>
              <a:t>вводный </a:t>
            </a:r>
            <a:r>
              <a:rPr lang="ru-RU" sz="3500" b="1" dirty="0">
                <a:latin typeface="Times New Roman" pitchFamily="18"/>
                <a:cs typeface="Times New Roman" pitchFamily="18"/>
              </a:rPr>
              <a:t>инструктаж</a:t>
            </a:r>
            <a:endParaRPr lang="ru-RU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дзаголовок 7"/>
          <p:cNvSpPr txBox="1">
            <a:spLocks/>
          </p:cNvSpPr>
          <p:nvPr/>
        </p:nvSpPr>
        <p:spPr>
          <a:xfrm>
            <a:off x="654244" y="4077072"/>
            <a:ext cx="8489844" cy="16561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algn="l"/>
            <a:endParaRPr lang="ru-RU" sz="2000" dirty="0">
              <a:solidFill>
                <a:schemeClr val="tx1"/>
              </a:solidFill>
              <a:cs typeface="Arial" pitchFamily="34" charset="0"/>
            </a:endParaRPr>
          </a:p>
          <a:p>
            <a:pPr marL="63500" algn="l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Ольга Гревцева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63500" algn="l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обучения Актион Охрана труда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914" y="457588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696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80644" y="1486642"/>
            <a:ext cx="8707773" cy="1032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Какую статью изучить </a:t>
            </a:r>
            <a:b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Справочнике специалиста по охране труда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9" y="261516"/>
            <a:ext cx="566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специалисту по ОТ провести качественный вводный инструктаж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03B3082-4F1D-F949-01C8-99165C217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567" y="2170343"/>
            <a:ext cx="7781925" cy="45206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914" y="457588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737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DDBCE28-D5A6-DED8-A48F-D7309C221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58D2CD75-69C8-AE52-E430-2373F55E9C02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4A91588-B6E5-2438-194A-5FFECBD24891}"/>
              </a:ext>
            </a:extLst>
          </p:cNvPr>
          <p:cNvSpPr txBox="1"/>
          <p:nvPr/>
        </p:nvSpPr>
        <p:spPr>
          <a:xfrm>
            <a:off x="680644" y="1345321"/>
            <a:ext cx="8707773" cy="688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Какой урок изучить в Высшей школе Охраны труда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770D592-5D08-5748-E82D-D078ED3CF259}"/>
              </a:ext>
            </a:extLst>
          </p:cNvPr>
          <p:cNvSpPr txBox="1"/>
          <p:nvPr/>
        </p:nvSpPr>
        <p:spPr>
          <a:xfrm>
            <a:off x="344489" y="261516"/>
            <a:ext cx="566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специалисту по ОТ провести качественный вводный инструктаж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F085519-0595-8562-C14A-B751CB288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89" y="1792717"/>
            <a:ext cx="3867318" cy="480376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6A6E571C-E5DC-F183-93F4-61820F7F0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650" y="2434213"/>
            <a:ext cx="5151664" cy="423514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914" y="457588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089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38D2B82-E94E-68EB-031E-896F0C4A2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8F6E1A0-CE6C-1336-A731-9885BD47CE9F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0D1B36A-2BA6-3E1E-3270-0F702350F4C2}"/>
              </a:ext>
            </a:extLst>
          </p:cNvPr>
          <p:cNvSpPr txBox="1"/>
          <p:nvPr/>
        </p:nvSpPr>
        <p:spPr>
          <a:xfrm>
            <a:off x="680644" y="1511581"/>
            <a:ext cx="8707773" cy="4683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 кем проводить 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spcBef>
                <a:spcPct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Вводный инструктаж проводят всем работникам без исключения (пункт 10 Порядка обучения № 2464).</a:t>
            </a:r>
          </a:p>
          <a:p>
            <a:pPr algn="just" defTabSz="914400">
              <a:spcBef>
                <a:spcPct val="0"/>
              </a:spcBef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914400">
              <a:spcBef>
                <a:spcPct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требование относится не только к новеньким работникам, 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и к командированным в организацию или подразделение, практикантам и лицам, которые участвуют в производственной деятельности организации.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 defTabSz="914400">
              <a:lnSpc>
                <a:spcPct val="80000"/>
              </a:lnSpc>
              <a:spcBef>
                <a:spcPct val="0"/>
              </a:spcBef>
              <a:buAutoNum type="arabicPeriod"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EE763BD-21D2-0646-F876-6BCFC8FD9C85}"/>
              </a:ext>
            </a:extLst>
          </p:cNvPr>
          <p:cNvSpPr txBox="1"/>
          <p:nvPr/>
        </p:nvSpPr>
        <p:spPr>
          <a:xfrm>
            <a:off x="344489" y="261516"/>
            <a:ext cx="566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специалисту по ОТ провести качественный вводный инструктаж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914" y="457588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531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ABD7B52-30B9-08F4-877A-A029C5CDC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80D8AC6-822F-426A-BE22-4D8F08372757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7E0F365-6564-E7C9-6266-83E007792899}"/>
              </a:ext>
            </a:extLst>
          </p:cNvPr>
          <p:cNvSpPr txBox="1"/>
          <p:nvPr/>
        </p:nvSpPr>
        <p:spPr>
          <a:xfrm>
            <a:off x="680644" y="1611337"/>
            <a:ext cx="8707773" cy="4683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Когда проводят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spcBef>
                <a:spcPct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Вводный инструктаж по охране труда с работником проводят в день его фактического приема на работу. </a:t>
            </a:r>
          </a:p>
          <a:p>
            <a:pPr algn="just" defTabSz="914400">
              <a:spcBef>
                <a:spcPct val="0"/>
              </a:spcBef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914400">
              <a:spcBef>
                <a:spcPct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Работодатель не вправе допускать сотрудника к самостоятельной работе до тех пор, пока он не пройдет вводный инструктаж. Если это требование нарушить, ГИТ оштрафует работодателя (абз. 10 ч. 3 ст. 214 ТК, ч. 3 ст. 5.27.1 КоАП).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 defTabSz="914400">
              <a:lnSpc>
                <a:spcPct val="80000"/>
              </a:lnSpc>
              <a:spcBef>
                <a:spcPct val="0"/>
              </a:spcBef>
              <a:buAutoNum type="arabicPeriod"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A0B9130-42BB-A267-E45C-C3C875FD059A}"/>
              </a:ext>
            </a:extLst>
          </p:cNvPr>
          <p:cNvSpPr txBox="1"/>
          <p:nvPr/>
        </p:nvSpPr>
        <p:spPr>
          <a:xfrm>
            <a:off x="344489" y="261516"/>
            <a:ext cx="566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специалисту по ОТ провести качественный вводный инструктаж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914" y="457588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117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DE1929E-2A22-5321-CB2E-40A24A840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382596B8-DD50-A5F2-795B-71691B37FAF2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2E5FD8B-4F9B-64DB-A220-E7E3BF411FBA}"/>
              </a:ext>
            </a:extLst>
          </p:cNvPr>
          <p:cNvSpPr txBox="1"/>
          <p:nvPr/>
        </p:nvSpPr>
        <p:spPr>
          <a:xfrm>
            <a:off x="680644" y="1428451"/>
            <a:ext cx="8707773" cy="5123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Кто проводит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Вправе проводить вводный инструктаж: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defTabSz="91440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по охране труда</a:t>
            </a:r>
          </a:p>
          <a:p>
            <a:pPr marL="342900" indent="-342900" algn="just" defTabSz="91440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ответственное лицо, на которое приказом работодателя возложили обязанность проводить вводный инструктаж по ОТ</a:t>
            </a:r>
          </a:p>
          <a:p>
            <a:pPr marL="342900" indent="-342900" algn="just" defTabSz="91440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ответственное лицо, которое оказывает услуги в области ОТ по гражданско-правовому договору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 defTabSz="914400">
              <a:lnSpc>
                <a:spcPct val="80000"/>
              </a:lnSpc>
              <a:spcBef>
                <a:spcPct val="0"/>
              </a:spcBef>
              <a:buAutoNum type="arabicPeriod"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FDF5185-E354-7183-0C9D-83FEE78B6634}"/>
              </a:ext>
            </a:extLst>
          </p:cNvPr>
          <p:cNvSpPr txBox="1"/>
          <p:nvPr/>
        </p:nvSpPr>
        <p:spPr>
          <a:xfrm>
            <a:off x="344489" y="261516"/>
            <a:ext cx="566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специалисту по ОТ провести качественный вводный инструктаж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914" y="457588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589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3106E87-2AFA-3F94-6530-5AA29877B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C47C6BF-1462-6C79-57F4-44676755224C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D93E036-800C-0032-FDC4-1AFBDC64355D}"/>
              </a:ext>
            </a:extLst>
          </p:cNvPr>
          <p:cNvSpPr txBox="1"/>
          <p:nvPr/>
        </p:nvSpPr>
        <p:spPr>
          <a:xfrm>
            <a:off x="680644" y="1395199"/>
            <a:ext cx="8707773" cy="5021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Кто проводит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Ответственный за вводный инструктаж должен быть обучен по программе Б в учебном центре (п. 44 и 52 Порядка обучения № 2464). Периодичность обучения — не реже одного раза в три года (п. 59 Порядка обучения № 2464). Продолжительность обучения — не менее 16 часов (п. 46 Порядка обучения № 2464).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проводите вводный инструктаж работникам, которые выполняют работы повышенной опасности, то дополнительно обучают ответственного по программе 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учебном центре.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Ответственного за проведение вводного инструктажа назначают приказом работодателя.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 defTabSz="914400">
              <a:lnSpc>
                <a:spcPct val="80000"/>
              </a:lnSpc>
              <a:spcBef>
                <a:spcPct val="0"/>
              </a:spcBef>
              <a:buAutoNum type="arabicPeriod"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412C30A-6BB6-CB1C-011C-DBC242DCBA1E}"/>
              </a:ext>
            </a:extLst>
          </p:cNvPr>
          <p:cNvSpPr txBox="1"/>
          <p:nvPr/>
        </p:nvSpPr>
        <p:spPr>
          <a:xfrm>
            <a:off x="344489" y="261516"/>
            <a:ext cx="566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специалисту по ОТ провести качественный вводный инструктаж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914" y="457588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994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6451E8C-78E7-A719-49F2-1592E1479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545B04A-1C4C-0B10-AEAF-909C3B4BB715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B3231DA-42AA-5E5F-BD60-0C2006F567A0}"/>
              </a:ext>
            </a:extLst>
          </p:cNvPr>
          <p:cNvSpPr txBox="1"/>
          <p:nvPr/>
        </p:nvSpPr>
        <p:spPr>
          <a:xfrm>
            <a:off x="680644" y="1445077"/>
            <a:ext cx="8707773" cy="5292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Где проводят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 вводный инструктаж в кабинете охраны труда или в специально оборудованном помещении с использованием современных технических средств обучения и необходимых наглядных пособий.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повышения наглядности вводного инструктажа на стенах кабинета размещают плакаты. Оборудуйте учебный класс проектором или интерактивной доской. Это позволит применять мультимедийные технологии, проводить презентации и показывать видеоматериалы.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кабинете предусмотрите место для работы специалиста по охране труда и оборудуйте его техническими средствами. Оборудуйте учебный класс компьютерами. Так работники смогут изучать теорию в виде обучающих игр, викторин и квизов.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C6D6CEA-A939-3268-B084-23F7D48C487E}"/>
              </a:ext>
            </a:extLst>
          </p:cNvPr>
          <p:cNvSpPr txBox="1"/>
          <p:nvPr/>
        </p:nvSpPr>
        <p:spPr>
          <a:xfrm>
            <a:off x="344489" y="261516"/>
            <a:ext cx="566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специалисту по ОТ провести качественный вводный инструктаж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914" y="457588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980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25DEEF-6E0C-CAE1-E0BD-4B774CD3E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66C254C-F608-47E9-B293-3E7757504F8B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6D8B867-78CB-F810-0C90-AEE857EC45F9}"/>
              </a:ext>
            </a:extLst>
          </p:cNvPr>
          <p:cNvSpPr txBox="1"/>
          <p:nvPr/>
        </p:nvSpPr>
        <p:spPr>
          <a:xfrm>
            <a:off x="680644" y="1428451"/>
            <a:ext cx="8707773" cy="4282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составить программу </a:t>
            </a:r>
            <a:b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проведения вводного инструктажа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Разрабатывают на основании законодательства в области охраны труда с учетом специфики деятельности организации.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программ вводного инструктажа для разных категорий работников может быть различным. Например, отдельную программу можно разработать для работников сторонних организаций. 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Программу утверждает руководитель организации записью в самой программе или отдельным приказом в произвольной форме (п. 11 Порядка обучения № 2464).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1B8D36D-7BBB-07FB-948A-6B7D8E2FA52A}"/>
              </a:ext>
            </a:extLst>
          </p:cNvPr>
          <p:cNvSpPr txBox="1"/>
          <p:nvPr/>
        </p:nvSpPr>
        <p:spPr>
          <a:xfrm>
            <a:off x="344489" y="261516"/>
            <a:ext cx="566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специалисту по ОТ провести качественный вводный инструктаж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914" y="457588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398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CF5BC97-BC45-06D0-BF24-CA6DCFCBA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924119A-98DC-B432-2174-45C3E56E04AD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1B0C563-3AC9-B0AE-09BB-D4794A076A61}"/>
              </a:ext>
            </a:extLst>
          </p:cNvPr>
          <p:cNvSpPr txBox="1"/>
          <p:nvPr/>
        </p:nvSpPr>
        <p:spPr>
          <a:xfrm>
            <a:off x="680644" y="1453390"/>
            <a:ext cx="8707773" cy="512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Какие разделы добавить в программу</a:t>
            </a:r>
            <a:b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проведения вводного инструктажа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Примерный перечень вопросов для вводного инструктажа содержит шесть пунктов: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Сведения об организации. Политика и цели работодателя в области охраны труда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Общие правила поведения работающих на территории организации, в производственных и вспомогательных помещениях. Источники опасности, действующие на всех работников, находящихся на территории организации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Расположение основных служб, вспомогательных помещений. Средства обеспечения производственной санитарии и личной гигиены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E53C001-A535-E24E-07AC-E9856668C879}"/>
              </a:ext>
            </a:extLst>
          </p:cNvPr>
          <p:cNvSpPr txBox="1"/>
          <p:nvPr/>
        </p:nvSpPr>
        <p:spPr>
          <a:xfrm>
            <a:off x="344489" y="261516"/>
            <a:ext cx="566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специалисту по ОТ провести качественный вводный инструктаж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914" y="457588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620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F668A9A-2193-6720-FD0B-5B94D1D4D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3017361-872A-2C3D-EFD3-9031A69BD569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CE23640-B5EF-BFCE-AEE3-711380CEF2D5}"/>
              </a:ext>
            </a:extLst>
          </p:cNvPr>
          <p:cNvSpPr txBox="1"/>
          <p:nvPr/>
        </p:nvSpPr>
        <p:spPr>
          <a:xfrm>
            <a:off x="680644" y="1361947"/>
            <a:ext cx="8707773" cy="3765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Какие разделы добавить в программу</a:t>
            </a:r>
            <a:b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проведения вводного инструктажа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Обстоятельства и причины отдельных характерных несчастных случаев на производстве, аварий, пожаров, происшедших на аналогичных производствах из-за нарушения требований охраны труда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Действия работников при возникновении возможных аварийных ситуаций. Виды сигнализаций и звуковых оповещений при возникновении аварийных ситуаций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Оказание первой помощи пострадавшим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en-US" sz="2000" b="1" dirty="0">
              <a:solidFill>
                <a:srgbClr val="007B8F"/>
              </a:solidFill>
              <a:latin typeface="PT Serif" panose="020A0603040505020204" pitchFamily="18" charset="-52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49FE83E-5395-C304-B815-6AB18D308ACD}"/>
              </a:ext>
            </a:extLst>
          </p:cNvPr>
          <p:cNvSpPr txBox="1"/>
          <p:nvPr/>
        </p:nvSpPr>
        <p:spPr>
          <a:xfrm>
            <a:off x="344489" y="261516"/>
            <a:ext cx="566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специалисту по ОТ провести качественный вводный инструктаж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914" y="457588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161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EC7EE1B-39BA-8BE3-A00D-11B3CEBCA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528D11A4-5085-4755-9520-7AEDEC5AA49D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DE58526-589E-4054-719D-7AF2C3CE14AB}"/>
              </a:ext>
            </a:extLst>
          </p:cNvPr>
          <p:cNvSpPr txBox="1"/>
          <p:nvPr/>
        </p:nvSpPr>
        <p:spPr>
          <a:xfrm>
            <a:off x="680644" y="1328695"/>
            <a:ext cx="8707773" cy="4869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Что поможет проводить инструктаж качественно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8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Презентация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ничего не упустить, инструктаж удобно проводить по презентации, кроме того, так работники легче усваивают главные тезисы. В презентации демонстрируйте меньше сплошного текста. Сосредоточьтесь на ключевых словах и на важных требованиях, которые работники должны запомнить.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Видеоматериалы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Демонстрируйте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конкретные ситуации на видео. Так проще донести информацию до сотрудников, ведь визуальное представление о правилах и процедурах по охране труда позволяет лучше понять и запомнить информацию. Кроме того, с помощью видеоинструктажей можно обучать большое количество сотрудников одновременно, что экономит время и ресурсы компании. Видеоматериалы могут быть использованы для повторного просмотра и обучения новых сотрудников.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B2296E2-AB84-5DB6-3B0D-9983FD24C21C}"/>
              </a:ext>
            </a:extLst>
          </p:cNvPr>
          <p:cNvSpPr txBox="1"/>
          <p:nvPr/>
        </p:nvSpPr>
        <p:spPr>
          <a:xfrm>
            <a:off x="344489" y="261516"/>
            <a:ext cx="566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специалисту по ОТ провести качественный вводный инструктаж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914" y="457588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663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A33751-AF12-0E2E-A98B-455C359E8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56A5EAB2-A3DC-6223-699B-ABD3D3D3C652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A0C6478-63C0-6DE5-A5EB-D305940D4131}"/>
              </a:ext>
            </a:extLst>
          </p:cNvPr>
          <p:cNvSpPr txBox="1"/>
          <p:nvPr/>
        </p:nvSpPr>
        <p:spPr>
          <a:xfrm>
            <a:off x="680644" y="1528207"/>
            <a:ext cx="8707773" cy="2628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Что поможет проводить инструктаж качественно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Квизы, викторины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игр избежите скучных и монотонных текстовых заданий, а соревновательный элемент поможет удержать внимание участников и глубже вникнуть в материал. Придумывайте игры и сами устанавливайте правила или найдите в интернете уже готовые.</a:t>
            </a: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57E8A72-A7C5-8C7E-67B1-5E674D625D8B}"/>
              </a:ext>
            </a:extLst>
          </p:cNvPr>
          <p:cNvSpPr txBox="1"/>
          <p:nvPr/>
        </p:nvSpPr>
        <p:spPr>
          <a:xfrm>
            <a:off x="344489" y="261516"/>
            <a:ext cx="566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специалисту по ОТ провести качественный вводный инструктаж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914" y="457588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167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23FE2B4-AB81-787A-3941-386AE6276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CE431AA-9554-CA8A-39FA-3F106B6DA4A8}"/>
              </a:ext>
            </a:extLst>
          </p:cNvPr>
          <p:cNvSpPr/>
          <p:nvPr/>
        </p:nvSpPr>
        <p:spPr>
          <a:xfrm rot="16200000">
            <a:off x="4556963" y="-4167846"/>
            <a:ext cx="792088" cy="9505061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3EFE36A-4903-BEE9-620A-30FFD73041A0}"/>
              </a:ext>
            </a:extLst>
          </p:cNvPr>
          <p:cNvSpPr txBox="1"/>
          <p:nvPr/>
        </p:nvSpPr>
        <p:spPr>
          <a:xfrm>
            <a:off x="680644" y="1503268"/>
            <a:ext cx="8707773" cy="2899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проверить знания после инструктажа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</a:pPr>
            <a:endParaRPr lang="ru-RU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914400">
              <a:lnSpc>
                <a:spcPct val="80000"/>
              </a:lnSpc>
              <a:spcBef>
                <a:spcPct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Вводный инструктаж заканчивается проверкой знаний (п. 23 Порядка обучения № 2464). Формат работодатель выбирает самостоятельно. Например, устно проверьте приобретенные работником знания и навыки безопасных приемов работы. Затем в журнале сделайте запись о дате его проведения с подписями инструктируемого и инструктирующего. В документе укажите информацию из пункта 86 Порядка обучения № 2464.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7F8E14B-CE5F-1FB5-78CD-8234C657A07D}"/>
              </a:ext>
            </a:extLst>
          </p:cNvPr>
          <p:cNvSpPr txBox="1"/>
          <p:nvPr/>
        </p:nvSpPr>
        <p:spPr>
          <a:xfrm>
            <a:off x="344489" y="261516"/>
            <a:ext cx="566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специалисту по ОТ провести качественный вводный инструктаж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914" y="457588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3234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1524000" y="-1523999"/>
            <a:ext cx="6858000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94471" y="2282562"/>
            <a:ext cx="9399494" cy="301864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СПАСИБО ЗА ВНИМАНИЕ</a:t>
            </a: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!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ru-RU" sz="27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0F12365-736D-47C0-BE8F-6413C4429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231" y="6110271"/>
            <a:ext cx="2496111" cy="36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006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15848</TotalTime>
  <Words>679</Words>
  <Application>Microsoft Office PowerPoint</Application>
  <PresentationFormat>Лист A4 (210x297 мм)</PresentationFormat>
  <Paragraphs>105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fikus</dc:creator>
  <cp:lastModifiedBy>Ekaterina R. Islamova</cp:lastModifiedBy>
  <cp:revision>110</cp:revision>
  <dcterms:created xsi:type="dcterms:W3CDTF">2022-09-01T16:29:11Z</dcterms:created>
  <dcterms:modified xsi:type="dcterms:W3CDTF">2025-03-31T07:54:37Z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-1456331294</vt:i4>
  </property>
  <property fmtid="{D5CDD505-2E9C-101B-9397-08002B2CF9AE}" pid="3" name="_NewReviewCycle">
    <vt:lpwstr/>
  </property>
  <property fmtid="{D5CDD505-2E9C-101B-9397-08002B2CF9AE}" pid="4" name="_EmailSubject">
    <vt:lpwstr>примерное название и анонс вебинара</vt:lpwstr>
  </property>
  <property fmtid="{D5CDD505-2E9C-101B-9397-08002B2CF9AE}" pid="5" name="_AuthorEmail">
    <vt:lpwstr>osofiyskaya@fmbcfmba.ru</vt:lpwstr>
  </property>
  <property fmtid="{D5CDD505-2E9C-101B-9397-08002B2CF9AE}" pid="6" name="_AuthorEmailDisplayName">
    <vt:lpwstr>Софийская Ольга Игоревна</vt:lpwstr>
  </property>
</Properties>
</file>