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6" r:id="rId5"/>
    <p:sldId id="259" r:id="rId6"/>
    <p:sldId id="260" r:id="rId7"/>
    <p:sldId id="264" r:id="rId8"/>
    <p:sldId id="261" r:id="rId9"/>
    <p:sldId id="263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-414" y="-63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8A33A-375F-4277-9009-9C16B92F277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351C9-7DBE-42A5-A265-E8D01353C3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237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48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739740"/>
            <a:ext cx="9307394" cy="9863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ru-RU" sz="4000" b="1" dirty="0" smtClean="0">
                <a:solidFill>
                  <a:srgbClr val="009999"/>
                </a:solidFill>
                <a:latin typeface="Times New Roman" pitchFamily="18" charset="0"/>
                <a:ea typeface="Martel Sans"/>
                <a:cs typeface="Times New Roman" pitchFamily="18" charset="0"/>
              </a:rPr>
              <a:t>Проверки по индикатору СОУТ</a:t>
            </a:r>
            <a:endParaRPr lang="en-US" sz="4000" b="1" dirty="0">
              <a:solidFill>
                <a:srgbClr val="009999"/>
              </a:solidFill>
              <a:latin typeface="Times New Roman" pitchFamily="18" charset="0"/>
              <a:ea typeface="Martel Sans"/>
              <a:cs typeface="Times New Roman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33199" y="2352782"/>
            <a:ext cx="7477601" cy="2797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799"/>
              </a:lnSpc>
            </a:pPr>
            <a:r>
              <a:rPr lang="en-US" b="1" dirty="0" err="1" smtClean="0">
                <a:solidFill>
                  <a:srgbClr val="2C3249"/>
                </a:solidFill>
                <a:latin typeface="Times New Roman" pitchFamily="18" charset="0"/>
                <a:ea typeface="Martel Sans"/>
                <a:cs typeface="Times New Roman" pitchFamily="18" charset="0"/>
              </a:rPr>
              <a:t>Цель</a:t>
            </a:r>
            <a:r>
              <a:rPr lang="ru-RU" b="1" dirty="0" smtClean="0">
                <a:solidFill>
                  <a:srgbClr val="2C3249"/>
                </a:solidFill>
                <a:latin typeface="Times New Roman" pitchFamily="18" charset="0"/>
                <a:ea typeface="Martel Sans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2C3249"/>
                </a:solidFill>
                <a:latin typeface="Times New Roman" pitchFamily="18" charset="0"/>
                <a:ea typeface="Martel Sans"/>
                <a:cs typeface="Times New Roman" pitchFamily="18" charset="0"/>
              </a:rPr>
              <a:t>вебинара</a:t>
            </a:r>
            <a:r>
              <a:rPr lang="ru-RU" b="1" dirty="0" smtClean="0">
                <a:solidFill>
                  <a:srgbClr val="2C3249"/>
                </a:solidFill>
                <a:latin typeface="Times New Roman" pitchFamily="18" charset="0"/>
                <a:ea typeface="Martel Sans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2C3249"/>
                </a:solidFill>
                <a:latin typeface="Times New Roman" pitchFamily="18" charset="0"/>
                <a:ea typeface="Martel Sans"/>
                <a:cs typeface="Times New Roman" pitchFamily="18" charset="0"/>
              </a:rPr>
              <a:t>– </a:t>
            </a:r>
            <a:r>
              <a:rPr lang="ru-RU" dirty="0" smtClean="0">
                <a:solidFill>
                  <a:srgbClr val="2C3249"/>
                </a:solidFill>
                <a:latin typeface="Times New Roman" pitchFamily="18" charset="0"/>
                <a:ea typeface="Martel Sans"/>
                <a:cs typeface="Times New Roman" pitchFamily="18" charset="0"/>
              </a:rPr>
              <a:t>консультирование по вопросам проведения контрольно-надзорных мероприятий по индикатору риска</a:t>
            </a:r>
            <a:r>
              <a:rPr lang="ru-RU" dirty="0" smtClean="0">
                <a:latin typeface="Times New Roman" pitchFamily="18" charset="0"/>
                <a:ea typeface="Martel Sans"/>
                <a:cs typeface="Times New Roman" pitchFamily="18" charset="0"/>
              </a:rPr>
              <a:t> - наличие в Федеральной государственной информационной системе учета результатов проведения специальной оценки условий труда информации о результатах проведения специальной оценки условий труда у юридического лица/индивидуального предпринимателя более пяти лет назад при наличии рабочих мест с вредными или опасными условиями труда.</a:t>
            </a:r>
            <a:endParaRPr lang="en-US" dirty="0">
              <a:latin typeface="Times New Roman" pitchFamily="18" charset="0"/>
              <a:ea typeface="Martel Sans"/>
              <a:cs typeface="Times New Roman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833199" y="5356027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299686" y="5339358"/>
            <a:ext cx="3163014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endParaRPr lang="en-US" sz="2187" dirty="0"/>
          </a:p>
        </p:txBody>
      </p:sp>
      <p:sp>
        <p:nvSpPr>
          <p:cNvPr id="11" name="Подзаголовок 7"/>
          <p:cNvSpPr txBox="1">
            <a:spLocks/>
          </p:cNvSpPr>
          <p:nvPr/>
        </p:nvSpPr>
        <p:spPr>
          <a:xfrm>
            <a:off x="833198" y="5558318"/>
            <a:ext cx="7477601" cy="20342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3500" algn="l"/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Андрей </a:t>
            </a:r>
            <a:r>
              <a:rPr lang="ru-RU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Криницын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marL="63500" algn="l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главный государственный инспектор труда отдела надзора и контроля по правовым вопросам в Республике Бурятия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063" y="7592601"/>
            <a:ext cx="2700395" cy="39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90799" y="1144667"/>
            <a:ext cx="9306401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dirty="0" smtClean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ФГИС</a:t>
            </a:r>
            <a:r>
              <a:rPr lang="ru-RU" sz="4374" dirty="0" smtClean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 СОУТ – выявление просроченной </a:t>
            </a:r>
            <a:r>
              <a:rPr lang="ru-RU" sz="4374" dirty="0" err="1" smtClean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спецоценки</a:t>
            </a:r>
            <a:endParaRPr lang="en-US" sz="4374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4490799" y="3260416"/>
            <a:ext cx="4542115" cy="2254133"/>
          </a:xfrm>
          <a:prstGeom prst="roundRect">
            <a:avLst>
              <a:gd name="adj" fmla="val 4984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357215" y="338999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C3249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Анализ</a:t>
            </a:r>
            <a:endParaRPr lang="en-US" sz="2187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720590" y="3870416"/>
            <a:ext cx="4082534" cy="15439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Проведение анализа рабочих </a:t>
            </a:r>
            <a:r>
              <a:rPr lang="en-US" sz="2000" dirty="0" err="1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мест</a:t>
            </a:r>
            <a:r>
              <a:rPr lang="en-US" sz="2000" dirty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в целях определения фактов истечения срока ранее действующей специальной оценки</a:t>
            </a:r>
            <a:r>
              <a:rPr lang="en-US" sz="2000" dirty="0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9255085" y="3260416"/>
            <a:ext cx="4717769" cy="2254133"/>
          </a:xfrm>
          <a:prstGeom prst="roundRect">
            <a:avLst>
              <a:gd name="adj" fmla="val 4984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271184" y="350273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dirty="0" err="1" smtClean="0">
                <a:solidFill>
                  <a:srgbClr val="2C3249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Определение</a:t>
            </a:r>
            <a:r>
              <a:rPr lang="ru-RU" sz="2187" b="1" dirty="0" smtClean="0">
                <a:solidFill>
                  <a:srgbClr val="2C3249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 ответственных лиц</a:t>
            </a:r>
            <a:endParaRPr lang="en-US" sz="2187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9484876" y="4002991"/>
            <a:ext cx="4082534" cy="8010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Установление должностных лиц, ответственных за пропуск срока (Положение о СУОТ, приказы)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490799" y="5718581"/>
            <a:ext cx="9482055" cy="1563122"/>
          </a:xfrm>
          <a:prstGeom prst="roundRect">
            <a:avLst>
              <a:gd name="adj" fmla="val 7719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632594" y="5808877"/>
            <a:ext cx="2777490" cy="686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ru-RU" sz="2187" b="1" dirty="0" smtClean="0">
                <a:solidFill>
                  <a:srgbClr val="FF0000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Внимание!</a:t>
            </a:r>
            <a:endParaRPr lang="en-US" sz="2187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720590" y="6324258"/>
            <a:ext cx="884682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ru-RU" sz="2000" dirty="0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Создание идентификационных номеров и контроль  размещения их в ФГИС СОУТ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3969" y="7566727"/>
            <a:ext cx="2700395" cy="39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513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2" y="405114"/>
            <a:ext cx="10362915" cy="7870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ИНДИКАТОРЫ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393394" y="388453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2628900" lvl="5" indent="-342900">
              <a:lnSpc>
                <a:spcPts val="2799"/>
              </a:lnSpc>
              <a:buSzPct val="100000"/>
              <a:buChar char="•"/>
            </a:pP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405114" y="1331090"/>
            <a:ext cx="13959068" cy="65049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/>
              <a:t>Приказом Министерства труда и социальной защиты Российской Федерации от 30.11.2021 №838н «Об утверждении перечня индикаторов риска нарушения обязательных требований при осуществлении федерального государственного контроля (надзора) за соблюдением трудового законодательства и иных нормативных правовых актов, содержащих нормы трудового права» утвержден перечень индикаторов риска нарушения обязательных требований .</a:t>
            </a:r>
          </a:p>
          <a:p>
            <a:pPr algn="just"/>
            <a:endParaRPr lang="ru-RU" sz="2000" dirty="0" smtClean="0"/>
          </a:p>
          <a:p>
            <a:pPr algn="just">
              <a:buFontTx/>
              <a:buChar char="-"/>
            </a:pPr>
            <a:r>
              <a:rPr lang="ru-RU" sz="2000" u="sng" dirty="0" smtClean="0"/>
              <a:t>проведение два и более раза в течение шести месяцев одним лицом и (или) одним средством измерения, имеющим идентификационные признаки, измерений в целях специальной оценки условий труда у контролируемого лица и иного лица, находящегося в другом субъекте Российской Федерации, в течение суток (за исключением случаев проведения специальной оценки условий труда на территории субъектов Российской Федерации, имеющих общую административную границу). Проверки организуются в отношении организаций, проводящих СОУТ.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000" u="sng" dirty="0" smtClean="0"/>
              <a:t>отсутствие в ФГИС СОУТ информации о результатах проведения специальной оценки условий труда у юридического лица или индивидуального предпринимателя, сведения о котором внесены в Единый государственный реестр юридических лиц/Единый государственный реестр индивидуальных предпринимателей более 12 месяцев назад, при условии, что указанное юридическое лицо/индивидуальный предприниматель является страхователем в Фонде пенсионного и социального страхования Российской Федерации и представляет информацию о 50 и более застрахованных лицах, или наличие в Федеральной государственной информационной системе учета результатов проведения специальной оценки условий труда информации о результатах проведения специальной оценки условий труда у юридического лица/индивидуального предпринимателя более пяти лет назад при наличии рабочих мест с вредными условиями труда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 </a:t>
            </a:r>
          </a:p>
          <a:p>
            <a:pPr algn="just"/>
            <a:r>
              <a:rPr lang="ru-RU" sz="2000" dirty="0" smtClean="0"/>
              <a:t>В ходе </a:t>
            </a:r>
            <a:r>
              <a:rPr lang="ru-RU" sz="2000" dirty="0" err="1" smtClean="0"/>
              <a:t>вебинара</a:t>
            </a:r>
            <a:r>
              <a:rPr lang="ru-RU" sz="2000" dirty="0" smtClean="0"/>
              <a:t> будет проведен анализ ошибок работодателя на конкретном примере из практики ГИТ.</a:t>
            </a:r>
          </a:p>
          <a:p>
            <a:pPr algn="just"/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lnSpc>
                <a:spcPts val="2799"/>
              </a:lnSpc>
              <a:buSzPct val="100000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799"/>
              </a:lnSpc>
              <a:buSzPct val="100000"/>
            </a:pP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594" y="7756445"/>
            <a:ext cx="2700395" cy="39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513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2" y="405114"/>
            <a:ext cx="10362915" cy="7870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Образец мотивированного представления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393394" y="3884533"/>
            <a:ext cx="10199013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2628900" lvl="5" indent="-342900">
              <a:lnSpc>
                <a:spcPts val="2799"/>
              </a:lnSpc>
              <a:buSzPct val="100000"/>
              <a:buChar char="•"/>
            </a:pP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405114" y="1215730"/>
            <a:ext cx="13959068" cy="640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Довожу до Вашего сведения, что в соответствии с данными информационной системы ФГИС СОУТ в Производственном кооперативе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», ИНН 03055555 в 2017 году (дата утверждения отчета СОУТ №55555 04.09.2017) проведена специальная оценка условий труда на 56 рабочих местах работников, при этом по 35 рабочим местам установлен класс условий труда 3.1. (вредные условия труда). Иной отчет о проведении специальной оценки условий труда на рабочих местах  ПК "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в системе ФГИС СОУТ имеется, но касается других рабочих мест (дата проведения специальной оценки на других рабочих местах  ноябрь 2018 года), в разделе «Список идентификационных номеров специальной оценки условий труда» информация о начале проведения специальной оценки условий труда ПК "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отсутствует. 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В соответствии с ч. 10 ст. 23 Федерального закона от 31.07.2020 № 248 ФЗ «О государственном контроле (надзоре) и муниципальном контроле в Российской Федерации» приказом Министерства труда и социальной защиты Российской Федерации от 30.11.2021 №838н «Об утверждении перечня индикаторов риска нарушения обязательных требований при осуществлении федерального государственного контроля (надзора) за соблюдением трудового законодательства и иных нормативных правовых актов, содержащих нормы трудового права» утвержден перечень индикаторов риска нарушения обязательных требований при осуществлении федерального государственного контроля (надзора) за соблюдением трудового законодательства и иных нормативных правовых актов, содержащих нормы трудового права.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Одним из таких индикаторов является наличие в Федеральной государственной информационной системе учета результатов проведения специальной оценки условий труда информации о результатах проведения специальной оценки условий труда у юридического лица/индивидуального предпринимателя более пяти лет назад при наличии рабочих мест с вредными или опасными условиями труда. Отчет о проведении специальной оценки условий труда ПК "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утвержден 04.09.2017, пятилетний срок истек 05.09.2022.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Выявление соответствия объекта контроля параметрам, утвержденным индикаторам риска нарушения обязательных требований, является основанием проведения контрольных (надзорных) мероприятий в соответствии с п. 1) ч. 1 ст. 57 Федерального закона от 31.07.2020. № 248-ФЗ «О государственном контроле (надзоре) и муниципальном контроле в Российской Федерации».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На основании вышеизложенного прошу разрешить проведение контрольного (надзорного) мероприятия - внеплановой документарной проверки как наиболее благоприятного инструмента взаимодействия с контролируемым лицом с использованием дистанционных технологий мобильного приложения "Инспектор" в рамках реализации Информации Минэкономразвития России от 18.11.2022 в отношении ПК "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(ИНН 03055555) по согласованию  с прокуратурой.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799"/>
              </a:lnSpc>
              <a:buSzPct val="100000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799"/>
              </a:lnSpc>
              <a:buSzPct val="100000"/>
            </a:pP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3968" y="7742275"/>
            <a:ext cx="2700395" cy="39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3991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637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823924" y="2885123"/>
            <a:ext cx="8806422" cy="5909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653"/>
              </a:lnSpc>
              <a:buNone/>
            </a:pPr>
            <a:r>
              <a:rPr lang="en-US" sz="3723" dirty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Основные </a:t>
            </a:r>
            <a:r>
              <a:rPr lang="en-US" sz="3723" dirty="0" err="1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этапы</a:t>
            </a:r>
            <a:r>
              <a:rPr lang="en-US" sz="3723" dirty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 </a:t>
            </a:r>
            <a:r>
              <a:rPr lang="en-US" sz="3723" dirty="0" err="1" smtClean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проведения</a:t>
            </a:r>
            <a:r>
              <a:rPr lang="ru-RU" sz="3723" dirty="0" smtClean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 проверки </a:t>
            </a:r>
            <a:endParaRPr lang="en-US" sz="3723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3088719" y="3759637"/>
            <a:ext cx="37743" cy="3948470"/>
          </a:xfrm>
          <a:prstGeom prst="roundRect">
            <a:avLst>
              <a:gd name="adj" fmla="val 225466"/>
            </a:avLst>
          </a:prstGeom>
          <a:solidFill>
            <a:srgbClr val="C5D2CF"/>
          </a:solidFill>
          <a:ln/>
        </p:spPr>
      </p:sp>
      <p:sp>
        <p:nvSpPr>
          <p:cNvPr id="7" name="Shape 4"/>
          <p:cNvSpPr/>
          <p:nvPr/>
        </p:nvSpPr>
        <p:spPr>
          <a:xfrm>
            <a:off x="3320236" y="4101048"/>
            <a:ext cx="661868" cy="37743"/>
          </a:xfrm>
          <a:prstGeom prst="roundRect">
            <a:avLst>
              <a:gd name="adj" fmla="val 225466"/>
            </a:avLst>
          </a:prstGeom>
          <a:solidFill>
            <a:srgbClr val="C5D2CF"/>
          </a:solidFill>
          <a:ln/>
        </p:spPr>
      </p:sp>
      <p:sp>
        <p:nvSpPr>
          <p:cNvPr id="8" name="Shape 5"/>
          <p:cNvSpPr/>
          <p:nvPr/>
        </p:nvSpPr>
        <p:spPr>
          <a:xfrm>
            <a:off x="2894826" y="3907274"/>
            <a:ext cx="425410" cy="425410"/>
          </a:xfrm>
          <a:prstGeom prst="roundRect">
            <a:avLst>
              <a:gd name="adj" fmla="val 20004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064371" y="3942755"/>
            <a:ext cx="86320" cy="3544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92"/>
              </a:lnSpc>
              <a:buNone/>
            </a:pPr>
            <a:r>
              <a:rPr lang="en-US" sz="2234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1</a:t>
            </a:r>
            <a:endParaRPr lang="en-US" sz="2234" dirty="0"/>
          </a:p>
        </p:txBody>
      </p:sp>
      <p:sp>
        <p:nvSpPr>
          <p:cNvPr id="10" name="Text 7"/>
          <p:cNvSpPr/>
          <p:nvPr/>
        </p:nvSpPr>
        <p:spPr>
          <a:xfrm>
            <a:off x="4147542" y="3948708"/>
            <a:ext cx="2363748" cy="2953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Подготовка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147542" y="4357449"/>
            <a:ext cx="8150624" cy="6504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82"/>
              </a:lnSpc>
              <a:buNone/>
            </a:pPr>
            <a:r>
              <a:rPr lang="en-US" sz="1600" dirty="0" err="1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Сбор</a:t>
            </a:r>
            <a:r>
              <a:rPr lang="en-US" sz="1600" dirty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информации</a:t>
            </a:r>
            <a:r>
              <a:rPr lang="ru-RU" sz="1600" dirty="0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 о рабочих местах с вредными условиями труда в системе ФГИС СОУТ,</a:t>
            </a:r>
            <a:br>
              <a:rPr lang="ru-RU" sz="1600" dirty="0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</a:br>
            <a:r>
              <a:rPr lang="ru-RU" sz="1600" dirty="0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направление решение о проведении проверки в ЕРКНМ для согласования с прокуратурой.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320236" y="5379422"/>
            <a:ext cx="661868" cy="37743"/>
          </a:xfrm>
          <a:prstGeom prst="roundRect">
            <a:avLst>
              <a:gd name="adj" fmla="val 225466"/>
            </a:avLst>
          </a:prstGeom>
          <a:solidFill>
            <a:srgbClr val="C5D2CF"/>
          </a:solidFill>
          <a:ln/>
        </p:spPr>
      </p:sp>
      <p:sp>
        <p:nvSpPr>
          <p:cNvPr id="13" name="Shape 10"/>
          <p:cNvSpPr/>
          <p:nvPr/>
        </p:nvSpPr>
        <p:spPr>
          <a:xfrm>
            <a:off x="2894826" y="5185648"/>
            <a:ext cx="425410" cy="425410"/>
          </a:xfrm>
          <a:prstGeom prst="roundRect">
            <a:avLst>
              <a:gd name="adj" fmla="val 20004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035677" y="5221129"/>
            <a:ext cx="143589" cy="3544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92"/>
              </a:lnSpc>
              <a:buNone/>
            </a:pPr>
            <a:r>
              <a:rPr lang="en-US" sz="2234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2</a:t>
            </a:r>
            <a:endParaRPr lang="en-US" sz="2234" dirty="0"/>
          </a:p>
        </p:txBody>
      </p:sp>
      <p:sp>
        <p:nvSpPr>
          <p:cNvPr id="15" name="Text 12"/>
          <p:cNvSpPr/>
          <p:nvPr/>
        </p:nvSpPr>
        <p:spPr>
          <a:xfrm>
            <a:off x="4147541" y="5227082"/>
            <a:ext cx="5634412" cy="2953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ru-RU" sz="2000" dirty="0" smtClean="0">
                <a:solidFill>
                  <a:srgbClr val="2C3249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Проведение контрольно-надзорного мероприятия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147542" y="5635823"/>
            <a:ext cx="7658814" cy="3024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82"/>
              </a:lnSpc>
              <a:buNone/>
            </a:pPr>
            <a:r>
              <a:rPr lang="ru-RU" sz="1600" dirty="0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Истребование документов, опрос , формирование акта проверки, предписаний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3320236" y="6657796"/>
            <a:ext cx="661868" cy="37743"/>
          </a:xfrm>
          <a:prstGeom prst="roundRect">
            <a:avLst>
              <a:gd name="adj" fmla="val 225466"/>
            </a:avLst>
          </a:prstGeom>
          <a:solidFill>
            <a:srgbClr val="C5D2CF"/>
          </a:solidFill>
          <a:ln/>
        </p:spPr>
      </p:sp>
      <p:sp>
        <p:nvSpPr>
          <p:cNvPr id="18" name="Shape 15"/>
          <p:cNvSpPr/>
          <p:nvPr/>
        </p:nvSpPr>
        <p:spPr>
          <a:xfrm>
            <a:off x="2894826" y="6464022"/>
            <a:ext cx="425410" cy="425410"/>
          </a:xfrm>
          <a:prstGeom prst="roundRect">
            <a:avLst>
              <a:gd name="adj" fmla="val 20004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034605" y="6499503"/>
            <a:ext cx="145852" cy="3544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92"/>
              </a:lnSpc>
              <a:buNone/>
            </a:pPr>
            <a:r>
              <a:rPr lang="en-US" sz="2234" dirty="0">
                <a:solidFill>
                  <a:srgbClr val="2C3249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3</a:t>
            </a:r>
            <a:endParaRPr lang="en-US" sz="2234" dirty="0"/>
          </a:p>
        </p:txBody>
      </p:sp>
      <p:sp>
        <p:nvSpPr>
          <p:cNvPr id="20" name="Text 17"/>
          <p:cNvSpPr/>
          <p:nvPr/>
        </p:nvSpPr>
        <p:spPr>
          <a:xfrm>
            <a:off x="4147542" y="6505456"/>
            <a:ext cx="7482804" cy="2953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Контроль за исполнением предписания, проведение консультирования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4147542" y="6914198"/>
            <a:ext cx="7658814" cy="6048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82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Разъяснение порядка проведения СОУТ, процедуры исполнения предписания и возможности продлить срок исполнения предписания об устранении нарушения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0346" y="7708107"/>
            <a:ext cx="2700395" cy="39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833199" y="428264"/>
            <a:ext cx="12570285" cy="9028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Что выявила проверка?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33199" y="3784640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51234" y="1666754"/>
            <a:ext cx="13681455" cy="59262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ходе проверки к обозрению представлены штатные расписания контролируемого лица, отчет о проведенной оценке от 30.12.2022г., выписка о получении идентификационного номера от 09.08.2022г. №585141 (согласно информации ФГИС СОУТ указанный номер не отображается по состоянию на  26.10.2023г.), договор о проведении специальной оценки условий труда на рабочем месте №513-22-СОУТ от 05.08.2022г., приказы о продлении специальной оценки условий труда и заключение эксперта, а также письменное пояснение представителя работодателя от 26.10.2023г.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При анализе документов установлено, что в соответствии с пунктом 3 приказа ПК "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 от 05.08.2022г. №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"О проведении специальной оценки условий труда" ответственным лицом за предоставление информации назначен инженер по охране труда ФИО.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Согласно представленному письменному пояснению от 26.10.2023 года, утвержденный работодателем отчет в адрес организации, проводившей специальную оценку условий труда в установленном законом порядке не направлялся (по состоянию 26.10.2023г.). Документов, подтверждающих обратное, проверке не представлено.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Учитывая изложенное, в нарушение требований части 5.1  статьи 15  Федерального закона от 28.12.2013 №426-ФЗ "О специальной оценке условий труда", обязывающей работодателя в течение трех рабочих дней со дня утверждения отчета о проведении специальной оценки условий труда уведомить организацию, проводившую специальную оценку условий труда, а также направить в ее адрес копию утвержденного отчета о проведении специальной оценки условий труда заказным почтовым отправлением с уведомлением о вручении либо в форме электронного документа, подписанного усиленной квалифицированной электронной подписью, данная обязанность по состоянию на 26.10.2023г. не исполнена. Документов, подтверждающих обратное, проверке не представлено.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855" y="7592601"/>
            <a:ext cx="2700395" cy="39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90799" y="1346121"/>
            <a:ext cx="93064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dirty="0" smtClean="0">
                <a:solidFill>
                  <a:srgbClr val="272D45"/>
                </a:solidFill>
                <a:ea typeface="Kanit" pitchFamily="34" charset="-122"/>
              </a:rPr>
              <a:t>Предписание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4490799" y="3297317"/>
            <a:ext cx="388739" cy="388739"/>
          </a:xfrm>
          <a:prstGeom prst="roundRect">
            <a:avLst>
              <a:gd name="adj" fmla="val 25722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6" name="Прямоугольник 15"/>
          <p:cNvSpPr/>
          <p:nvPr/>
        </p:nvSpPr>
        <p:spPr>
          <a:xfrm>
            <a:off x="5092861" y="3274166"/>
            <a:ext cx="87043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Необходимо устранить нарушение требований части 5.1  статьи 15  Федерального закона от 28.12.2013 №426-ФЗ "О специальной оценке условий труда" путем направления в  адрес организации, проводившей специальную оценку условий труда копию утвержденного отчета о проведении специальной оценки условий труда заказным почтовым отправлением с уведомлением о вручении либо в форме электронного документа, подписанного усиленной квалифицированной электронной подписью.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063" y="7592601"/>
            <a:ext cx="2700395" cy="39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1884878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Технические </a:t>
            </a:r>
            <a:r>
              <a:rPr lang="en-US" sz="4374" dirty="0" err="1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аспекты</a:t>
            </a:r>
            <a:r>
              <a:rPr lang="en-US" sz="4374" dirty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 </a:t>
            </a:r>
            <a:r>
              <a:rPr lang="en-US" sz="4374" dirty="0" err="1" smtClean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внесения</a:t>
            </a:r>
            <a:r>
              <a:rPr lang="ru-RU" sz="4374" dirty="0" smtClean="0">
                <a:solidFill>
                  <a:srgbClr val="272D45"/>
                </a:solidFill>
                <a:latin typeface="Times New Roman" pitchFamily="18" charset="0"/>
                <a:ea typeface="Kanit" pitchFamily="34" charset="-122"/>
                <a:cs typeface="Times New Roman" pitchFamily="18" charset="0"/>
              </a:rPr>
              <a:t> информации</a:t>
            </a:r>
            <a:endParaRPr lang="en-US" sz="4374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319599" y="3606879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en-US" dirty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Один из ключевых технических аспектов внесения информации в Федеральную государственную информационную систему учета результатов проведения специальной оценки условий труда - </a:t>
            </a:r>
            <a:r>
              <a:rPr lang="en-US" dirty="0" err="1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это</a:t>
            </a:r>
            <a:r>
              <a:rPr lang="en-US" dirty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обеспечение</a:t>
            </a:r>
            <a:r>
              <a:rPr lang="ru-RU" dirty="0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 внесения идентификационного номера</a:t>
            </a:r>
            <a:r>
              <a:rPr lang="en-US" dirty="0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319599" y="5278398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en-US" dirty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Также важно уделять внимание точности и полноте вводимых данных, </a:t>
            </a:r>
            <a:r>
              <a:rPr lang="ru-RU" dirty="0" smtClean="0">
                <a:solidFill>
                  <a:srgbClr val="2C3249"/>
                </a:solidFill>
                <a:latin typeface="Times New Roman" pitchFamily="18" charset="0"/>
                <a:ea typeface="Martel Sans" pitchFamily="34" charset="-122"/>
                <a:cs typeface="Times New Roman" pitchFamily="18" charset="0"/>
              </a:rPr>
              <a:t>а именно указанию аналогичных номеров рабочих мест с вредными условиями труда, на которых ранее проводилась СОУТ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063" y="7592601"/>
            <a:ext cx="2700395" cy="39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891251"/>
            <a:ext cx="8426172" cy="9375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Штрафные санкции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825051" y="2118167"/>
            <a:ext cx="5473977" cy="4177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ru-RU" sz="2000" dirty="0" smtClean="0"/>
              <a:t>Предоставление 50-процентной скидки при уплате штрафа за административное правонарушение (ст. 32.2 </a:t>
            </a:r>
            <a:r>
              <a:rPr lang="ru-RU" sz="2000" dirty="0" err="1" smtClean="0"/>
              <a:t>КоАП</a:t>
            </a:r>
            <a:r>
              <a:rPr lang="ru-RU" sz="2000" dirty="0" smtClean="0"/>
              <a:t> РФ). Организация получит эту скидку при соблюдении следующих условий:</a:t>
            </a:r>
          </a:p>
          <a:p>
            <a:pPr algn="just"/>
            <a:r>
              <a:rPr lang="ru-RU" sz="2000" dirty="0" smtClean="0"/>
              <a:t>нарушение выявлено в ходе государственного или муниципального контроля;</a:t>
            </a:r>
          </a:p>
          <a:p>
            <a:pPr algn="just"/>
            <a:r>
              <a:rPr lang="ru-RU" sz="2000" dirty="0" smtClean="0"/>
              <a:t> половина штрафа – уплачена в течение 20 дней со дня вынесения постановления о наложении административного штрафа;</a:t>
            </a:r>
          </a:p>
          <a:p>
            <a:pPr algn="just"/>
            <a:r>
              <a:rPr lang="ru-RU" sz="2000" dirty="0" smtClean="0"/>
              <a:t>- к ответственности привлекли за нарушение, не входящее в перечень тех, при которых скидка исключается. </a:t>
            </a:r>
          </a:p>
          <a:p>
            <a:pPr marL="0" indent="0">
              <a:lnSpc>
                <a:spcPts val="2799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037993" y="4178022"/>
            <a:ext cx="500622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037993" y="5444133"/>
            <a:ext cx="500622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871" y="1828800"/>
            <a:ext cx="5871853" cy="44663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063" y="7592601"/>
            <a:ext cx="2700395" cy="39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2643068"/>
            <a:ext cx="6665952" cy="833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dirty="0">
                <a:solidFill>
                  <a:srgbClr val="272D45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Заключение</a:t>
            </a:r>
            <a:endParaRPr lang="en-US" sz="5249" dirty="0"/>
          </a:p>
        </p:txBody>
      </p:sp>
      <p:sp>
        <p:nvSpPr>
          <p:cNvPr id="6" name="Text 3"/>
          <p:cNvSpPr/>
          <p:nvPr/>
        </p:nvSpPr>
        <p:spPr>
          <a:xfrm>
            <a:off x="6319599" y="3809524"/>
            <a:ext cx="7477601" cy="227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en-US" sz="1750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</a:t>
            </a:r>
            <a:r>
              <a:rPr lang="ru-RU" sz="1750" dirty="0" err="1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Х</a:t>
            </a:r>
            <a:r>
              <a:rPr lang="en-US" sz="1750" dirty="0" err="1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оч</a:t>
            </a:r>
            <a:r>
              <a:rPr lang="ru-RU" sz="1750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у</a:t>
            </a:r>
            <a:r>
              <a:rPr lang="en-US" sz="1750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</a:t>
            </a:r>
            <a:r>
              <a:rPr lang="ru-RU" sz="1750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акцентировать внимание участников </a:t>
            </a:r>
            <a:r>
              <a:rPr lang="ru-RU" sz="1750" dirty="0" err="1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вебинара</a:t>
            </a:r>
            <a:r>
              <a:rPr lang="ru-RU" sz="1750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на своевременное и качественное проведение специальной оценки условий труда в отношении рабочих мест с вредными условиями труда. При проведении КНМ особое внимание обращать на предмет проверки, перечень запрашиваемых документов должен соответствовать индикатору.</a:t>
            </a:r>
            <a:endParaRPr lang="en-US" sz="175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063" y="7592601"/>
            <a:ext cx="2700395" cy="39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437</Words>
  <Application>Microsoft Office PowerPoint</Application>
  <PresentationFormat>Произвольный</PresentationFormat>
  <Paragraphs>75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Ekaterina R. Islamova</cp:lastModifiedBy>
  <cp:revision>26</cp:revision>
  <dcterms:created xsi:type="dcterms:W3CDTF">2024-03-25T12:16:03Z</dcterms:created>
  <dcterms:modified xsi:type="dcterms:W3CDTF">2024-03-27T10:05:01Z</dcterms:modified>
</cp:coreProperties>
</file>