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1210" r:id="rId3"/>
    <p:sldId id="1211" r:id="rId4"/>
    <p:sldId id="1212" r:id="rId5"/>
    <p:sldId id="1213" r:id="rId6"/>
    <p:sldId id="1214" r:id="rId7"/>
    <p:sldId id="1215" r:id="rId8"/>
    <p:sldId id="1216" r:id="rId9"/>
    <p:sldId id="1217" r:id="rId10"/>
    <p:sldId id="1218" r:id="rId11"/>
    <p:sldId id="1219" r:id="rId12"/>
    <p:sldId id="1220" r:id="rId13"/>
    <p:sldId id="1221" r:id="rId14"/>
    <p:sldId id="1222" r:id="rId15"/>
    <p:sldId id="1224" r:id="rId16"/>
    <p:sldId id="1225" r:id="rId17"/>
    <p:sldId id="1226" r:id="rId18"/>
    <p:sldId id="1227" r:id="rId19"/>
    <p:sldId id="1228" r:id="rId20"/>
    <p:sldId id="286" r:id="rId2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guide id="3" orient="horz" pos="3120">
          <p15:clr>
            <a:srgbClr val="A4A3A4"/>
          </p15:clr>
        </p15:guide>
        <p15:guide id="4" pos="2160">
          <p15:clr>
            <a:srgbClr val="A4A3A4"/>
          </p15:clr>
        </p15:guide>
        <p15:guide id="5" orient="horz" pos="1495">
          <p15:clr>
            <a:srgbClr val="A4A3A4"/>
          </p15:clr>
        </p15:guide>
        <p15:guide id="6" pos="45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autoAdjust="0"/>
  </p:normalViewPr>
  <p:slideViewPr>
    <p:cSldViewPr snapToGrid="0">
      <p:cViewPr varScale="1">
        <p:scale>
          <a:sx n="83" d="100"/>
          <a:sy n="83" d="100"/>
        </p:scale>
        <p:origin x="-880" y="-89"/>
      </p:cViewPr>
      <p:guideLst>
        <p:guide orient="horz" pos="2160"/>
        <p:guide orient="horz" pos="3120"/>
        <p:guide orient="horz" pos="1495"/>
        <p:guide pos="3120"/>
        <p:guide pos="2160"/>
        <p:guide pos="4507"/>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B0D7AD-E2BC-420D-BCF4-8594C6134582}" type="datetimeFigureOut">
              <a:rPr lang="ru-RU" smtClean="0"/>
              <a:t>29.11.2024</a:t>
            </a:fld>
            <a:endParaRPr lang="ru-RU"/>
          </a:p>
        </p:txBody>
      </p:sp>
      <p:sp>
        <p:nvSpPr>
          <p:cNvPr id="4" name="Образ слайда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52D03-A0A4-4B69-82E7-522F3AC1DDDF}" type="slidenum">
              <a:rPr lang="ru-RU" smtClean="0"/>
              <a:t>‹#›</a:t>
            </a:fld>
            <a:endParaRPr lang="ru-RU"/>
          </a:p>
        </p:txBody>
      </p:sp>
    </p:spTree>
    <p:extLst>
      <p:ext uri="{BB962C8B-B14F-4D97-AF65-F5344CB8AC3E}">
        <p14:creationId xmlns:p14="http://schemas.microsoft.com/office/powerpoint/2010/main" val="1632169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3754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46595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5881" y="1709740"/>
            <a:ext cx="8543925"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75881" y="4589466"/>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94921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2205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7"/>
            <a:ext cx="8543925"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82330" y="1681164"/>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2330" y="2505076"/>
            <a:ext cx="4190702"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4914" y="1681164"/>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14914" y="2505076"/>
            <a:ext cx="4211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10769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612187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54723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9044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211341" y="987428"/>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7598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65609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29.11.2024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399490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7"/>
            <a:ext cx="8543925"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DA01D-1B95-456B-81CD-83AD68C79B49}" type="datetimeFigureOut">
              <a:rPr lang="ru-RU" smtClean="0"/>
              <a:pPr/>
              <a:t>29.11.2024</a:t>
            </a:fld>
            <a:endParaRPr lang="ru-RU"/>
          </a:p>
        </p:txBody>
      </p:sp>
      <p:sp>
        <p:nvSpPr>
          <p:cNvPr id="5" name="Footer Placeholder 4"/>
          <p:cNvSpPr>
            <a:spLocks noGrp="1"/>
          </p:cNvSpPr>
          <p:nvPr>
            <p:ph type="ftr" sz="quarter" idx="3"/>
          </p:nvPr>
        </p:nvSpPr>
        <p:spPr>
          <a:xfrm>
            <a:off x="3281364"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C8D7F-04E0-4DDF-9ED5-C5740498F8AF}" type="slidenum">
              <a:rPr lang="ru-RU" smtClean="0"/>
              <a:pPr/>
              <a:t>‹#›</a:t>
            </a:fld>
            <a:endParaRPr lang="ru-RU"/>
          </a:p>
        </p:txBody>
      </p:sp>
    </p:spTree>
    <p:extLst>
      <p:ext uri="{BB962C8B-B14F-4D97-AF65-F5344CB8AC3E}">
        <p14:creationId xmlns:p14="http://schemas.microsoft.com/office/powerpoint/2010/main" val="3858751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sp>
        <p:nvSpPr>
          <p:cNvPr id="8" name="Подзаголовок 7"/>
          <p:cNvSpPr>
            <a:spLocks noGrp="1"/>
          </p:cNvSpPr>
          <p:nvPr>
            <p:ph type="subTitle" idx="1"/>
          </p:nvPr>
        </p:nvSpPr>
        <p:spPr>
          <a:xfrm>
            <a:off x="654244" y="1700809"/>
            <a:ext cx="8640960" cy="2232248"/>
          </a:xfrm>
        </p:spPr>
        <p:txBody>
          <a:bodyPr vert="horz" anchor="t">
            <a:noAutofit/>
          </a:bodyPr>
          <a:lstStyle/>
          <a:p>
            <a:pPr marL="63500"/>
            <a:endParaRPr lang="ru-RU" sz="3500" b="1" dirty="0">
              <a:latin typeface="Arial" pitchFamily="34" charset="0"/>
              <a:cs typeface="Arial" pitchFamily="34" charset="0"/>
            </a:endParaRPr>
          </a:p>
          <a:p>
            <a:pPr algn="l"/>
            <a:r>
              <a:rPr lang="ru-RU" sz="3500" b="1" dirty="0" smtClean="0">
                <a:latin typeface="Times New Roman" panose="02020603050405020304" pitchFamily="18" charset="0"/>
                <a:cs typeface="Times New Roman" panose="02020603050405020304" pitchFamily="18" charset="0"/>
              </a:rPr>
              <a:t>Как </a:t>
            </a:r>
            <a:r>
              <a:rPr lang="ru-RU" sz="3500" b="1" dirty="0">
                <a:latin typeface="Times New Roman" panose="02020603050405020304" pitchFamily="18" charset="0"/>
                <a:cs typeface="Times New Roman" panose="02020603050405020304" pitchFamily="18" charset="0"/>
              </a:rPr>
              <a:t>спланировать бюджет </a:t>
            </a:r>
            <a:br>
              <a:rPr lang="ru-RU" sz="3500" b="1" dirty="0">
                <a:latin typeface="Times New Roman" panose="02020603050405020304" pitchFamily="18" charset="0"/>
                <a:cs typeface="Times New Roman" panose="02020603050405020304" pitchFamily="18" charset="0"/>
              </a:rPr>
            </a:br>
            <a:r>
              <a:rPr lang="ru-RU" sz="3500" b="1" dirty="0">
                <a:latin typeface="Times New Roman" panose="02020603050405020304" pitchFamily="18" charset="0"/>
                <a:cs typeface="Times New Roman" panose="02020603050405020304" pitchFamily="18" charset="0"/>
              </a:rPr>
              <a:t>на охрану труда на 2025 год </a:t>
            </a:r>
          </a:p>
          <a:p>
            <a:pPr marL="63500" algn="l"/>
            <a:endParaRPr lang="ru-RU" sz="3500" b="1" dirty="0">
              <a:latin typeface="Times New Roman" panose="02020603050405020304" pitchFamily="18" charset="0"/>
              <a:cs typeface="Times New Roman" panose="02020603050405020304" pitchFamily="18" charset="0"/>
            </a:endParaRPr>
          </a:p>
        </p:txBody>
      </p:sp>
      <p:sp>
        <p:nvSpPr>
          <p:cNvPr id="9" name="Подзаголовок 7"/>
          <p:cNvSpPr txBox="1">
            <a:spLocks/>
          </p:cNvSpPr>
          <p:nvPr/>
        </p:nvSpPr>
        <p:spPr>
          <a:xfrm>
            <a:off x="654244" y="4077072"/>
            <a:ext cx="8489844" cy="1656184"/>
          </a:xfrm>
          <a:prstGeom prst="rect">
            <a:avLst/>
          </a:prstGeom>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3500" algn="l"/>
            <a:endParaRPr lang="ru-RU" sz="2000" dirty="0">
              <a:solidFill>
                <a:schemeClr val="tx1"/>
              </a:solidFill>
              <a:cs typeface="Arial" pitchFamily="34" charset="0"/>
            </a:endParaRPr>
          </a:p>
          <a:p>
            <a:pPr marL="63500" algn="l"/>
            <a:r>
              <a:rPr lang="ru-RU" sz="2000" b="1" dirty="0">
                <a:solidFill>
                  <a:schemeClr val="tx1"/>
                </a:solidFill>
                <a:latin typeface="Times New Roman" panose="02020603050405020304" pitchFamily="18" charset="0"/>
                <a:cs typeface="Times New Roman" panose="02020603050405020304" pitchFamily="18" charset="0"/>
              </a:rPr>
              <a:t>Ольга Гревцева</a:t>
            </a:r>
            <a:r>
              <a:rPr lang="ru-RU" sz="2000" dirty="0">
                <a:solidFill>
                  <a:schemeClr val="tx1"/>
                </a:solidFill>
                <a:latin typeface="Times New Roman" panose="02020603050405020304" pitchFamily="18" charset="0"/>
                <a:cs typeface="Times New Roman" panose="02020603050405020304" pitchFamily="18" charset="0"/>
              </a:rPr>
              <a:t>, </a:t>
            </a:r>
          </a:p>
          <a:p>
            <a:pPr marL="63500" algn="l"/>
            <a:r>
              <a:rPr lang="ru-RU" sz="2000" dirty="0" smtClean="0">
                <a:solidFill>
                  <a:schemeClr val="tx1"/>
                </a:solidFill>
                <a:latin typeface="Times New Roman" panose="02020603050405020304" pitchFamily="18" charset="0"/>
                <a:cs typeface="Times New Roman" panose="02020603050405020304" pitchFamily="18" charset="0"/>
              </a:rPr>
              <a:t>руководитель </a:t>
            </a:r>
            <a:r>
              <a:rPr lang="ru-RU" sz="2000" dirty="0">
                <a:solidFill>
                  <a:schemeClr val="tx1"/>
                </a:solidFill>
                <a:latin typeface="Times New Roman" panose="02020603050405020304" pitchFamily="18" charset="0"/>
                <a:cs typeface="Times New Roman" panose="02020603050405020304" pitchFamily="18" charset="0"/>
              </a:rPr>
              <a:t>направления обучения Актион Охрана труда</a:t>
            </a:r>
          </a:p>
        </p:txBody>
      </p:sp>
      <p:pic>
        <p:nvPicPr>
          <p:cNvPr id="7" name="Рисунок 6">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4284696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529368"/>
            <a:ext cx="8707773" cy="3637919"/>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План мероприятий по охране труда: что указать</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В плане мероприятий по охране труда отражают:</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мероприятия</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ответственных работников</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сроки проведения</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ожидаемый результат по каждому мероприятию</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выделяемые ресурсы и источники финансирования мероприятий</a:t>
            </a:r>
          </a:p>
          <a:p>
            <a:pPr marL="342900" indent="-342900" algn="just" defTabSz="914400">
              <a:lnSpc>
                <a:spcPct val="80000"/>
              </a:lnSpc>
              <a:spcBef>
                <a:spcPct val="0"/>
              </a:spcBef>
              <a:buFont typeface="Arial" panose="020B0604020202020204" pitchFamily="34" charset="0"/>
              <a:buChar char="•"/>
            </a:pPr>
            <a:endParaRPr lang="ru-RU" sz="2000" dirty="0">
              <a:solidFill>
                <a:srgbClr val="000000"/>
              </a:solidFill>
              <a:latin typeface="PT Serif" panose="020A0603040505020204" pitchFamily="18" charset="-52"/>
            </a:endParaRPr>
          </a:p>
          <a:p>
            <a:pPr marL="342900" indent="-342900" algn="just" defTabSz="914400">
              <a:lnSpc>
                <a:spcPct val="80000"/>
              </a:lnSpc>
              <a:spcBef>
                <a:spcPct val="0"/>
              </a:spcBef>
              <a:buFont typeface="Arial" panose="020B0604020202020204" pitchFamily="34" charset="0"/>
              <a:buChar char="•"/>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Требования указаны в пункте 30 примерного положения о СУОТ, которое утверждено приказом Минтруда от 29.10.2021 № 776н.</a:t>
            </a: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2894737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418840"/>
            <a:ext cx="8707773" cy="4622804"/>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разработать план мероприятий</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Чтобы разработать план мероприятий по охране труда, работодатель издает приказ о подготовке. В нем определяют ответственных за процедуру и сроки исполнения.</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Разрабатывают план за восемь шагов:</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Выбирают мероприятия для проведения</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Отсортировывают мероприятия по важности</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Определяют ответственных лиц</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Определяют сроки проведения</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Прогнозируют ожидаемые результаты по каждой процедуре</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Составляют смету расходов на мероприятия и определяют источники финансирования</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Составляют план мероприятий</a:t>
            </a:r>
          </a:p>
          <a:p>
            <a:pPr marL="457200" indent="-457200" algn="just" defTabSz="914400">
              <a:lnSpc>
                <a:spcPct val="80000"/>
              </a:lnSpc>
              <a:spcBef>
                <a:spcPct val="0"/>
              </a:spcBef>
              <a:buFont typeface="+mj-lt"/>
              <a:buAutoNum type="arabicPeriod"/>
            </a:pPr>
            <a:r>
              <a:rPr lang="ru-RU" sz="2000" dirty="0">
                <a:solidFill>
                  <a:srgbClr val="000000"/>
                </a:solidFill>
                <a:latin typeface="PT Serif" panose="020A0603040505020204" pitchFamily="18" charset="-52"/>
              </a:rPr>
              <a:t>Согласовывают и утверждают план </a:t>
            </a: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141047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137496"/>
            <a:ext cx="8707773" cy="929485"/>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Образец приказа о подготовке плана мероприятий</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3" name="Рисунок 2"/>
          <p:cNvPicPr>
            <a:picLocks noChangeAspect="1"/>
          </p:cNvPicPr>
          <p:nvPr/>
        </p:nvPicPr>
        <p:blipFill>
          <a:blip r:embed="rId2"/>
          <a:stretch>
            <a:fillRect/>
          </a:stretch>
        </p:blipFill>
        <p:spPr>
          <a:xfrm>
            <a:off x="1546277" y="1529542"/>
            <a:ext cx="7004192" cy="5328458"/>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351169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88696"/>
            <a:ext cx="8707773" cy="5607689"/>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выбрать мероприятия</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b="1" dirty="0">
                <a:solidFill>
                  <a:srgbClr val="000000"/>
                </a:solidFill>
                <a:latin typeface="PT Serif" panose="020A0603040505020204" pitchFamily="18" charset="-52"/>
              </a:rPr>
              <a:t>Шаг 1. Возьмите за основу примерный перечень мероприятий</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Используйте примерный перечень, утвержденный приказом Минтруда от 29.10.2021 № 771н. Выберите из перечня все мероприятия, которые нужно провести в организации. Работодатель не обязан включать все мероприятия из примерного перечня в свой план. Однако есть обязательные мероприятия, которые нельзя внести по желанию.</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b="1" dirty="0">
                <a:solidFill>
                  <a:srgbClr val="000000"/>
                </a:solidFill>
                <a:latin typeface="PT Serif" panose="020A0603040505020204" pitchFamily="18" charset="-52"/>
              </a:rPr>
              <a:t>Шаг 2. Включите мероприятия, которые не успели выполнить в 2024 году. </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Запросите в бухгалтерии расшифровку расходов на охрану труда организации за 2024 год. Сверьте ее с планом мероприятий по охране труда на 2024 год. Это позволит выявить мероприятия, которые не успели выполнить в текущем году, и включить их на будущий год.</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618266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408792"/>
            <a:ext cx="8707773" cy="5607689"/>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выбрать мероприятия</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b="1" dirty="0">
                <a:solidFill>
                  <a:srgbClr val="000000"/>
                </a:solidFill>
                <a:latin typeface="PT Serif" panose="020A0603040505020204" pitchFamily="18" charset="-52"/>
              </a:rPr>
              <a:t>Шаг 3. Определите примерное количество новых </a:t>
            </a:r>
            <a:r>
              <a:rPr lang="ru-RU" sz="2000" b="1" dirty="0" smtClean="0">
                <a:solidFill>
                  <a:srgbClr val="000000"/>
                </a:solidFill>
                <a:latin typeface="PT Serif" panose="020A0603040505020204" pitchFamily="18" charset="-52"/>
              </a:rPr>
              <a:t>работников</a:t>
            </a:r>
          </a:p>
          <a:p>
            <a:pPr algn="just" defTabSz="914400">
              <a:lnSpc>
                <a:spcPct val="80000"/>
              </a:lnSpc>
              <a:spcBef>
                <a:spcPct val="0"/>
              </a:spcBef>
            </a:pPr>
            <a:r>
              <a:rPr lang="ru-RU" sz="2000" b="1" dirty="0" smtClean="0">
                <a:solidFill>
                  <a:srgbClr val="000000"/>
                </a:solidFill>
                <a:latin typeface="PT Serif" panose="020A0603040505020204" pitchFamily="18" charset="-52"/>
              </a:rPr>
              <a:t>в </a:t>
            </a:r>
            <a:r>
              <a:rPr lang="ru-RU" sz="2000" b="1" dirty="0">
                <a:solidFill>
                  <a:srgbClr val="000000"/>
                </a:solidFill>
                <a:latin typeface="PT Serif" panose="020A0603040505020204" pitchFamily="18" charset="-52"/>
              </a:rPr>
              <a:t>2025 году. </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Запросите в кадровой службе информацию, сколько работников приняли в этом году, и количество новых рабочих мест, которые планируют ввести в 2025 году. Это позволит понять, в каком объеме запланировать мероприятия по охране труда.</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b="1" dirty="0">
                <a:solidFill>
                  <a:srgbClr val="000000"/>
                </a:solidFill>
                <a:latin typeface="PT Serif" panose="020A0603040505020204" pitchFamily="18" charset="-52"/>
              </a:rPr>
              <a:t>Шаг 4. Получите от руководителей подразделений </a:t>
            </a:r>
            <a:r>
              <a:rPr lang="ru-RU" sz="2000" b="1" dirty="0" smtClean="0">
                <a:solidFill>
                  <a:srgbClr val="000000"/>
                </a:solidFill>
                <a:latin typeface="PT Serif" panose="020A0603040505020204" pitchFamily="18" charset="-52"/>
              </a:rPr>
              <a:t>сведения</a:t>
            </a:r>
          </a:p>
          <a:p>
            <a:pPr algn="just" defTabSz="914400">
              <a:lnSpc>
                <a:spcPct val="80000"/>
              </a:lnSpc>
              <a:spcBef>
                <a:spcPct val="0"/>
              </a:spcBef>
            </a:pPr>
            <a:r>
              <a:rPr lang="ru-RU" sz="2000" b="1" dirty="0" smtClean="0">
                <a:solidFill>
                  <a:srgbClr val="000000"/>
                </a:solidFill>
                <a:latin typeface="PT Serif" panose="020A0603040505020204" pitchFamily="18" charset="-52"/>
              </a:rPr>
              <a:t>о </a:t>
            </a:r>
            <a:r>
              <a:rPr lang="ru-RU" sz="2000" b="1" dirty="0">
                <a:solidFill>
                  <a:srgbClr val="000000"/>
                </a:solidFill>
                <a:latin typeface="PT Serif" panose="020A0603040505020204" pitchFamily="18" charset="-52"/>
              </a:rPr>
              <a:t>проблемах. </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Проведите проверки подразделений и поговорите с их руководителями, чтобы узнать, какие есть проблемы по охране труда. Возможно, нужно заменить поврежденные СИЗ, починить средства коллективной защиты или есть другие проблемы, которые решаются в рамках мероприятий по охране труда. Получите от руководителей подразделений информацию о проблемах в письменном виде.</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3783142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137496"/>
            <a:ext cx="8707773" cy="6346353"/>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выбрать мероприятия</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b="1" dirty="0">
                <a:solidFill>
                  <a:srgbClr val="000000"/>
                </a:solidFill>
                <a:latin typeface="PT Serif" panose="020A0603040505020204" pitchFamily="18" charset="-52"/>
              </a:rPr>
              <a:t>Шаг 5. Изучите ЛНА, в которых указаны необходимые компании мероприятия.</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результаты ступенчатого контроля</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результаты оценки рисков</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карты специальной оценки условий труда</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раздел 8 актов о расследовании несчастного случая</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предписания надзорных органов</a:t>
            </a:r>
          </a:p>
          <a:p>
            <a:pPr marL="342900" indent="-342900" algn="just" defTabSz="914400">
              <a:lnSpc>
                <a:spcPct val="80000"/>
              </a:lnSpc>
              <a:spcBef>
                <a:spcPct val="0"/>
              </a:spcBef>
              <a:buFont typeface="Arial" panose="020B0604020202020204" pitchFamily="34" charset="0"/>
              <a:buChar char="•"/>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b="1" dirty="0">
                <a:solidFill>
                  <a:srgbClr val="000000"/>
                </a:solidFill>
                <a:latin typeface="PT Serif" panose="020A0603040505020204" pitchFamily="18" charset="-52"/>
              </a:rPr>
              <a:t>Шаг 6. Учтите изменения в законодательстве по охране труда.</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Ниже основные изменения, которые рекомендуем включить в план на 2025 год:</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перечень аптечек</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оказание первой помощи</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работы, при которых предоставляют лечебно-профилактическое питание</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показания для санаторно-курортного лечения</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дистанционные медосмотры</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404499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58552"/>
            <a:ext cx="8707773" cy="4130361"/>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выбрать мероприятия</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b="1" dirty="0">
                <a:solidFill>
                  <a:srgbClr val="000000"/>
                </a:solidFill>
                <a:latin typeface="PT Serif" panose="020A0603040505020204" pitchFamily="18" charset="-52"/>
              </a:rPr>
              <a:t>Шаг 7. Отсортируйте мероприятия по важности. </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Вначале укажите обязательные мероприятия по охране труда, например обучение охране труда, медосмотры и психиатрические освидетельствования, специальную оценку условий труда. </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Далее укажите остальные мероприятия, которые необязательны, но позволят улучшить условия труда и безопасность сотрудников во время работы. Например, устройство новых средств коллективной защиты, приобретение стендов и плакатов по охране труда, замена устаревшего оборудования.</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1832085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28408"/>
            <a:ext cx="8707773" cy="5607689"/>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выбрать ответственных работников</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За разработку плана мероприятий отвечает специалист по ОТ, но он не отвечает за реализацию мероприятий (п. 3.1.5 приказа Минтруда от 22.04.2021 № 274н).</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По каждому мероприятию по охране труда назначьте ответственное лицо за его реализацию. Эту информацию возьмите из положения о СУОТ, в разделе распределения обязанностей и в локальных документах: должностные инструкции и трудовые договоры работников, которые участвуют в управлении охраной труда.</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Продумайте заранее, какие процедуры можете провести своими силами, а какие – отдельно в каждом подразделении или с помощью аутсорсинга. Например, перечислите в плане мероприятий лиц, которые отвечают за обучение охране труда, за проведение спецоценки, оценки профрисков и организацию медосмотров. Ответственных лиц за мероприятия внутри организации назначьте приказами.</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2268645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529368"/>
            <a:ext cx="8707773" cy="2406813"/>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определить срок проведения мероприятий</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Распределите мероприятия по охране труда по времени их реализации. Срок проведения можно указать в месяцах, периодах, кварталах и других формах. Уведомьте ответственных лиц о сроках и контролируйте своевременное проведение мероприятий.</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247434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539416"/>
            <a:ext cx="8707773" cy="5361468"/>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оформить смету расходов</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Для составления сметы расходов укажите:</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мероприятия, которые планируете провести в 2025 году</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единицу учета</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стоимость мероприятия</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Специалист по охране труда рассчитывает бюджет на спецоценку, обучение по охране труда в учебных центрах, закупку дополнительных стендов, тренажеров для обучения работников внутри организации. При необходимости привлекает специалистов кадровой службы, бухгалтерии, технических служб и других подразделений.</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В бухгалтерии уточните, есть ли внутренние правила подготовки бюджета в организации. В них могут быть прописаны правила, как получить предварительную стоимость мероприятий по охране труда.</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86943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68600"/>
            <a:ext cx="8707773" cy="5361468"/>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оформить смету расходов</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Если внутренних правил определения стоимости мероприятий нет, то запросите коммерческие предложения от предприятий, которые оказывают услуги в области охраны труда. Проведите анализ предложений минимум трех поставщиков услуг или работ. Это даст работодателю возможность выбора.</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Изучите договоры на закупку средств защиты, проведение медосмотров, специальную оценку условий труда, обучение сотрудников в учебных организациях за прошлые и текущий годы. Это позволит посчитать среднюю стоимость услуги.</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Затраты на мероприятия, которые касаются механизации технологических процессов, закупки и установки нового оборудования, рассчитывают представители подразделения, в котором их будут внедрять. Запросите данные с помощью служебных записок.</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1069218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438936"/>
            <a:ext cx="8707773" cy="5361468"/>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оформить смету расходов</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Минимальная величина расходов на улучшение условий и охраны труда и снижение профессиональных рисков – 0,2 процента от суммы затрат на производство продукции, работ или услуг (ч. 3 ст. 225 ТК). Верхний предел трат на указанные цели трудовым законодательством не установлен. Узнать эту сумму можно в бухгалтерии.</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Минимальный размер затрат не установлен для государственных унитарных предприятий и федеральных учреждений. Такие предприятия финансируют мероприятия по охране труда за счет средств на содержание.</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На практике сумма, которую нужно запланировать в расходах по охране труда, больше чем 0,2 процента суммы затрат на производство продукции, работ, услуг, так как включает в себя все мероприятия, которые работодатель обязан провести в силу законодательства.</a:t>
            </a:r>
          </a:p>
          <a:p>
            <a:pPr algn="just" defTabSz="914400">
              <a:lnSpc>
                <a:spcPct val="80000"/>
              </a:lnSpc>
              <a:spcBef>
                <a:spcPct val="0"/>
              </a:spcBef>
            </a:pPr>
            <a:endParaRPr lang="ru-RU" sz="2000" b="1"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1417025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438936"/>
            <a:ext cx="8707773" cy="2899255"/>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Какими могут быть источники финансирования</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Работодатель может финансировать мероприятия по улучшению условий и охраны труда за счет (ст. 225 ТК):</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собственных средств</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субсидирования бюджетных организаций</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средств из СФР (при возврате средств за счет СФР)</a:t>
            </a:r>
          </a:p>
          <a:p>
            <a:pPr marL="342900" indent="-342900" algn="just" defTabSz="914400">
              <a:lnSpc>
                <a:spcPct val="80000"/>
              </a:lnSpc>
              <a:spcBef>
                <a:spcPct val="0"/>
              </a:spcBef>
              <a:buFont typeface="Arial" panose="020B0604020202020204" pitchFamily="34" charset="0"/>
              <a:buChar char="•"/>
            </a:pPr>
            <a:r>
              <a:rPr lang="ru-RU" sz="2000" dirty="0">
                <a:solidFill>
                  <a:srgbClr val="000000"/>
                </a:solidFill>
                <a:latin typeface="PT Serif" panose="020A0603040505020204" pitchFamily="18" charset="-52"/>
              </a:rPr>
              <a:t>добровольных взносов организаций и физических лиц</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255228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137496"/>
            <a:ext cx="8707773" cy="1175706"/>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Образец плана мероприятий</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sz="2000" b="1"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3" name="Рисунок 2"/>
          <p:cNvPicPr>
            <a:picLocks noChangeAspect="1"/>
          </p:cNvPicPr>
          <p:nvPr/>
        </p:nvPicPr>
        <p:blipFill rotWithShape="1">
          <a:blip r:embed="rId2"/>
          <a:srcRect b="904"/>
          <a:stretch/>
        </p:blipFill>
        <p:spPr>
          <a:xfrm>
            <a:off x="1921370" y="1725349"/>
            <a:ext cx="6226320" cy="4995620"/>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4225321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48504"/>
            <a:ext cx="8707773" cy="3637919"/>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согласовать план</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Согласовывает план мероприятий по охране труда руководитель службы охраны труда и руководитель финансово-экономической службы. Утверждает план мероприятий по охране труда руководитель организации.</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На практике руководители с трудом дают согласие на включение даже обязательных мероприятий по охране труда в план мероприятий на будущий год. Чтобы убедить руководителя, используйте негативные доводы, которые покажут риски для него и предприятия, и позитивные доводы, которые покажут пользу и выгоду мероприятий.</a:t>
            </a:r>
          </a:p>
          <a:p>
            <a:pPr algn="just" defTabSz="914400">
              <a:lnSpc>
                <a:spcPct val="80000"/>
              </a:lnSpc>
              <a:spcBef>
                <a:spcPct val="0"/>
              </a:spcBef>
            </a:pPr>
            <a:endParaRPr lang="ru-RU" sz="2000" b="1"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49800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98744"/>
            <a:ext cx="8707773" cy="683264"/>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Негативные доводы</a:t>
            </a:r>
          </a:p>
          <a:p>
            <a:pPr algn="just" defTabSz="914400">
              <a:lnSpc>
                <a:spcPct val="80000"/>
              </a:lnSpc>
              <a:spcBef>
                <a:spcPct val="0"/>
              </a:spcBef>
            </a:pPr>
            <a:endParaRPr lang="ru-RU" sz="2000" b="1"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3" name="Рисунок 2"/>
          <p:cNvPicPr>
            <a:picLocks noChangeAspect="1"/>
          </p:cNvPicPr>
          <p:nvPr/>
        </p:nvPicPr>
        <p:blipFill rotWithShape="1">
          <a:blip r:embed="rId2"/>
          <a:srcRect l="1879" t="2153" r="15165" b="30613"/>
          <a:stretch/>
        </p:blipFill>
        <p:spPr>
          <a:xfrm>
            <a:off x="200476" y="2168896"/>
            <a:ext cx="2980647" cy="2398221"/>
          </a:xfrm>
          <a:prstGeom prst="rect">
            <a:avLst/>
          </a:prstGeom>
        </p:spPr>
      </p:pic>
      <p:pic>
        <p:nvPicPr>
          <p:cNvPr id="4" name="Рисунок 3"/>
          <p:cNvPicPr>
            <a:picLocks noChangeAspect="1"/>
          </p:cNvPicPr>
          <p:nvPr/>
        </p:nvPicPr>
        <p:blipFill rotWithShape="1">
          <a:blip r:embed="rId3"/>
          <a:srcRect l="1141" t="1433" r="7460" b="27251"/>
          <a:stretch/>
        </p:blipFill>
        <p:spPr>
          <a:xfrm>
            <a:off x="6471887" y="2168896"/>
            <a:ext cx="3233651" cy="2468881"/>
          </a:xfrm>
          <a:prstGeom prst="rect">
            <a:avLst/>
          </a:prstGeom>
        </p:spPr>
      </p:pic>
      <p:pic>
        <p:nvPicPr>
          <p:cNvPr id="5" name="Рисунок 4"/>
          <p:cNvPicPr>
            <a:picLocks noChangeAspect="1"/>
          </p:cNvPicPr>
          <p:nvPr/>
        </p:nvPicPr>
        <p:blipFill>
          <a:blip r:embed="rId4"/>
          <a:stretch>
            <a:fillRect/>
          </a:stretch>
        </p:blipFill>
        <p:spPr>
          <a:xfrm>
            <a:off x="3294963" y="2168896"/>
            <a:ext cx="3063083" cy="2785630"/>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236015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438936"/>
            <a:ext cx="8707773" cy="683264"/>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Позитивные доводы</a:t>
            </a:r>
          </a:p>
          <a:p>
            <a:pPr algn="just" defTabSz="914400">
              <a:lnSpc>
                <a:spcPct val="80000"/>
              </a:lnSpc>
              <a:spcBef>
                <a:spcPct val="0"/>
              </a:spcBef>
            </a:pPr>
            <a:endParaRPr lang="ru-RU" sz="2000" b="1" dirty="0">
              <a:solidFill>
                <a:srgbClr val="000000"/>
              </a:solidFill>
              <a:latin typeface="PT Serif" panose="020A0603040505020204" pitchFamily="18" charset="-52"/>
            </a:endParaRP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p:cNvPicPr>
            <a:picLocks noChangeAspect="1"/>
          </p:cNvPicPr>
          <p:nvPr/>
        </p:nvPicPr>
        <p:blipFill>
          <a:blip r:embed="rId2"/>
          <a:stretch>
            <a:fillRect/>
          </a:stretch>
        </p:blipFill>
        <p:spPr>
          <a:xfrm>
            <a:off x="471772" y="2309111"/>
            <a:ext cx="3809297" cy="3243695"/>
          </a:xfrm>
          <a:prstGeom prst="rect">
            <a:avLst/>
          </a:prstGeom>
        </p:spPr>
      </p:pic>
      <p:pic>
        <p:nvPicPr>
          <p:cNvPr id="11" name="Рисунок 10"/>
          <p:cNvPicPr>
            <a:picLocks noChangeAspect="1"/>
          </p:cNvPicPr>
          <p:nvPr/>
        </p:nvPicPr>
        <p:blipFill>
          <a:blip r:embed="rId3"/>
          <a:stretch>
            <a:fillRect/>
          </a:stretch>
        </p:blipFill>
        <p:spPr>
          <a:xfrm>
            <a:off x="5539663" y="2309111"/>
            <a:ext cx="3871693" cy="3285707"/>
          </a:xfrm>
          <a:prstGeom prst="rect">
            <a:avLst/>
          </a:prstGeom>
        </p:spPr>
      </p:pic>
      <p:pic>
        <p:nvPicPr>
          <p:cNvPr id="12" name="Рисунок 11">
            <a:extLst>
              <a:ext uri="{FF2B5EF4-FFF2-40B4-BE49-F238E27FC236}">
                <a16:creationId xmlns:a16="http://schemas.microsoft.com/office/drawing/2014/main" xmlns="" id="{91D95B87-C0A5-401B-A808-570DC35CB4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419403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98744"/>
            <a:ext cx="8707773" cy="4622804"/>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утвердить план</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a:p>
            <a:pPr algn="just" defTabSz="914400">
              <a:lnSpc>
                <a:spcPct val="80000"/>
              </a:lnSpc>
              <a:spcBef>
                <a:spcPct val="0"/>
              </a:spcBef>
            </a:pPr>
            <a:r>
              <a:rPr lang="ru-RU" sz="2000" dirty="0">
                <a:solidFill>
                  <a:srgbClr val="000000"/>
                </a:solidFill>
                <a:latin typeface="PT Serif" panose="020A0603040505020204" pitchFamily="18" charset="-52"/>
              </a:rPr>
              <a:t>Законодательно не установлено, когда утверждать план мероприятий по охране труда. Рекомендуем разработать и утвердить план мероприятий по охране труда до 31 декабря текущего года и с нового года начать реализацию.</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После того как согласуете план, издайте приказ об утверждении мероприятий и ознакомьте с ним под подпись ответственных лиц за выполнение мероприятий.</a:t>
            </a:r>
          </a:p>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r>
              <a:rPr lang="ru-RU" sz="2000" dirty="0">
                <a:solidFill>
                  <a:srgbClr val="000000"/>
                </a:solidFill>
                <a:latin typeface="PT Serif" panose="020A0603040505020204" pitchFamily="18" charset="-52"/>
              </a:rPr>
              <a:t>В случае если руководитель все же отказался согласовывать все или часть мероприятий по охране труда, то обезопасьте себя на случай проверки надзорного органа, несчастного случая или судебного разбирательства. Для этого составьте служебную записку на имя руководителя, где укажите все обоснования, почему нужно запланировать расходы на охрану труда, и какие риски грозят работодателю, если этого не сделать.</a:t>
            </a:r>
          </a:p>
        </p:txBody>
      </p:sp>
      <p:sp>
        <p:nvSpPr>
          <p:cNvPr id="8" name="TextBox 7"/>
          <p:cNvSpPr txBox="1"/>
          <p:nvPr/>
        </p:nvSpPr>
        <p:spPr>
          <a:xfrm>
            <a:off x="344489" y="261516"/>
            <a:ext cx="5664425" cy="369332"/>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Как спланировать бюджет на охрану труда на 2025 год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5108" y="457588"/>
            <a:ext cx="1733446" cy="254192"/>
          </a:xfrm>
          <a:prstGeom prst="rect">
            <a:avLst/>
          </a:prstGeom>
        </p:spPr>
      </p:pic>
    </p:spTree>
    <p:extLst>
      <p:ext uri="{BB962C8B-B14F-4D97-AF65-F5344CB8AC3E}">
        <p14:creationId xmlns:p14="http://schemas.microsoft.com/office/powerpoint/2010/main" val="2298565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1524000" y="-1523999"/>
            <a:ext cx="6858000" cy="9906000"/>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Rectangle 2"/>
          <p:cNvSpPr txBox="1">
            <a:spLocks noChangeArrowheads="1"/>
          </p:cNvSpPr>
          <p:nvPr/>
        </p:nvSpPr>
        <p:spPr>
          <a:xfrm>
            <a:off x="194471" y="2282562"/>
            <a:ext cx="9399494" cy="30186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СПАСИБО ЗА ВНИМАНИЕ</a:t>
            </a:r>
            <a:r>
              <a:rPr lang="en-US" b="1" dirty="0">
                <a:solidFill>
                  <a:schemeClr val="bg1"/>
                </a:solidFill>
                <a:latin typeface="Arial" pitchFamily="34" charset="0"/>
                <a:cs typeface="Arial" pitchFamily="34" charset="0"/>
              </a:rPr>
              <a:t>!</a:t>
            </a: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endParaRPr lang="ru-RU" sz="2700" b="1" dirty="0">
              <a:solidFill>
                <a:schemeClr val="bg1"/>
              </a:solidFill>
              <a:latin typeface="Arial" pitchFamily="34" charset="0"/>
              <a:cs typeface="Arial" pitchFamily="34" charset="0"/>
            </a:endParaRPr>
          </a:p>
        </p:txBody>
      </p:sp>
      <p:pic>
        <p:nvPicPr>
          <p:cNvPr id="6" name="Рисунок 5">
            <a:extLst>
              <a:ext uri="{FF2B5EF4-FFF2-40B4-BE49-F238E27FC236}">
                <a16:creationId xmlns:a16="http://schemas.microsoft.com/office/drawing/2014/main" xmlns="" id="{C0F12365-736D-47C0-BE8F-6413C4429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7854" y="6190658"/>
            <a:ext cx="2496111" cy="366029"/>
          </a:xfrm>
          <a:prstGeom prst="rect">
            <a:avLst/>
          </a:prstGeom>
        </p:spPr>
      </p:pic>
    </p:spTree>
    <p:extLst>
      <p:ext uri="{BB962C8B-B14F-4D97-AF65-F5344CB8AC3E}">
        <p14:creationId xmlns:p14="http://schemas.microsoft.com/office/powerpoint/2010/main" val="8300069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14455</TotalTime>
  <Words>1444</Words>
  <Application>Microsoft Office PowerPoint</Application>
  <PresentationFormat>Лист A4 (210x297 мм)</PresentationFormat>
  <Paragraphs>164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fikus</dc:creator>
  <cp:lastModifiedBy>Ekaterina R. Islamova</cp:lastModifiedBy>
  <cp:revision>118</cp:revision>
  <dcterms:created xsi:type="dcterms:W3CDTF">2022-09-01T16:29:11Z</dcterms:created>
  <dcterms:modified xsi:type="dcterms:W3CDTF">2024-11-29T10:11:44Z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-1456331294</vt:i4>
  </property>
  <property fmtid="{D5CDD505-2E9C-101B-9397-08002B2CF9AE}" pid="3" name="_NewReviewCycle">
    <vt:lpwstr/>
  </property>
  <property fmtid="{D5CDD505-2E9C-101B-9397-08002B2CF9AE}" pid="4" name="_EmailSubject">
    <vt:lpwstr>примерное название и анонс вебинара</vt:lpwstr>
  </property>
  <property fmtid="{D5CDD505-2E9C-101B-9397-08002B2CF9AE}" pid="5" name="_AuthorEmail">
    <vt:lpwstr>osofiyskaya@fmbcfmba.ru</vt:lpwstr>
  </property>
  <property fmtid="{D5CDD505-2E9C-101B-9397-08002B2CF9AE}" pid="6" name="_AuthorEmailDisplayName">
    <vt:lpwstr>Софийская Ольга Игоревна</vt:lpwstr>
  </property>
</Properties>
</file>