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8"/>
  </p:notesMasterIdLst>
  <p:sldIdLst>
    <p:sldId id="256" r:id="rId2"/>
    <p:sldId id="1230" r:id="rId3"/>
    <p:sldId id="1231" r:id="rId4"/>
    <p:sldId id="1232" r:id="rId5"/>
    <p:sldId id="1233" r:id="rId6"/>
    <p:sldId id="1234" r:id="rId7"/>
    <p:sldId id="1235" r:id="rId8"/>
    <p:sldId id="1236" r:id="rId9"/>
    <p:sldId id="1237" r:id="rId10"/>
    <p:sldId id="1238" r:id="rId11"/>
    <p:sldId id="1239" r:id="rId12"/>
    <p:sldId id="1240" r:id="rId13"/>
    <p:sldId id="1241" r:id="rId14"/>
    <p:sldId id="1242" r:id="rId15"/>
    <p:sldId id="1243" r:id="rId16"/>
    <p:sldId id="286" r:id="rId1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guide id="3" orient="horz" pos="3120">
          <p15:clr>
            <a:srgbClr val="A4A3A4"/>
          </p15:clr>
        </p15:guide>
        <p15:guide id="4" pos="2160">
          <p15:clr>
            <a:srgbClr val="A4A3A4"/>
          </p15:clr>
        </p15:guide>
        <p15:guide id="5" orient="horz" pos="1495">
          <p15:clr>
            <a:srgbClr val="A4A3A4"/>
          </p15:clr>
        </p15:guide>
        <p15:guide id="6" pos="45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113" d="100"/>
          <a:sy n="113" d="100"/>
        </p:scale>
        <p:origin x="-649" y="-94"/>
      </p:cViewPr>
      <p:guideLst>
        <p:guide orient="horz" pos="2160"/>
        <p:guide orient="horz" pos="3120"/>
        <p:guide orient="horz" pos="1495"/>
        <p:guide pos="3120"/>
        <p:guide pos="2160"/>
        <p:guide pos="4507"/>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B0D7AD-E2BC-420D-BCF4-8594C6134582}" type="datetimeFigureOut">
              <a:rPr lang="ru-RU" smtClean="0"/>
              <a:t>30.09.2024</a:t>
            </a:fld>
            <a:endParaRPr lang="ru-RU"/>
          </a:p>
        </p:txBody>
      </p:sp>
      <p:sp>
        <p:nvSpPr>
          <p:cNvPr id="4" name="Образ слайда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52D03-A0A4-4B69-82E7-522F3AC1DDDF}" type="slidenum">
              <a:rPr lang="ru-RU" smtClean="0"/>
              <a:t>‹#›</a:t>
            </a:fld>
            <a:endParaRPr lang="ru-RU"/>
          </a:p>
        </p:txBody>
      </p:sp>
    </p:spTree>
    <p:extLst>
      <p:ext uri="{BB962C8B-B14F-4D97-AF65-F5344CB8AC3E}">
        <p14:creationId xmlns:p14="http://schemas.microsoft.com/office/powerpoint/2010/main" val="1632169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3754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46595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5881" y="1709740"/>
            <a:ext cx="8543925"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75881" y="4589466"/>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94921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2205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7"/>
            <a:ext cx="8543925"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82330" y="1681164"/>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2330" y="2505076"/>
            <a:ext cx="4190702"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4914" y="1681164"/>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14914" y="2505076"/>
            <a:ext cx="4211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10769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612187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54723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9044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211341" y="987428"/>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7598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65609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30.09.2024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399490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7"/>
            <a:ext cx="8543925"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DA01D-1B95-456B-81CD-83AD68C79B49}" type="datetimeFigureOut">
              <a:rPr lang="ru-RU" smtClean="0"/>
              <a:pPr/>
              <a:t>30.09.2024</a:t>
            </a:fld>
            <a:endParaRPr lang="ru-RU"/>
          </a:p>
        </p:txBody>
      </p:sp>
      <p:sp>
        <p:nvSpPr>
          <p:cNvPr id="5" name="Footer Placeholder 4"/>
          <p:cNvSpPr>
            <a:spLocks noGrp="1"/>
          </p:cNvSpPr>
          <p:nvPr>
            <p:ph type="ftr" sz="quarter" idx="3"/>
          </p:nvPr>
        </p:nvSpPr>
        <p:spPr>
          <a:xfrm>
            <a:off x="3281364"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C8D7F-04E0-4DDF-9ED5-C5740498F8AF}" type="slidenum">
              <a:rPr lang="ru-RU" smtClean="0"/>
              <a:pPr/>
              <a:t>‹#›</a:t>
            </a:fld>
            <a:endParaRPr lang="ru-RU"/>
          </a:p>
        </p:txBody>
      </p:sp>
    </p:spTree>
    <p:extLst>
      <p:ext uri="{BB962C8B-B14F-4D97-AF65-F5344CB8AC3E}">
        <p14:creationId xmlns:p14="http://schemas.microsoft.com/office/powerpoint/2010/main" val="3858751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rot="16200000">
            <a:off x="4556957" y="-4556956"/>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sp>
        <p:nvSpPr>
          <p:cNvPr id="8" name="Подзаголовок 7"/>
          <p:cNvSpPr>
            <a:spLocks noGrp="1"/>
          </p:cNvSpPr>
          <p:nvPr>
            <p:ph type="subTitle" idx="1"/>
          </p:nvPr>
        </p:nvSpPr>
        <p:spPr>
          <a:xfrm>
            <a:off x="654244" y="1700809"/>
            <a:ext cx="8640960" cy="2232248"/>
          </a:xfrm>
        </p:spPr>
        <p:txBody>
          <a:bodyPr vert="horz" anchor="t">
            <a:noAutofit/>
          </a:bodyPr>
          <a:lstStyle/>
          <a:p>
            <a:pPr marL="63500"/>
            <a:endParaRPr lang="ru-RU" sz="3500" b="1" dirty="0">
              <a:latin typeface="Arial" pitchFamily="34" charset="0"/>
              <a:cs typeface="Arial" pitchFamily="34" charset="0"/>
            </a:endParaRPr>
          </a:p>
          <a:p>
            <a:pPr marL="63500" algn="l"/>
            <a:r>
              <a:rPr lang="ru-RU" sz="3500" b="1" dirty="0" smtClean="0">
                <a:latin typeface="Times New Roman" pitchFamily="18"/>
                <a:cs typeface="Times New Roman" pitchFamily="18"/>
              </a:rPr>
              <a:t>Дежурные СИЗ:</a:t>
            </a:r>
            <a:endParaRPr lang="en-US" sz="3500" b="1" dirty="0" smtClean="0">
              <a:latin typeface="Times New Roman" pitchFamily="18"/>
              <a:cs typeface="Times New Roman" pitchFamily="18"/>
            </a:endParaRPr>
          </a:p>
          <a:p>
            <a:pPr marL="63500" algn="l"/>
            <a:r>
              <a:rPr lang="ru-RU" sz="3500" b="1" dirty="0" smtClean="0">
                <a:latin typeface="Times New Roman" pitchFamily="18"/>
                <a:cs typeface="Times New Roman" pitchFamily="18"/>
              </a:rPr>
              <a:t>как </a:t>
            </a:r>
            <a:r>
              <a:rPr lang="ru-RU" sz="3500" b="1" dirty="0">
                <a:latin typeface="Times New Roman" pitchFamily="18"/>
                <a:cs typeface="Times New Roman" pitchFamily="18"/>
              </a:rPr>
              <a:t>и когда выдают</a:t>
            </a:r>
            <a:endParaRPr lang="ru-RU" sz="3500" b="1" dirty="0">
              <a:latin typeface="Times New Roman" panose="02020603050405020304" pitchFamily="18" charset="0"/>
              <a:cs typeface="Times New Roman" panose="02020603050405020304" pitchFamily="18" charset="0"/>
            </a:endParaRPr>
          </a:p>
        </p:txBody>
      </p:sp>
      <p:sp>
        <p:nvSpPr>
          <p:cNvPr id="9" name="Подзаголовок 7"/>
          <p:cNvSpPr txBox="1">
            <a:spLocks/>
          </p:cNvSpPr>
          <p:nvPr/>
        </p:nvSpPr>
        <p:spPr>
          <a:xfrm>
            <a:off x="654244" y="4669904"/>
            <a:ext cx="8489844" cy="1656184"/>
          </a:xfrm>
          <a:prstGeom prst="rect">
            <a:avLst/>
          </a:prstGeom>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3500" algn="l"/>
            <a:endParaRPr lang="ru-RU" sz="2000" dirty="0">
              <a:solidFill>
                <a:schemeClr val="tx1"/>
              </a:solidFill>
              <a:cs typeface="Arial" pitchFamily="34" charset="0"/>
            </a:endParaRPr>
          </a:p>
          <a:p>
            <a:pPr marL="63500" algn="l"/>
            <a:r>
              <a:rPr lang="ru-RU" sz="2000" b="1" dirty="0">
                <a:solidFill>
                  <a:schemeClr val="tx1"/>
                </a:solidFill>
                <a:latin typeface="Times New Roman" panose="02020603050405020304" pitchFamily="18" charset="0"/>
                <a:cs typeface="Times New Roman" panose="02020603050405020304" pitchFamily="18" charset="0"/>
              </a:rPr>
              <a:t>Ольга Гревцева</a:t>
            </a:r>
            <a:r>
              <a:rPr lang="ru-RU" sz="2000" dirty="0">
                <a:solidFill>
                  <a:schemeClr val="tx1"/>
                </a:solidFill>
                <a:latin typeface="Times New Roman" panose="02020603050405020304" pitchFamily="18" charset="0"/>
                <a:cs typeface="Times New Roman" panose="02020603050405020304" pitchFamily="18" charset="0"/>
              </a:rPr>
              <a:t>, </a:t>
            </a:r>
          </a:p>
          <a:p>
            <a:pPr marL="63500" algn="l"/>
            <a:r>
              <a:rPr lang="ru-RU" sz="2000" dirty="0">
                <a:solidFill>
                  <a:schemeClr val="tx1"/>
                </a:solidFill>
                <a:latin typeface="Times New Roman" panose="02020603050405020304" pitchFamily="18" charset="0"/>
                <a:cs typeface="Times New Roman" panose="02020603050405020304" pitchFamily="18" charset="0"/>
              </a:rPr>
              <a:t>Руководитель направления обучения Актион Охрана труда</a:t>
            </a:r>
          </a:p>
        </p:txBody>
      </p:sp>
      <p:pic>
        <p:nvPicPr>
          <p:cNvPr id="6" name="Рисунок 5">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4284696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3" y="1014793"/>
            <a:ext cx="8707773" cy="560153"/>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dirty="0">
              <a:solidFill>
                <a:srgbClr val="000000"/>
              </a:solidFill>
              <a:latin typeface="PT Serif" panose="020A0603040505020204" pitchFamily="18" charset="-52"/>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3" name="Рисунок 2"/>
          <p:cNvPicPr>
            <a:picLocks noChangeAspect="1"/>
          </p:cNvPicPr>
          <p:nvPr/>
        </p:nvPicPr>
        <p:blipFill>
          <a:blip r:embed="rId2"/>
          <a:stretch>
            <a:fillRect/>
          </a:stretch>
        </p:blipFill>
        <p:spPr>
          <a:xfrm>
            <a:off x="466680" y="1165008"/>
            <a:ext cx="2683145" cy="3809262"/>
          </a:xfrm>
          <a:prstGeom prst="rect">
            <a:avLst/>
          </a:prstGeom>
        </p:spPr>
      </p:pic>
      <p:pic>
        <p:nvPicPr>
          <p:cNvPr id="11" name="Рисунок 10"/>
          <p:cNvPicPr>
            <a:picLocks noChangeAspect="1"/>
          </p:cNvPicPr>
          <p:nvPr/>
        </p:nvPicPr>
        <p:blipFill>
          <a:blip r:embed="rId3"/>
          <a:stretch>
            <a:fillRect/>
          </a:stretch>
        </p:blipFill>
        <p:spPr>
          <a:xfrm>
            <a:off x="466680" y="2491602"/>
            <a:ext cx="6918858" cy="3979536"/>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586414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3" y="1014793"/>
            <a:ext cx="8707773" cy="560153"/>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just" defTabSz="914400">
              <a:lnSpc>
                <a:spcPct val="80000"/>
              </a:lnSpc>
              <a:spcBef>
                <a:spcPct val="0"/>
              </a:spcBef>
            </a:pPr>
            <a:endParaRPr lang="ru-RU" dirty="0">
              <a:solidFill>
                <a:srgbClr val="000000"/>
              </a:solidFill>
              <a:latin typeface="PT Serif" panose="020A0603040505020204" pitchFamily="18" charset="-52"/>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4" name="Рисунок 3"/>
          <p:cNvPicPr>
            <a:picLocks noChangeAspect="1"/>
          </p:cNvPicPr>
          <p:nvPr/>
        </p:nvPicPr>
        <p:blipFill>
          <a:blip r:embed="rId2"/>
          <a:stretch>
            <a:fillRect/>
          </a:stretch>
        </p:blipFill>
        <p:spPr>
          <a:xfrm>
            <a:off x="1006353" y="1574946"/>
            <a:ext cx="7572036" cy="4500562"/>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2943240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1029019"/>
            <a:ext cx="8707773" cy="3416320"/>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Кому выдавать</a:t>
            </a:r>
          </a:p>
          <a:p>
            <a:pPr algn="ctr" defTabSz="914400">
              <a:lnSpc>
                <a:spcPct val="80000"/>
              </a:lnSpc>
              <a:spcBef>
                <a:spcPct val="0"/>
              </a:spcBef>
            </a:pPr>
            <a:endParaRPr lang="ru-RU" sz="3500" b="1" dirty="0">
              <a:solidFill>
                <a:srgbClr val="007B8F"/>
              </a:solidFill>
              <a:latin typeface="Times New Roman" pitchFamily="18"/>
              <a:cs typeface="Times New Roman" pitchFamily="18"/>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Дежурные СИЗ выдают трем категориям лиц в организации: </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1. Рабочие для выполнения отдельных видов разовых или редко повторяющихся работ. Например, при проведении разовых работ на высоте</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2. Руководители, специалисты, ИТР, бригадиры, мастера, которые периодически посещают производственные площадки</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3. Инспекторы надзорных органов, командированные и практиканты</a:t>
            </a: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636328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737627"/>
            <a:ext cx="8707773" cy="4893647"/>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Какие СИЗ относятся к дежурным</a:t>
            </a:r>
          </a:p>
          <a:p>
            <a:pPr algn="ctr" defTabSz="914400">
              <a:lnSpc>
                <a:spcPct val="80000"/>
              </a:lnSpc>
              <a:spcBef>
                <a:spcPct val="0"/>
              </a:spcBef>
            </a:pPr>
            <a:endParaRPr lang="ru-RU" sz="3500" b="1" dirty="0">
              <a:solidFill>
                <a:srgbClr val="007B8F"/>
              </a:solidFill>
              <a:latin typeface="Times New Roman" pitchFamily="18"/>
              <a:cs typeface="Times New Roman" pitchFamily="18"/>
            </a:endParaRP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сигнальный жилет</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страховочная и удерживающая привязь</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диэлектрические галоши/боты и перчатки</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диэлектрические коврики</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защитные очки и щитки</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фильтрующие СИЗОД с изолирующей лицевой частью</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изолирующие СИЗОД</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защитный шлем</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накомарник</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защитная каска</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наплечники и налокотники</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плащи, тулупы</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самоспасатели</a:t>
            </a:r>
          </a:p>
          <a:p>
            <a:pPr marL="457200" indent="-4572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наушники</a:t>
            </a:r>
          </a:p>
          <a:p>
            <a:pPr marL="457200" indent="-457200" algn="just" defTabSz="914400">
              <a:lnSpc>
                <a:spcPct val="80000"/>
              </a:lnSpc>
              <a:spcBef>
                <a:spcPct val="0"/>
              </a:spcBef>
              <a:buFont typeface="Arial" panose="020B0604020202020204" pitchFamily="34" charset="0"/>
              <a:buChar char="•"/>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2343352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737627"/>
            <a:ext cx="8707773" cy="4401205"/>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Какие СИЗ относятся к дежурным</a:t>
            </a:r>
          </a:p>
          <a:p>
            <a:pPr algn="ctr"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Дежурными СИЗ пользуется неограниченное количество людей, поэтому к ним нельзя относить индивидуальные вещи: белье, спецобувь, головные уборы, средства защиты рук. Это связано с тем, что у каждого работника могут быть свои особенности здоровья, например дерматологические заболевания, которые он через СИЗ может передать другим работникам.</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Закупают дежурные СИЗ в соответствии с нормами выдачи работодателя. </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На дежурные СИЗ также должны быть сертификат соответствия или декларация о соответствии. В приложении 4 к ТР ТС 019 указано, какие виды СИЗ подлежат сертификации, а какие — декларированию.</a:t>
            </a:r>
          </a:p>
          <a:p>
            <a:pPr algn="ctr" defTabSz="914400">
              <a:lnSpc>
                <a:spcPct val="80000"/>
              </a:lnSpc>
              <a:spcBef>
                <a:spcPct val="0"/>
              </a:spcBef>
            </a:pPr>
            <a:endParaRPr lang="ru-RU" sz="3500" b="1" dirty="0">
              <a:solidFill>
                <a:srgbClr val="007B8F"/>
              </a:solidFill>
              <a:latin typeface="Times New Roman" pitchFamily="18"/>
              <a:cs typeface="Times New Roman" pitchFamily="18"/>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347509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737627"/>
            <a:ext cx="8707773" cy="2000548"/>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Где хранить и кто выдает</a:t>
            </a: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За выдачу дежурных СИЗ отвечает то же лицо, которое выдает индивидуальные СИЗ. Отдельный приказ издавать не нужно. Включите информацию о выдаче дежурных СИЗ в общий приказ.</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2923411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251671" y="792089"/>
            <a:ext cx="2069498" cy="2813078"/>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2300" b="1" dirty="0">
                <a:solidFill>
                  <a:srgbClr val="007B8F"/>
                </a:solidFill>
                <a:latin typeface="Times New Roman" pitchFamily="18"/>
                <a:cs typeface="Times New Roman" pitchFamily="18"/>
              </a:rPr>
              <a:t>Образец </a:t>
            </a:r>
            <a:r>
              <a:rPr lang="ru-RU" sz="2300" b="1" dirty="0" smtClean="0">
                <a:solidFill>
                  <a:srgbClr val="007B8F"/>
                </a:solidFill>
                <a:latin typeface="Times New Roman" pitchFamily="18"/>
                <a:cs typeface="Times New Roman" pitchFamily="18"/>
              </a:rPr>
              <a:t>приказа</a:t>
            </a:r>
            <a:endParaRPr lang="en-US" sz="2300" b="1" dirty="0" smtClean="0">
              <a:solidFill>
                <a:srgbClr val="007B8F"/>
              </a:solidFill>
              <a:latin typeface="Times New Roman" pitchFamily="18"/>
              <a:cs typeface="Times New Roman" pitchFamily="18"/>
            </a:endParaRPr>
          </a:p>
          <a:p>
            <a:pPr algn="ctr" defTabSz="914400">
              <a:lnSpc>
                <a:spcPct val="80000"/>
              </a:lnSpc>
              <a:spcBef>
                <a:spcPct val="0"/>
              </a:spcBef>
            </a:pPr>
            <a:r>
              <a:rPr lang="ru-RU" sz="2300" b="1" dirty="0" smtClean="0">
                <a:solidFill>
                  <a:srgbClr val="007B8F"/>
                </a:solidFill>
                <a:latin typeface="Times New Roman" pitchFamily="18"/>
                <a:cs typeface="Times New Roman" pitchFamily="18"/>
              </a:rPr>
              <a:t>о </a:t>
            </a:r>
            <a:r>
              <a:rPr lang="ru-RU" sz="2300" b="1" dirty="0">
                <a:solidFill>
                  <a:srgbClr val="007B8F"/>
                </a:solidFill>
                <a:latin typeface="Times New Roman" pitchFamily="18"/>
                <a:cs typeface="Times New Roman" pitchFamily="18"/>
              </a:rPr>
              <a:t>назначении ответственных лиц за обеспечение СИЗ</a:t>
            </a:r>
            <a:endParaRPr lang="ru-RU" sz="23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3" name="Рисунок 2"/>
          <p:cNvPicPr>
            <a:picLocks noChangeAspect="1"/>
          </p:cNvPicPr>
          <p:nvPr/>
        </p:nvPicPr>
        <p:blipFill>
          <a:blip r:embed="rId2"/>
          <a:stretch>
            <a:fillRect/>
          </a:stretch>
        </p:blipFill>
        <p:spPr>
          <a:xfrm>
            <a:off x="2411604" y="988506"/>
            <a:ext cx="7279504" cy="5869494"/>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2746564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968731"/>
            <a:ext cx="8707773" cy="4216539"/>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Где хранить и кто выдает</a:t>
            </a: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Ответственный выдает дежурные СИЗ ответственным за эксплуатацию СИЗ на конкретном участке работ. Дежурные СИЗ закрепляют за подразделением, а не за работником. Поэтому ответственным становится руководитель подразделения или конкретных работ. Удобнее назначить двух лиц, чтобы они могли заменять друг друга во время болезни или отпуска. Это может быть мастер цеха, руководитель участка, главный инженер и др.</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Дежурные СИЗ хранят перед входом в производственный участок или в кабинете ответственного в подразделении в отдельном шкафу или гардеробной. Ответственный в подразделении обеспечивает хранение и следит за надлежащим состоянием дежурных СИЗ, своевременной выдачей и возвратом сотрудниками после выполнения тех работ, для которых эти СИЗ предназначены.</a:t>
            </a: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1869986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737627"/>
            <a:ext cx="8707773" cy="5201424"/>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Как выдать дежурные СИЗ</a:t>
            </a:r>
          </a:p>
          <a:p>
            <a:pPr algn="ctr"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Ответственное за выдачу лицо передает дежурные СИЗ ответственному в подразделении и обеспечивает мероприятия по уходу по заявке подразделения. Пропишите обязанности в ЛНА организации.</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Ответственный в подразделении следит за надлежащим состоянием СИЗ, обеспечивает доступ сотрудников к ним и сдает обратно после окончания срока эксплуатации. Обязанности пропишите в ЛНА, ссылаясь на пункты в лицевой стороне карточки дежурных СИЗ. </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Дежурные СИЗ всегда должны быть в доступе и готовы к применению. Их передают от одной рабочей смены к другой. Проводят такую процедуру с учетом требований к правилам личной гигиены и индивидуальных особенностей работников.</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Работник должен правильно применять СИЗ, получать их перед началом выполнения работ и сдавать после окончания. Проинформируйте работников, как правильно применять СИЗ, во время инструктажа на рабочем месте.</a:t>
            </a: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276793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1018971"/>
            <a:ext cx="8707773" cy="3662541"/>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Как перевести индивидуальные </a:t>
            </a:r>
            <a:br>
              <a:rPr lang="ru-RU" sz="3500" b="1" dirty="0">
                <a:solidFill>
                  <a:srgbClr val="007B8F"/>
                </a:solidFill>
                <a:latin typeface="Times New Roman" pitchFamily="18"/>
                <a:cs typeface="Times New Roman" pitchFamily="18"/>
              </a:rPr>
            </a:br>
            <a:r>
              <a:rPr lang="ru-RU" sz="3500" b="1" dirty="0">
                <a:solidFill>
                  <a:srgbClr val="007B8F"/>
                </a:solidFill>
                <a:latin typeface="Times New Roman" pitchFamily="18"/>
                <a:cs typeface="Times New Roman" pitchFamily="18"/>
              </a:rPr>
              <a:t>СИЗ в дежурные</a:t>
            </a:r>
          </a:p>
          <a:p>
            <a:pPr algn="ctr"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Можно перевести индивидуальные СИЗ в дежурные, если работник вернул СИЗ при увольнении и выполняются два условия одновременно:</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marL="342900" indent="-3429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не истек нормативный срок эксплуатации и срок годности</a:t>
            </a:r>
          </a:p>
          <a:p>
            <a:pPr marL="342900" indent="-3429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СИЗ сохранили защитные свойства и целостность.</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Для перевода в дежурные СИЗ издайте приказ и проведите мероприятия по уходу: стирку, чистку, дезинфекцию, ремонт.</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322121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1199835"/>
            <a:ext cx="8707773" cy="2985433"/>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Как зафиксировать выдачу</a:t>
            </a:r>
          </a:p>
          <a:p>
            <a:pPr algn="ctr"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Выдачу и сдачу дежурных СИЗ фиксируют в карточке выдачи дежурных СИЗ.</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Работник не подписывает карточку учета. Подписи ставят ответственный за выдачу и ответственный в подразделении. Работник должен сдать дежурные СИЗ после выполнения работ, это контролирует ответственный в подразделении. </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324277"/>
            <a:ext cx="1733446" cy="254192"/>
          </a:xfrm>
          <a:prstGeom prst="rect">
            <a:avLst/>
          </a:prstGeom>
        </p:spPr>
      </p:pic>
    </p:spTree>
    <p:extLst>
      <p:ext uri="{BB962C8B-B14F-4D97-AF65-F5344CB8AC3E}">
        <p14:creationId xmlns:p14="http://schemas.microsoft.com/office/powerpoint/2010/main" val="314981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251671" y="885826"/>
            <a:ext cx="2979354" cy="1717393"/>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2400" b="1" dirty="0">
                <a:solidFill>
                  <a:srgbClr val="007B8F"/>
                </a:solidFill>
                <a:latin typeface="Times New Roman" pitchFamily="18"/>
                <a:cs typeface="Times New Roman" pitchFamily="18"/>
              </a:rPr>
              <a:t>Образец карточки учета выдачи дежурных СИЗ</a:t>
            </a:r>
            <a:endParaRPr lang="ru-RU" sz="14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9325" y="274725"/>
            <a:ext cx="1361255" cy="368250"/>
          </a:xfrm>
          <a:prstGeom prst="rect">
            <a:avLst/>
          </a:prstGeom>
        </p:spPr>
      </p:pic>
      <p:pic>
        <p:nvPicPr>
          <p:cNvPr id="9" name="Рисунок 8">
            <a:extLst>
              <a:ext uri="{FF2B5EF4-FFF2-40B4-BE49-F238E27FC236}">
                <a16:creationId xmlns:a16="http://schemas.microsoft.com/office/drawing/2014/main" xmlns="" id="{AB3A9FF6-4020-4627-B53D-984655AC99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7372" y="330258"/>
            <a:ext cx="1733446" cy="254192"/>
          </a:xfrm>
          <a:prstGeom prst="rect">
            <a:avLst/>
          </a:prstGeom>
        </p:spPr>
      </p:pic>
      <p:pic>
        <p:nvPicPr>
          <p:cNvPr id="10" name="Рисунок 9">
            <a:extLst>
              <a:ext uri="{FF2B5EF4-FFF2-40B4-BE49-F238E27FC236}">
                <a16:creationId xmlns:a16="http://schemas.microsoft.com/office/drawing/2014/main" xmlns="" id="{63D50E11-B451-B86A-E188-CFE441FDADE7}"/>
              </a:ext>
            </a:extLst>
          </p:cNvPr>
          <p:cNvPicPr>
            <a:picLocks noChangeAspect="1"/>
          </p:cNvPicPr>
          <p:nvPr/>
        </p:nvPicPr>
        <p:blipFill>
          <a:blip r:embed="rId4"/>
          <a:stretch>
            <a:fillRect/>
          </a:stretch>
        </p:blipFill>
        <p:spPr>
          <a:xfrm>
            <a:off x="1163698" y="2201019"/>
            <a:ext cx="8053388" cy="4284763"/>
          </a:xfrm>
          <a:prstGeom prst="rect">
            <a:avLst/>
          </a:prstGeom>
        </p:spPr>
      </p:pic>
    </p:spTree>
    <p:extLst>
      <p:ext uri="{BB962C8B-B14F-4D97-AF65-F5344CB8AC3E}">
        <p14:creationId xmlns:p14="http://schemas.microsoft.com/office/powerpoint/2010/main" val="2001429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251671" y="885826"/>
            <a:ext cx="2979354" cy="1717393"/>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2400" b="1" dirty="0">
                <a:solidFill>
                  <a:srgbClr val="007B8F"/>
                </a:solidFill>
                <a:latin typeface="Times New Roman" pitchFamily="18"/>
                <a:cs typeface="Times New Roman" pitchFamily="18"/>
              </a:rPr>
              <a:t>Образец карточки учета выдачи дежурных СИЗ</a:t>
            </a:r>
            <a:endParaRPr lang="ru-RU" sz="14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9325" y="274725"/>
            <a:ext cx="1361255" cy="368250"/>
          </a:xfrm>
          <a:prstGeom prst="rect">
            <a:avLst/>
          </a:prstGeom>
        </p:spPr>
      </p:pic>
      <p:pic>
        <p:nvPicPr>
          <p:cNvPr id="9" name="Рисунок 8">
            <a:extLst>
              <a:ext uri="{FF2B5EF4-FFF2-40B4-BE49-F238E27FC236}">
                <a16:creationId xmlns:a16="http://schemas.microsoft.com/office/drawing/2014/main" xmlns="" id="{AB3A9FF6-4020-4627-B53D-984655AC99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7372" y="330258"/>
            <a:ext cx="1733446" cy="254192"/>
          </a:xfrm>
          <a:prstGeom prst="rect">
            <a:avLst/>
          </a:prstGeom>
        </p:spPr>
      </p:pic>
      <p:pic>
        <p:nvPicPr>
          <p:cNvPr id="11" name="Рисунок 10">
            <a:extLst>
              <a:ext uri="{FF2B5EF4-FFF2-40B4-BE49-F238E27FC236}">
                <a16:creationId xmlns:a16="http://schemas.microsoft.com/office/drawing/2014/main" xmlns="" id="{BFF62616-9794-ED18-584F-C31C352E09D4}"/>
              </a:ext>
            </a:extLst>
          </p:cNvPr>
          <p:cNvPicPr>
            <a:picLocks noChangeAspect="1"/>
          </p:cNvPicPr>
          <p:nvPr/>
        </p:nvPicPr>
        <p:blipFill>
          <a:blip r:embed="rId4"/>
          <a:stretch>
            <a:fillRect/>
          </a:stretch>
        </p:blipFill>
        <p:spPr>
          <a:xfrm>
            <a:off x="333376" y="2376854"/>
            <a:ext cx="9239250" cy="2667000"/>
          </a:xfrm>
          <a:prstGeom prst="rect">
            <a:avLst/>
          </a:prstGeom>
        </p:spPr>
      </p:pic>
    </p:spTree>
    <p:extLst>
      <p:ext uri="{BB962C8B-B14F-4D97-AF65-F5344CB8AC3E}">
        <p14:creationId xmlns:p14="http://schemas.microsoft.com/office/powerpoint/2010/main" val="1976961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57" y="-4556957"/>
            <a:ext cx="792088" cy="9906002"/>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599114" y="958683"/>
            <a:ext cx="8707773" cy="3908762"/>
          </a:xfrm>
          <a:prstGeom prst="rect">
            <a:avLst/>
          </a:prstGeom>
          <a:noFill/>
        </p:spPr>
        <p:txBody>
          <a:bodyPr wrap="square">
            <a:spAutoFit/>
          </a:bodyPr>
          <a:lstStyle/>
          <a:p>
            <a:pPr algn="just" defTabSz="914400">
              <a:lnSpc>
                <a:spcPct val="80000"/>
              </a:lnSpc>
              <a:spcBef>
                <a:spcPct val="0"/>
              </a:spcBef>
            </a:pPr>
            <a:endParaRPr lang="ru-RU" sz="2000" dirty="0">
              <a:solidFill>
                <a:srgbClr val="000000"/>
              </a:solidFill>
              <a:latin typeface="PT Serif" panose="020A0603040505020204" pitchFamily="18" charset="-52"/>
            </a:endParaRPr>
          </a:p>
          <a:p>
            <a:pPr algn="ctr" defTabSz="914400">
              <a:lnSpc>
                <a:spcPct val="80000"/>
              </a:lnSpc>
              <a:spcBef>
                <a:spcPct val="0"/>
              </a:spcBef>
            </a:pPr>
            <a:r>
              <a:rPr lang="ru-RU" sz="3500" b="1" dirty="0">
                <a:solidFill>
                  <a:srgbClr val="007B8F"/>
                </a:solidFill>
                <a:latin typeface="Times New Roman" pitchFamily="18"/>
                <a:cs typeface="Times New Roman" pitchFamily="18"/>
              </a:rPr>
              <a:t>Как накажут на нарушение процедуры выдачи дежурных СИЗ</a:t>
            </a:r>
          </a:p>
          <a:p>
            <a:pPr algn="ctr"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000" dirty="0">
                <a:latin typeface="Times New Roman" panose="02020603050405020304" pitchFamily="18" charset="0"/>
                <a:cs typeface="Times New Roman" panose="02020603050405020304" pitchFamily="18" charset="0"/>
              </a:rPr>
              <a:t>Работодатель несет ответственность за обеспечение, соблюдение порядка выдачи и контроль применения дежурных СИЗ. За невыполнение этих обязанностей инспектор может оштрафовать по части 1 статьи 5.27.1 КоАП на сумму:</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marL="342900" indent="-3429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должностных лиц – от 2000 до 5000 руб.</a:t>
            </a:r>
          </a:p>
          <a:p>
            <a:pPr marL="342900" indent="-342900" algn="just" defTabSz="914400">
              <a:lnSpc>
                <a:spcPct val="80000"/>
              </a:lnSpc>
              <a:spcBef>
                <a:spcPct val="0"/>
              </a:spcBef>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организацию – от 50 000 до 80 000 руб.</a:t>
            </a: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671" y="93736"/>
            <a:ext cx="5690132" cy="369332"/>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Дежурные СИЗ: как и когда выдают</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9325" y="274725"/>
            <a:ext cx="1361255" cy="368250"/>
          </a:xfrm>
          <a:prstGeom prst="rect">
            <a:avLst/>
          </a:prstGeom>
        </p:spPr>
      </p:pic>
      <p:pic>
        <p:nvPicPr>
          <p:cNvPr id="9" name="Рисунок 8">
            <a:extLst>
              <a:ext uri="{FF2B5EF4-FFF2-40B4-BE49-F238E27FC236}">
                <a16:creationId xmlns:a16="http://schemas.microsoft.com/office/drawing/2014/main" xmlns="" id="{AB3A9FF6-4020-4627-B53D-984655AC99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7372" y="330258"/>
            <a:ext cx="1733446" cy="254192"/>
          </a:xfrm>
          <a:prstGeom prst="rect">
            <a:avLst/>
          </a:prstGeom>
        </p:spPr>
      </p:pic>
    </p:spTree>
    <p:extLst>
      <p:ext uri="{BB962C8B-B14F-4D97-AF65-F5344CB8AC3E}">
        <p14:creationId xmlns:p14="http://schemas.microsoft.com/office/powerpoint/2010/main" val="1248659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1524000" y="-1523999"/>
            <a:ext cx="6858000" cy="9906000"/>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Rectangle 2"/>
          <p:cNvSpPr txBox="1">
            <a:spLocks noChangeArrowheads="1"/>
          </p:cNvSpPr>
          <p:nvPr/>
        </p:nvSpPr>
        <p:spPr>
          <a:xfrm>
            <a:off x="194471" y="2282562"/>
            <a:ext cx="9399494" cy="30186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СПАСИБО ЗА ВНИМАНИЕ</a:t>
            </a:r>
            <a:r>
              <a:rPr lang="en-US" b="1" dirty="0">
                <a:solidFill>
                  <a:schemeClr val="bg1"/>
                </a:solidFill>
                <a:latin typeface="Arial" pitchFamily="34" charset="0"/>
                <a:cs typeface="Arial" pitchFamily="34" charset="0"/>
              </a:rPr>
              <a:t>!</a:t>
            </a: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endParaRPr lang="ru-RU" sz="2700" b="1" dirty="0">
              <a:solidFill>
                <a:schemeClr val="bg1"/>
              </a:solidFill>
              <a:latin typeface="Arial" pitchFamily="34" charset="0"/>
              <a:cs typeface="Arial" pitchFamily="34" charset="0"/>
            </a:endParaRPr>
          </a:p>
        </p:txBody>
      </p:sp>
      <p:pic>
        <p:nvPicPr>
          <p:cNvPr id="8" name="Рисунок 7">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278" y="6373385"/>
            <a:ext cx="1733446" cy="254192"/>
          </a:xfrm>
          <a:prstGeom prst="rect">
            <a:avLst/>
          </a:prstGeom>
        </p:spPr>
      </p:pic>
    </p:spTree>
    <p:extLst>
      <p:ext uri="{BB962C8B-B14F-4D97-AF65-F5344CB8AC3E}">
        <p14:creationId xmlns:p14="http://schemas.microsoft.com/office/powerpoint/2010/main" val="8300069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26625</TotalTime>
  <Words>731</Words>
  <Application>Microsoft Office PowerPoint</Application>
  <PresentationFormat>Лист A4 (210x297 мм)</PresentationFormat>
  <Paragraphs>107</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fikus</dc:creator>
  <cp:lastModifiedBy>Ekaterina R. Islamova</cp:lastModifiedBy>
  <cp:revision>129</cp:revision>
  <dcterms:created xsi:type="dcterms:W3CDTF">2022-09-01T16:29:11Z</dcterms:created>
  <dcterms:modified xsi:type="dcterms:W3CDTF">2024-09-30T14:12:05Z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-1456331294</vt:i4>
  </property>
  <property fmtid="{D5CDD505-2E9C-101B-9397-08002B2CF9AE}" pid="3" name="_NewReviewCycle">
    <vt:lpwstr/>
  </property>
  <property fmtid="{D5CDD505-2E9C-101B-9397-08002B2CF9AE}" pid="4" name="_EmailSubject">
    <vt:lpwstr>примерное название и анонс вебинара</vt:lpwstr>
  </property>
  <property fmtid="{D5CDD505-2E9C-101B-9397-08002B2CF9AE}" pid="5" name="_AuthorEmail">
    <vt:lpwstr>osofiyskaya@fmbcfmba.ru</vt:lpwstr>
  </property>
  <property fmtid="{D5CDD505-2E9C-101B-9397-08002B2CF9AE}" pid="6" name="_AuthorEmailDisplayName">
    <vt:lpwstr>Софийская Ольга Игоревна</vt:lpwstr>
  </property>
</Properties>
</file>