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20" r:id="rId1"/>
  </p:sldMasterIdLst>
  <p:notesMasterIdLst>
    <p:notesMasterId r:id="rId18"/>
  </p:notesMasterIdLst>
  <p:sldIdLst>
    <p:sldId id="792" r:id="rId2"/>
    <p:sldId id="1135" r:id="rId3"/>
    <p:sldId id="1136" r:id="rId4"/>
    <p:sldId id="1137" r:id="rId5"/>
    <p:sldId id="1138" r:id="rId6"/>
    <p:sldId id="1139" r:id="rId7"/>
    <p:sldId id="1140" r:id="rId8"/>
    <p:sldId id="1141" r:id="rId9"/>
    <p:sldId id="1142" r:id="rId10"/>
    <p:sldId id="1143" r:id="rId11"/>
    <p:sldId id="1145" r:id="rId12"/>
    <p:sldId id="1144" r:id="rId13"/>
    <p:sldId id="1146" r:id="rId14"/>
    <p:sldId id="1147" r:id="rId15"/>
    <p:sldId id="1148" r:id="rId16"/>
    <p:sldId id="1029" r:id="rId17"/>
  </p:sldIdLst>
  <p:sldSz cx="9906000" cy="6858000" type="A4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13F"/>
    <a:srgbClr val="007B8F"/>
    <a:srgbClr val="008000"/>
    <a:srgbClr val="DDDDDD"/>
    <a:srgbClr val="C0C0C0"/>
    <a:srgbClr val="FF66FF"/>
    <a:srgbClr val="FFCC66"/>
    <a:srgbClr val="FFCC99"/>
    <a:srgbClr val="FFFF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65" autoAdjust="0"/>
    <p:restoredTop sz="94598" autoAdjust="0"/>
  </p:normalViewPr>
  <p:slideViewPr>
    <p:cSldViewPr snapToGrid="0">
      <p:cViewPr varScale="1">
        <p:scale>
          <a:sx n="108" d="100"/>
          <a:sy n="108" d="100"/>
        </p:scale>
        <p:origin x="954" y="108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6125"/>
            <a:ext cx="537210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8"/>
            <a:ext cx="5438140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0EDEBF-2109-4205-9B1F-73CA8F6543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006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F8AC8-5D4C-4C21-9B28-D3999CC990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95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0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4752F-BBA7-4C66-B11A-D635ADAFA6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53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8B34F-9837-4CF7-A083-FC9A635337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878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C1FDD-CC12-46D0-B442-627FEC6D43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5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54A2A-21FF-4440-AA8B-9A251681E7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6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72750-52C6-4D4C-854E-61F6C84A4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9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FE16B-8002-4E70-8E6B-918AB93913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73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FD822-06EA-4805-93F8-30407345A6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63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E6515-C0CB-4646-BDF8-EA9F873206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5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8F5A2-02B2-4216-88E4-F20261BA8C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9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D519DA-B7E0-491C-BC57-0A32BB0C5C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9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9906000" cy="3456384"/>
          </a:xfrm>
        </p:spPr>
        <p:txBody>
          <a:bodyPr vert="horz" anchor="t"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Молоко за вредность. Как выдают в 2023 году</a:t>
            </a:r>
          </a:p>
          <a:p>
            <a:endParaRPr lang="ru-RU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27 февраля 2023 года</a:t>
            </a:r>
          </a:p>
          <a:p>
            <a:endParaRPr lang="ru-RU" sz="4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r>
              <a:rPr lang="ru-RU" sz="3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одзаголовок 7"/>
          <p:cNvSpPr txBox="1">
            <a:spLocks/>
          </p:cNvSpPr>
          <p:nvPr/>
        </p:nvSpPr>
        <p:spPr>
          <a:xfrm>
            <a:off x="631115" y="3940627"/>
            <a:ext cx="8489844" cy="11369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Ольга Гревцева, </a:t>
            </a:r>
          </a:p>
          <a:p>
            <a:pPr marL="63500" algn="l"/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руководитель направления </a:t>
            </a:r>
            <a:r>
              <a:rPr lang="ru-RU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Актион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Охрана труда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Users\AGoloburdova\Desktop\ВШОТ\Вебинары_ВШОТ\Вебинар 26 апреля\лого ВШОТ И АКАДЕМИИ.png"/>
          <p:cNvPicPr>
            <a:picLocks noChangeAspect="1" noChangeArrowheads="1"/>
          </p:cNvPicPr>
          <p:nvPr/>
        </p:nvPicPr>
        <p:blipFill rotWithShape="1">
          <a:blip r:embed="rId2" cstate="print"/>
          <a:srcRect t="-1" r="51429" b="-12287"/>
          <a:stretch/>
        </p:blipFill>
        <p:spPr bwMode="auto">
          <a:xfrm>
            <a:off x="8060191" y="6023644"/>
            <a:ext cx="1433984" cy="663016"/>
          </a:xfrm>
          <a:prstGeom prst="rect">
            <a:avLst/>
          </a:prstGeom>
          <a:noFill/>
        </p:spPr>
      </p:pic>
      <p:pic>
        <p:nvPicPr>
          <p:cNvPr id="6" name="Picture 3" descr="C:\Users\molchanovskaya\Downloads\Frame.png">
            <a:extLst>
              <a:ext uri="{FF2B5EF4-FFF2-40B4-BE49-F238E27FC236}">
                <a16:creationId xmlns:a16="http://schemas.microsoft.com/office/drawing/2014/main" id="{38B0D725-B3EA-4496-B477-DC604AFDF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9" y="6306360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выдавать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417496" cy="4317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Выдайте молоко работникам, которые работают во вредных условиях труда, если соблюдаются два условия одновременно: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на их рабочих местах есть вредные производственные факторы, предусмотренные перечнем вредных производственных факторов;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уровень вредных факторов превышает установленные нормативы.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Это указано в пункте 2 приложения 2 к приказу Минтруда от 12.05.2022 № 291н.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Есть ли на рабочем месте сотрудников вредные факторы и превышают ли они нормативы, определяют по результатам СОУТ. 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4114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Когда, где и сколько выдавать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417496" cy="260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Выдайте молоко или другие равноценные пищевые продукты работникам в те дни, когда они фактически заняты на работах с вредными условиями труда. Не выдавайте молоко за прошлые смены или за смены вперед.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Оформите приказ о выдаче молока за вредные условия труда. В приказе укажите ответственных лиц за обеспечение работников молоком.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2989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32050" y="286055"/>
            <a:ext cx="3917844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приказа о выдаче молока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B47259-462E-85C2-E0B6-F6796011F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062" y="116268"/>
            <a:ext cx="5485120" cy="594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24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Когда, где и сколько выдавать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3705642" cy="389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Норма бесплатной выдачи молока – 0,5 литра за смену независимо от ее продолжительности.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Молоко не выдается, если время работы составляет менее половины продолжительности рабочей смены.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92C4F74-BFE5-9BED-14DD-5CE7A71D4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667" y="778285"/>
            <a:ext cx="3785207" cy="535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28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Когда, где и сколько выдавать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Организуйте выдачу и употребление молока в буфетах, столовых или в помещениях, специально оборудованных в соответствии с санитарно-гигиеническими требованиями (п. 3 приложения 1 к приказу Минтруда от 12.05.2022 № 291н).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819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заменить равноценными пищевыми продуктами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389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невозможно выдать работникам молоко, его можно заменить равноценными пищевыми продуктами, при условии, что: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работники согласны на замену;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учтено мнение выборного профсоюзного или иного уполномоченного работниками данной организации органа.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Для этого работник пишет заявление о согласии на замену выдачи молока выдачей равноценных пищевых продуктов. 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3752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заменить равноценными пищевыми продуктами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51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Молоко заменяют другими продуктами по нормам, которые приведены в таблице.</a:t>
            </a: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en-US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Нельзя заменять молоко продуктами, которых нет в таблице, например, сметаной или сливочным маслом. Это указано в</a:t>
            </a:r>
            <a:r>
              <a:rPr lang="en-US" sz="1850" dirty="0">
                <a:solidFill>
                  <a:srgbClr val="000000"/>
                </a:solidFill>
                <a:latin typeface="PT Serif" panose="020A0603040505020204" pitchFamily="18" charset="-52"/>
              </a:rPr>
              <a:t>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пункте 7 приложения 1 к приказу Минтруда от 12.05.2022 № 291н.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7BB01C1C-D023-4DEE-D111-56F08FAAB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129122"/>
              </p:ext>
            </p:extLst>
          </p:nvPr>
        </p:nvGraphicFramePr>
        <p:xfrm>
          <a:off x="334644" y="1982472"/>
          <a:ext cx="9060840" cy="25044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275488">
                  <a:extLst>
                    <a:ext uri="{9D8B030D-6E8A-4147-A177-3AD203B41FA5}">
                      <a16:colId xmlns:a16="http://schemas.microsoft.com/office/drawing/2014/main" val="3283037484"/>
                    </a:ext>
                  </a:extLst>
                </a:gridCol>
                <a:gridCol w="4765072">
                  <a:extLst>
                    <a:ext uri="{9D8B030D-6E8A-4147-A177-3AD203B41FA5}">
                      <a16:colId xmlns:a16="http://schemas.microsoft.com/office/drawing/2014/main" val="1232746439"/>
                    </a:ext>
                  </a:extLst>
                </a:gridCol>
                <a:gridCol w="3020280">
                  <a:extLst>
                    <a:ext uri="{9D8B030D-6E8A-4147-A177-3AD203B41FA5}">
                      <a16:colId xmlns:a16="http://schemas.microsoft.com/office/drawing/2014/main" val="256779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№ п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/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Наименование пищевого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Норма выдачи за смену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6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1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PT Serif" panose="020A0603040505020204" pitchFamily="18" charset="-52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Кисломолочные жидкие продукты, в том числе обогащенные, с содержанием жира до 3,5% (кефир разных сортов, простокваша, ацидофилин, ряженка), йогурты с содержанием жира до 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500 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7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2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PT Serif" panose="020A0603040505020204" pitchFamily="18" charset="-52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Пищевые продукты лечебно-профилактического питания при вредных условиях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	</a:t>
                      </a:r>
                    </a:p>
                    <a:p>
                      <a:pPr algn="ctr"/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Arial" charset="0"/>
                        </a:rPr>
                        <a:t>Не менее 300 мл в пересчете на жидкость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72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423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заменить компенсационной выплатой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260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1. Примите заявление работника 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 письменному заявлению работника вместо молока или других равноценных пищевых продуктов можно выплатить денежную компенсацию (п. 10  приказа Минтруда от 12.05.2022 № 291н, ч. 1 ст. 222 ТК).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1958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97079" y="450330"/>
            <a:ext cx="4354724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Шаблон заявления о замене выдачи молока денежной компенсацией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5E3BF2-9273-DD8D-E238-77059C10E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021" y="128356"/>
            <a:ext cx="5400557" cy="59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26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заменить компенсационной выплатой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2. Издайте приказ о замене выдачи молока денежной компенсацией</a:t>
            </a:r>
          </a:p>
          <a:p>
            <a:pPr algn="just">
              <a:lnSpc>
                <a:spcPct val="150000"/>
              </a:lnSpc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Оформите приказ о замене выдачи молока денежной компенсацией. В приказе укажите, с какого числа работнику выплачивать компенсацию.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4416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97079" y="450330"/>
            <a:ext cx="4354724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Шаблон приказа о замене выдачи молока денежной компенсацией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0CA795-81E0-2F5B-60D7-2E33806C2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2177" y="65074"/>
            <a:ext cx="5294806" cy="597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5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заменить компенсационной выплатой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51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3. Определите размер компенсационной выплаты</a:t>
            </a:r>
          </a:p>
          <a:p>
            <a:pPr algn="just">
              <a:lnSpc>
                <a:spcPct val="150000"/>
              </a:lnSpc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Размер компенсационной выплаты определите по стоимости молока жирностью не менее 2,5 процента или равноценных пищевых продуктов в розничной торговле по месту расположения работодателя.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Конкретный размер компенсационной выплаты и порядок ее индексации укажите в одном из документов: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коллективном договоре – при наличии профсоюза или иного представительного органа работников;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трудовом договоре, заключаемом с работником, – при отсутствии указанных органов в организации.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1133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заменить компенсационной выплатой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474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4. Выплачивайте компенсацию ежемесячно</a:t>
            </a:r>
          </a:p>
          <a:p>
            <a:pPr algn="just">
              <a:lnSpc>
                <a:spcPct val="150000"/>
              </a:lnSpc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Компенсацию выплачивайте не реже одного раза в месяц (п. 4 приложения 3 к приказу Минтруда от 12.05.2022 № 291н).</a:t>
            </a:r>
          </a:p>
          <a:p>
            <a:pPr algn="just">
              <a:lnSpc>
                <a:spcPct val="150000"/>
              </a:lnSpc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5. Индексируйте компенсационные выплаты</a:t>
            </a:r>
          </a:p>
          <a:p>
            <a:pPr algn="just">
              <a:lnSpc>
                <a:spcPct val="150000"/>
              </a:lnSpc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Индексируйте компенсационные выплаты пропорционально росту цен на молоко и другие равноценные пищевые продукты. Каждый месяц оформляйте приказ о денежной компенсации и ее размере с учетом индексации. Рекомендуем для этого использовать официальные данные сайта Росстата.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2984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грозит работодателю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1004397"/>
            <a:ext cx="9417496" cy="303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Работодателю грозит ответственность по пункту 1 статьи 5.27.1 КоАП, если не выдать молоко сотрудникам, которые работают с вредными условиями труда. ГИТ может выписать административный штраф: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на должностных лиц – от 2000 до 5000 руб.;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ИП – от 2000 до 5000 руб.;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юридических лиц – от 50 000 до 80 000 руб.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402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71" y="2348880"/>
            <a:ext cx="9399494" cy="4248472"/>
          </a:xfrm>
        </p:spPr>
        <p:txBody>
          <a:bodyPr>
            <a:normAutofit/>
          </a:bodyPr>
          <a:lstStyle/>
          <a:p>
            <a:pPr algn="ctr"/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6093296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Систем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48927</TotalTime>
  <Words>777</Words>
  <Application>Microsoft Office PowerPoint</Application>
  <PresentationFormat>Лист A4 (210x297 мм)</PresentationFormat>
  <Paragraphs>161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PT Serif</vt:lpstr>
      <vt:lpstr>Times New Roman</vt:lpstr>
      <vt:lpstr>Тема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ЗА ВНИМАНИЕ!   </vt:lpstr>
    </vt:vector>
  </TitlesOfParts>
  <Company>ФГУ "ВНИИ ОиЭТ"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ВНИИ ОХРАНЫ И ЭКОНОМИКИ ТРУДА</dc:title>
  <dc:creator>Андрей</dc:creator>
  <cp:lastModifiedBy>Гревцева Ольга Васильевна</cp:lastModifiedBy>
  <cp:revision>3210</cp:revision>
  <cp:lastPrinted>2020-11-16T14:30:19Z</cp:lastPrinted>
  <dcterms:created xsi:type="dcterms:W3CDTF">2012-04-26T17:44:31Z</dcterms:created>
  <dcterms:modified xsi:type="dcterms:W3CDTF">2023-02-16T14:17:11Z</dcterms:modified>
</cp:coreProperties>
</file>