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1210" r:id="rId3"/>
    <p:sldId id="1211" r:id="rId4"/>
    <p:sldId id="1212" r:id="rId5"/>
    <p:sldId id="1213" r:id="rId6"/>
    <p:sldId id="1214" r:id="rId7"/>
    <p:sldId id="1215" r:id="rId8"/>
    <p:sldId id="1216" r:id="rId9"/>
    <p:sldId id="1218" r:id="rId10"/>
    <p:sldId id="1219" r:id="rId11"/>
    <p:sldId id="1220" r:id="rId12"/>
    <p:sldId id="1221" r:id="rId13"/>
    <p:sldId id="1222" r:id="rId14"/>
    <p:sldId id="1223" r:id="rId15"/>
    <p:sldId id="1224" r:id="rId16"/>
    <p:sldId id="1225" r:id="rId17"/>
    <p:sldId id="286" r:id="rId1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  <p15:guide id="5" orient="horz" pos="1495">
          <p15:clr>
            <a:srgbClr val="A4A3A4"/>
          </p15:clr>
        </p15:guide>
        <p15:guide id="6" pos="45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83" d="100"/>
          <a:sy n="83" d="100"/>
        </p:scale>
        <p:origin x="-880" y="-89"/>
      </p:cViewPr>
      <p:guideLst>
        <p:guide orient="horz" pos="2160"/>
        <p:guide orient="horz" pos="3120"/>
        <p:guide orient="horz" pos="1495"/>
        <p:guide pos="3120"/>
        <p:guide pos="2160"/>
        <p:guide pos="45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0D7AD-E2BC-420D-BCF4-8594C6134582}" type="datetimeFigureOut">
              <a:rPr lang="ru-RU" smtClean="0"/>
              <a:t>01.03.2024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52D03-A0A4-4B69-82E7-522F3AC1D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6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5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1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5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6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4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83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09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0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A01D-1B95-456B-81CD-83AD68C79B49}" type="datetimeFigureOut">
              <a:rPr lang="ru-RU" smtClean="0"/>
              <a:pPr/>
              <a:t>01.03.2024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5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kot.rosmintrud.ru/sout/experts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700809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Спецоценка: как проверить экспертов и отчет </a:t>
            </a:r>
          </a:p>
          <a:p>
            <a:pPr marL="63500" algn="l"/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077072"/>
            <a:ext cx="8489844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cs typeface="Arial" pitchFamily="34" charset="0"/>
            </a:endParaRPr>
          </a:p>
          <a:p>
            <a:pPr marL="63500"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Гревцева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3500" algn="l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уководитель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обучения Актион Охрана труда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764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9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4233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эксперта. Аттестация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2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Чтобы стать экспертом, специалисты проходят аттестацию в Минтруде и получают сертификат на право выполнения работ по специальной оценке условий труда. Экспертов, которые прошли аттестацию, Минтруд вносит в специальный реестр.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Он размещен на сайте Минтруда. </a:t>
            </a:r>
            <a:r>
              <a:rPr lang="en-US" sz="2200" dirty="0">
                <a:solidFill>
                  <a:srgbClr val="000000"/>
                </a:solidFill>
                <a:latin typeface="PT Serif" panose="020A0603040505020204" pitchFamily="18" charset="-52"/>
                <a:hlinkClick r:id="rId2"/>
              </a:rPr>
              <a:t>https://akot.rosmintrud.ru/sout/experts</a:t>
            </a: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В реестре можно проверить статус действия аттестации у конкретного эксперта, дату выдачи и окончание срока действия. С 1 сентября 2023 года сертификат эксперта и выписку из реестра выдают только в электронном виде. Такие документы также можно скачать в реестре.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71" y="43393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3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5EECB3-AFDD-85FF-D0C9-6F4377B37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FE0FA8A-5775-0168-2075-1246AA340E9A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6328B96-38CF-24B6-A625-13AF6F359365}"/>
              </a:ext>
            </a:extLst>
          </p:cNvPr>
          <p:cNvSpPr txBox="1"/>
          <p:nvPr/>
        </p:nvSpPr>
        <p:spPr>
          <a:xfrm>
            <a:off x="680644" y="1137496"/>
            <a:ext cx="8707773" cy="68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эксперта. Аттестация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3FDE541-E24E-B454-D92A-194966A8199B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0253AEE-5010-7C9E-8246-9BDC6F116F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205" y="438013"/>
            <a:ext cx="1733446" cy="25419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78C8461A-C8B7-FBAD-D81B-0ED396682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8050"/>
            <a:ext cx="990600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668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BD18DBB-D93F-E135-7717-1DB9B3A05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3330E99-CF42-AE02-391B-1164A5E2FFF5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A1BCEB-CFB0-758E-7524-47E74D876133}"/>
              </a:ext>
            </a:extLst>
          </p:cNvPr>
          <p:cNvSpPr txBox="1"/>
          <p:nvPr/>
        </p:nvSpPr>
        <p:spPr>
          <a:xfrm>
            <a:off x="680644" y="1137496"/>
            <a:ext cx="870777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эксперта. Приборы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Каждый прибор измерений проходит поверку. Как правило, копия свидетельства о поверке лежит в футляре с прибором.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Попросите эксперта показать вам документ, чтобы убедиться, что поверка действующая. Прибор с просроченной поверкой запрещено использовать для измерений.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80939D3-8AF7-D080-2F2F-FFA31CF94F05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006FDD4-B12E-3BE2-0074-734F7A97FB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205" y="446182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47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17F6B2-E9C4-6845-1015-30A6F1E2F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63F4D2D-C747-3DA2-0317-D05597537A35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98036A1-40BF-FDA4-6CB4-315D32E3212E}"/>
              </a:ext>
            </a:extLst>
          </p:cNvPr>
          <p:cNvSpPr txBox="1"/>
          <p:nvPr/>
        </p:nvSpPr>
        <p:spPr>
          <a:xfrm>
            <a:off x="680644" y="1137496"/>
            <a:ext cx="8707773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эксперта. Приборы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Люксметр используют, чтобы измерить уровень искусственной освещенности, она измеряется в люксах.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E6A971B-07AB-E8A8-218F-C58B8FB39440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64F6B87-9730-D294-C915-B5EDDB6215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71" y="446182"/>
            <a:ext cx="1733446" cy="2541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17C5637-8AF2-7798-49F5-43A90E126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" y="3810000"/>
            <a:ext cx="207645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9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B1819A-8802-726F-A249-78A3ECC2A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3E1F254-A024-003A-C56A-B5B6E0F33447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6A7B45D-1942-4646-7120-4167A1BCAE35}"/>
              </a:ext>
            </a:extLst>
          </p:cNvPr>
          <p:cNvSpPr txBox="1"/>
          <p:nvPr/>
        </p:nvSpPr>
        <p:spPr>
          <a:xfrm>
            <a:off x="680644" y="1137496"/>
            <a:ext cx="8707773" cy="1988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эксперта. Приборы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Шумомер-виброметр нужен, чтобы измерить шум, инфразвук и ультразвук. Если у прибора есть специальные датчики, можно измерить вибрацию общую и локальную.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ED2E8E3-A2EB-4229-0BA5-1AB6DFBC1ABB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E4A2299-B04C-BF22-4CDD-B8873202C0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205" y="438013"/>
            <a:ext cx="1733446" cy="2541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CFDB755-0A03-9486-434D-A9D9D4806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44" y="4386262"/>
            <a:ext cx="34671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57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4A9A7C-AEB7-9806-747A-CC224EEEB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F6FD1CB-67B5-4119-1DDC-164F65E352AF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E75F35F-7ED1-1353-D7B9-4FEF76A61E58}"/>
              </a:ext>
            </a:extLst>
          </p:cNvPr>
          <p:cNvSpPr txBox="1"/>
          <p:nvPr/>
        </p:nvSpPr>
        <p:spPr>
          <a:xfrm>
            <a:off x="680644" y="1137496"/>
            <a:ext cx="8707773" cy="2012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эксперта. Приборы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Измеритель параметров микроклимата нужен, чтобы измерить температуру воздуха, относительную влажность, атмосферное давление, скорость движения воздушного потока и пр.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D445DE5-58DE-BE49-0824-50A77DFEFB63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3E79791-B292-E467-F3CD-58DB15406F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012" y="429486"/>
            <a:ext cx="1733446" cy="2541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ADD7CED-E1C3-474A-BDC8-4B8E87DB2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110037"/>
            <a:ext cx="2152650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92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57468E-13EB-9EF6-E74E-33031D91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0B70288-E3AE-F441-F2F7-4577C09973B6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749B33C-B1F7-CB2B-28BB-823F3C5BEA14}"/>
              </a:ext>
            </a:extLst>
          </p:cNvPr>
          <p:cNvSpPr txBox="1"/>
          <p:nvPr/>
        </p:nvSpPr>
        <p:spPr>
          <a:xfrm>
            <a:off x="680644" y="1137496"/>
            <a:ext cx="8707773" cy="1742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эксперта. Приборы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Насосы-пробоотборники вместе с индикаторными трубками используются, чтобы определить концентрацию загрязняющих веществ и кислорода в воздухе и газовоздушных смесях.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1364749-86FF-40A7-B9F9-FC179833043E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4D14890-A58F-4120-7B5C-A0F83F2745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59" y="457588"/>
            <a:ext cx="1733446" cy="2541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5AB2A50-A393-2A33-9FC3-ADEE97B90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97" y="4762500"/>
            <a:ext cx="5172075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487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4771D0B-C27D-332C-55DF-D080FF154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7C600F8-2F04-ED0D-C8A5-EFDA64539CBE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9735FC4-EB6F-6607-1F16-C7FBE1A10EA4}"/>
              </a:ext>
            </a:extLst>
          </p:cNvPr>
          <p:cNvSpPr txBox="1"/>
          <p:nvPr/>
        </p:nvSpPr>
        <p:spPr>
          <a:xfrm>
            <a:off x="680644" y="1137496"/>
            <a:ext cx="8707773" cy="2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эксперта. Методики измерений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Измерение различных производственных факторов эксперты проводят по аттестованным методикам измерений. Методики, которые эксперт может использовать в работе, включены в область аккредитации экспертной организации.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34E0B25-1290-3DF7-46FA-24D8D4B3904C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DBAE6A5-0470-2F05-5174-8D77C70E1A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35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A5A812C-5B5E-0086-4727-6E3D9507E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016FC96-5985-AF52-3B6B-79BBD49A78F7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2B95D68-3248-7725-9107-947D9B3C0229}"/>
              </a:ext>
            </a:extLst>
          </p:cNvPr>
          <p:cNvSpPr txBox="1"/>
          <p:nvPr/>
        </p:nvSpPr>
        <p:spPr>
          <a:xfrm>
            <a:off x="680644" y="1137496"/>
            <a:ext cx="8707773" cy="4992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эксперта. Методика измерения шума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Для измерений уровня звука в контрольных точках рабочей зоны используют аттестованную методику МИ Ш.ИНТ-02.01-2018. Шум оценивают в период всей продолжительности рабочего дня или смены не менее трех раз, длительность каждого измерения не менее пяти минут. Перед измерением эксперт обязан провести калибровку шумомера с помощью акустического калибратора.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Запрещено измерять шум сразу после резкого изменения условий, в которых находился прибор. Например, после перемещения средства измерения из холодного помещения в теплое. В таких случаях использовать прибор можно не раньше чем через 30 минут после изменения условий температуры воздуха. Также нельзя проводить измерения на открытом воздухе во время выпадения атмосферных осадков.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2804EB6-56A6-E2D6-50B8-9EFFCF640F2F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F35E5F9-031B-D7DA-F162-F3C29D1BBB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71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91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8A147A-3AAE-77D9-39D0-8D6C4B82D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C2A2470-6267-49E3-2D8F-0CEE9A8978E3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750574E-2E80-2B45-8F27-203B9F67605D}"/>
              </a:ext>
            </a:extLst>
          </p:cNvPr>
          <p:cNvSpPr txBox="1"/>
          <p:nvPr/>
        </p:nvSpPr>
        <p:spPr>
          <a:xfrm>
            <a:off x="680644" y="1137496"/>
            <a:ext cx="870777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отчет с итогами спецоценки. Сводная ведомость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Проверьте количество рабочих мест и численность работников, занятых на рабочих местах. Данные должны соответствовать тем, которые вы подавали эксперту перед проведением СОУТ. Обратите внимание на графы, где указано количество лиц до 18 лет и количество инвалидов. Если таких сотрудников у вас нет, там должен стоять ноль.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A20C5D-F9E4-B071-46CD-CFD92C65A9EC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900270-E995-E295-606A-8CC08D3DAF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71" y="457588"/>
            <a:ext cx="1733446" cy="254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09" y="4085995"/>
            <a:ext cx="9188529" cy="270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704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8A147A-3AAE-77D9-39D0-8D6C4B82D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C2A2470-6267-49E3-2D8F-0CEE9A8978E3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750574E-2E80-2B45-8F27-203B9F67605D}"/>
              </a:ext>
            </a:extLst>
          </p:cNvPr>
          <p:cNvSpPr txBox="1"/>
          <p:nvPr/>
        </p:nvSpPr>
        <p:spPr>
          <a:xfrm>
            <a:off x="680644" y="1137496"/>
            <a:ext cx="8707773" cy="2135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отчет с итогами спецоценки. Сводная ведомость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В первом столбце сводной ведомости проверьте индиви­дуальные номера рабочих мест, если проводили внеплановую или повторную СОУТ. Номера должны полностью совпадать с первоначально указанными для данных рабочих мест.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A20C5D-F9E4-B071-46CD-CFD92C65A9EC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900270-E995-E295-606A-8CC08D3DAF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71" y="503752"/>
            <a:ext cx="1733446" cy="254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09" y="4085995"/>
            <a:ext cx="9188529" cy="270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25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8A147A-3AAE-77D9-39D0-8D6C4B82D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C2A2470-6267-49E3-2D8F-0CEE9A8978E3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750574E-2E80-2B45-8F27-203B9F67605D}"/>
              </a:ext>
            </a:extLst>
          </p:cNvPr>
          <p:cNvSpPr txBox="1"/>
          <p:nvPr/>
        </p:nvSpPr>
        <p:spPr>
          <a:xfrm>
            <a:off x="680644" y="1137496"/>
            <a:ext cx="8707773" cy="2135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отчет с итогами спецоценки.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Карты СОУТ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Проверьте наименование должностей и численность работающих. Если работник по должности использует оборудование, в строке 022 карты должно быть указано данное оборудование.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A20C5D-F9E4-B071-46CD-CFD92C65A9EC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900270-E995-E295-606A-8CC08D3DAF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257" y="446182"/>
            <a:ext cx="1733446" cy="2541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080" y="4063878"/>
            <a:ext cx="720090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58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8A147A-3AAE-77D9-39D0-8D6C4B82D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C2A2470-6267-49E3-2D8F-0CEE9A8978E3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750574E-2E80-2B45-8F27-203B9F67605D}"/>
              </a:ext>
            </a:extLst>
          </p:cNvPr>
          <p:cNvSpPr txBox="1"/>
          <p:nvPr/>
        </p:nvSpPr>
        <p:spPr>
          <a:xfrm>
            <a:off x="680644" y="1137496"/>
            <a:ext cx="8707773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отчет с итогами спецоценки.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Карты СОУТ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В строке 030 карты должны быть указаны классы условий труда по факторам, которые были измерены, и итоговый класс условий труда.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A20C5D-F9E4-B071-46CD-CFD92C65A9EC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900270-E995-E295-606A-8CC08D3DAF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71" y="446182"/>
            <a:ext cx="1733446" cy="254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79" y="3788385"/>
            <a:ext cx="6974146" cy="146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00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8A147A-3AAE-77D9-39D0-8D6C4B82D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C2A2470-6267-49E3-2D8F-0CEE9A8978E3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750574E-2E80-2B45-8F27-203B9F67605D}"/>
              </a:ext>
            </a:extLst>
          </p:cNvPr>
          <p:cNvSpPr txBox="1"/>
          <p:nvPr/>
        </p:nvSpPr>
        <p:spPr>
          <a:xfrm>
            <a:off x="680644" y="1137496"/>
            <a:ext cx="8707773" cy="2406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отчет с итогами спецоценки.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Карты СОУТ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В строке 040 проверьте гарантии и компенсации, которые предусмотрены законодательством. Проверьте, все ли указал эксперт. Например, если работнику по должности положена повышенная оплата труда, то эта информация должна быть в строке 040 с указанием основания.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A20C5D-F9E4-B071-46CD-CFD92C65A9EC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900270-E995-E295-606A-8CC08D3DAF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867" y="457588"/>
            <a:ext cx="1733446" cy="2541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726" y="3744552"/>
            <a:ext cx="5984056" cy="241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64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8A147A-3AAE-77D9-39D0-8D6C4B82D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C2A2470-6267-49E3-2D8F-0CEE9A8978E3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750574E-2E80-2B45-8F27-203B9F67605D}"/>
              </a:ext>
            </a:extLst>
          </p:cNvPr>
          <p:cNvSpPr txBox="1"/>
          <p:nvPr/>
        </p:nvSpPr>
        <p:spPr>
          <a:xfrm>
            <a:off x="680644" y="1137496"/>
            <a:ext cx="8707773" cy="3219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отчет с итогами спецоценки.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Заключение эксперта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PT Serif" panose="020A0603040505020204" pitchFamily="18" charset="-52"/>
              </a:rPr>
              <a:t>В заключении эксперта по результатам специальной оценки условий труда проконтролируйте корректность номера и даты приказа «Об организации и проведении специальной оценки условий труда», который создан в вашей организации. Также проверьте номер и дату договора, на основании которого была проведена спецоценки. Количество рабочих мест, на которых проведена СОУТ, должно совпадать с данными в сводной ведомости.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A20C5D-F9E4-B071-46CD-CFD92C65A9EC}"/>
              </a:ext>
            </a:extLst>
          </p:cNvPr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Спецоценка: как проверить экспертов и отчет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900270-E995-E295-606A-8CC08D3DAF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71" y="447703"/>
            <a:ext cx="1733446" cy="254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87" y="4605705"/>
            <a:ext cx="8459840" cy="156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49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24000" y="-1523999"/>
            <a:ext cx="6858000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4471" y="2282562"/>
            <a:ext cx="9399494" cy="30186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0F12365-736D-47C0-BE8F-6413C4429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459" y="6293285"/>
            <a:ext cx="2496111" cy="36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0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14430</TotalTime>
  <Words>602</Words>
  <Application>Microsoft Office PowerPoint</Application>
  <PresentationFormat>Лист A4 (210x297 мм)</PresentationFormat>
  <Paragraphs>74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fikus</dc:creator>
  <cp:lastModifiedBy>Ekaterina R. Islamova</cp:lastModifiedBy>
  <cp:revision>113</cp:revision>
  <dcterms:created xsi:type="dcterms:W3CDTF">2022-09-01T16:29:11Z</dcterms:created>
  <dcterms:modified xsi:type="dcterms:W3CDTF">2024-03-01T07:24:55Z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-1456331294</vt:i4>
  </property>
  <property fmtid="{D5CDD505-2E9C-101B-9397-08002B2CF9AE}" pid="3" name="_NewReviewCycle">
    <vt:lpwstr/>
  </property>
  <property fmtid="{D5CDD505-2E9C-101B-9397-08002B2CF9AE}" pid="4" name="_EmailSubject">
    <vt:lpwstr>примерное название и анонс вебинара</vt:lpwstr>
  </property>
  <property fmtid="{D5CDD505-2E9C-101B-9397-08002B2CF9AE}" pid="5" name="_AuthorEmail">
    <vt:lpwstr>osofiyskaya@fmbcfmba.ru</vt:lpwstr>
  </property>
  <property fmtid="{D5CDD505-2E9C-101B-9397-08002B2CF9AE}" pid="6" name="_AuthorEmailDisplayName">
    <vt:lpwstr>Софийская Ольга Игоревна</vt:lpwstr>
  </property>
</Properties>
</file>