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20" r:id="rId1"/>
  </p:sldMasterIdLst>
  <p:notesMasterIdLst>
    <p:notesMasterId r:id="rId24"/>
  </p:notesMasterIdLst>
  <p:sldIdLst>
    <p:sldId id="792" r:id="rId2"/>
    <p:sldId id="1135" r:id="rId3"/>
    <p:sldId id="1136" r:id="rId4"/>
    <p:sldId id="1137" r:id="rId5"/>
    <p:sldId id="1138" r:id="rId6"/>
    <p:sldId id="1139" r:id="rId7"/>
    <p:sldId id="1140" r:id="rId8"/>
    <p:sldId id="1141" r:id="rId9"/>
    <p:sldId id="1142" r:id="rId10"/>
    <p:sldId id="1143" r:id="rId11"/>
    <p:sldId id="1144" r:id="rId12"/>
    <p:sldId id="1145" r:id="rId13"/>
    <p:sldId id="1146" r:id="rId14"/>
    <p:sldId id="1147" r:id="rId15"/>
    <p:sldId id="1148" r:id="rId16"/>
    <p:sldId id="1149" r:id="rId17"/>
    <p:sldId id="1150" r:id="rId18"/>
    <p:sldId id="1151" r:id="rId19"/>
    <p:sldId id="1152" r:id="rId20"/>
    <p:sldId id="1153" r:id="rId21"/>
    <p:sldId id="1154" r:id="rId22"/>
    <p:sldId id="1029" r:id="rId23"/>
  </p:sldIdLst>
  <p:sldSz cx="9906000" cy="6858000" type="A4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13F"/>
    <a:srgbClr val="007B8F"/>
    <a:srgbClr val="008000"/>
    <a:srgbClr val="DDDDDD"/>
    <a:srgbClr val="C0C0C0"/>
    <a:srgbClr val="FF66FF"/>
    <a:srgbClr val="FFCC66"/>
    <a:srgbClr val="FFCC99"/>
    <a:srgbClr val="FFFF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65" autoAdjust="0"/>
    <p:restoredTop sz="94598" autoAdjust="0"/>
  </p:normalViewPr>
  <p:slideViewPr>
    <p:cSldViewPr snapToGrid="0">
      <p:cViewPr varScale="1">
        <p:scale>
          <a:sx n="108" d="100"/>
          <a:sy n="108" d="100"/>
        </p:scale>
        <p:origin x="954" y="108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6125"/>
            <a:ext cx="537210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8"/>
            <a:ext cx="5438140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0EDEBF-2109-4205-9B1F-73CA8F6543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006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F8AC8-5D4C-4C21-9B28-D3999CC990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95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0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4752F-BBA7-4C66-B11A-D635ADAFA6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53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8B34F-9837-4CF7-A083-FC9A635337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878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C1FDD-CC12-46D0-B442-627FEC6D43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5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54A2A-21FF-4440-AA8B-9A251681E7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6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72750-52C6-4D4C-854E-61F6C84A4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9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FE16B-8002-4E70-8E6B-918AB93913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73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FD822-06EA-4805-93F8-30407345A6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63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E6515-C0CB-4646-BDF8-EA9F873206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5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8F5A2-02B2-4216-88E4-F20261BA8C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9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D519DA-B7E0-491C-BC57-0A32BB0C5C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9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9906000" cy="3456384"/>
          </a:xfrm>
        </p:spPr>
        <p:txBody>
          <a:bodyPr vert="horz" anchor="t"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Как вносить данные в реестр обученных работников по охране труда</a:t>
            </a:r>
          </a:p>
          <a:p>
            <a:endParaRPr lang="ru-RU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27 марта 2023 года</a:t>
            </a:r>
          </a:p>
          <a:p>
            <a:endParaRPr lang="ru-RU" sz="4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/>
            <a:r>
              <a:rPr lang="ru-RU" sz="3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одзаголовок 7"/>
          <p:cNvSpPr txBox="1">
            <a:spLocks/>
          </p:cNvSpPr>
          <p:nvPr/>
        </p:nvSpPr>
        <p:spPr>
          <a:xfrm>
            <a:off x="631115" y="3940627"/>
            <a:ext cx="8489844" cy="11369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Ольга Гревцева, </a:t>
            </a:r>
          </a:p>
          <a:p>
            <a:pPr marL="63500" algn="l"/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руководитель направления </a:t>
            </a:r>
            <a:r>
              <a:rPr lang="ru-RU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Актион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Охрана труда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Users\AGoloburdova\Desktop\ВШОТ\Вебинары_ВШОТ\Вебинар 26 апреля\лого ВШОТ И АКАДЕМИИ.png"/>
          <p:cNvPicPr>
            <a:picLocks noChangeAspect="1" noChangeArrowheads="1"/>
          </p:cNvPicPr>
          <p:nvPr/>
        </p:nvPicPr>
        <p:blipFill rotWithShape="1">
          <a:blip r:embed="rId2" cstate="print"/>
          <a:srcRect t="-1" r="51429" b="-12287"/>
          <a:stretch/>
        </p:blipFill>
        <p:spPr bwMode="auto">
          <a:xfrm>
            <a:off x="8060191" y="5970379"/>
            <a:ext cx="1433984" cy="663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Каких работников вносить в Реестр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417496" cy="2182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Если работодатель принял решение обучать охране труда своих работников внутри организации, то он должен уведомить об этом Минтруд и вносить данные о работниках в Реестр обученных (п. 118 Порядка обучения № 2464). В реестр попадают все работники, которые проходили обучение и проверку знания внутри организации, в том числе работники рабочих профессией.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4114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виды обучений вносить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417496" cy="389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Передавайте в Реестр обученных сведения о проверках знаний: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требований охраны труда по программам А, Б и В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оказания первой помощи пострадавшим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использования (применения) средств индивидуальной защиты.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Это указано в пункте 99 Порядка обучения № 2464.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 личном кабинете работодателя в ЕИСОТ выбирать программу обучения нужно из выпадающего списка, в нем 29 программ.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290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какой срок вносить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417496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Срок законодательно не установлен. Рекомендуем вносить сведения в Реестр обученных сразу после проверки знания и оформления протокола или установите свой срок внесения данных (п. 118 Порядка обучения № 2464). Сроки закрепите в ЛНА работодателя, например, приказе, Положении о СУОТ и др.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070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вносит сведения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32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Порядок обучения № 2464 не регламентирует, кто может быть ответственным работником по внесению данных в Реестр Минтруда. Назначьте такого работника приказом, это может быть специалист по охране труда или специалист по кадрам.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1024AF8-9D07-11B3-AD4B-468E82126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743" y="2286300"/>
            <a:ext cx="6125730" cy="391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02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сведения вносить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34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Внесите в Реестр обученных лиц сведения по всем работникам, которые прошли обучение по охране труда (п. 118 Порядка обучения № 2464):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ФИО сотрудника, его СНИЛС, профессию/должность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название программы обучения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дату и результат проверки знаний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результат проверки знания требований охраны труда (оценка результата проверки «удовлетворительно» или «неудовлетворительно«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номер протокола проверки знаний.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142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сведения вносить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10E7E7E-6A4A-3728-0B3A-46D51A0A1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128713"/>
            <a:ext cx="6991350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99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Для внесения информации в Реестр обученных по охране труда лиц (далее – Реестр обученных) в главном меню личного кабинета работодателя по охране труда нажмите на вкладку «Обучение по охране труда» и выберите «Реестр обученных лиц».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489C76-FFEF-A4B2-0727-DB06B95D4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60" y="2865117"/>
            <a:ext cx="9263268" cy="320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50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Далее на главной странице подсистемы «Проверка знаний требований охраны труда субъектами малого предпринимательства, социально ориентированными некоммерческими организациями» кликните «Реестры» и выберите соответствующий реестр.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619828-C57E-9365-AEE9-091B0D9FC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13" y="2755013"/>
            <a:ext cx="9058702" cy="31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4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901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Затем нажмите «К ожидающим записям», чтобы начать вносить информацию о работниках.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C7C210-5428-AADD-CA73-399659FFD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47" y="1948812"/>
            <a:ext cx="9673306" cy="307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40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34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Есть два способа внесения информации о работниках – вручную или с помощью импорта файла. </a:t>
            </a:r>
          </a:p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Способ 1. Добавление вручную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внести данные вручную, на странице «Записи, ожидающие добавления» нажмите «Добавить» и выберите пункт «Создать».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ED519B-976D-E78A-E959-A514A9811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85" y="3395660"/>
            <a:ext cx="8252323" cy="332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07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51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Далее откроется страница «Добавление отложенной̆ записи». На ней внесите данные о работнике: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Фамилию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Имя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Отчество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СНИЛС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профессию (должность)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Сведения о месте работе и ИНН организации заполнятся автоматически. После заполнения нажмите «Сохранить». Также выберите из выпадающего списка программу обучения, результат проверки знания. Укажите дату проверки знания и номер протокола, который присваивает работодатель самостоятельно. </a:t>
            </a:r>
          </a:p>
          <a:p>
            <a:pPr algn="just">
              <a:lnSpc>
                <a:spcPct val="150000"/>
              </a:lnSpc>
            </a:pPr>
            <a:endParaRPr lang="ru-RU" sz="1850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5085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457488-5691-5839-3431-47AE77D1D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071" y="890482"/>
            <a:ext cx="7843985" cy="52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77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2182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b="1" dirty="0">
                <a:solidFill>
                  <a:srgbClr val="000000"/>
                </a:solidFill>
                <a:latin typeface="PT Serif" panose="020A0603040505020204" pitchFamily="18" charset="-52"/>
              </a:rPr>
              <a:t>Способ 2. Добавление с помощью импорта файла</a:t>
            </a:r>
          </a:p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Чтобы внести данные автоматически, на странице «Записи, ожидающие добавления» нажмите «Добавить» и выберите пункт «Импортировать». Импорт в реестр обученных по охране труда лиц осуществляется в виде xml файла открытого формата.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EA646E-4C2F-74EC-2E0C-AB6BECB6C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34" y="3077475"/>
            <a:ext cx="9661748" cy="30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53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260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После внесения данных о работниках любым удобным способом страница «Записи, ожидающие добавления в реестр» обновится. Далее кликните на кнопку «Действия», выберите «Добавить в реестр». Можно добавить в Реестр обученных сразу нескольких работников. Для этого проставьте галочки напротив каждой записи. Подтвердите добавление записи электронной цифровой подписью.</a:t>
            </a:r>
          </a:p>
          <a:p>
            <a:pPr algn="just">
              <a:lnSpc>
                <a:spcPct val="150000"/>
              </a:lnSpc>
            </a:pP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050DD0-F1A7-B92B-2953-F7A06CDBF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96" y="3168369"/>
            <a:ext cx="7403904" cy="352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82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Записи о работниках пропадут из списка на странице «Записи, ожидающие добавления в реестр» и отобразятся на странице «Реестр обученных по охране труда лиц». Все записи, отправляемые в реестр, остаются в истории раздела «Пакеты записей для реестра». </a:t>
            </a: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8AE306-F782-DE43-C6F9-C22D6BF91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20" y="3157285"/>
            <a:ext cx="9103360" cy="252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05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Пользователь ЛКОТ может просматривать добавленные записи в Реестре обученных. Для этого нажмите кнопку «Посмотреть записи в реестре». Записи можно экспортировать на персональный компьютер в формате Excel, нажав кнопку «Действия» и выбрав «Скачать файл».</a:t>
            </a:r>
            <a:endParaRPr lang="ru-RU" sz="1850" b="1" dirty="0">
              <a:solidFill>
                <a:srgbClr val="000000"/>
              </a:solidFill>
              <a:latin typeface="PT Serif" panose="020A0603040505020204" pitchFamily="18" charset="-52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6898B3-79CC-1171-E141-C09AEF8AB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05" y="2726485"/>
            <a:ext cx="8778295" cy="345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1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вносить данные о работниках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49860" y="951503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Специалист по охране труда может увидеть в ЛКОТ всех сотрудников своей организации, которых добавил в реестр. Искать можно по нескольким признакам: ФИО, ИНН обучающей организации, ИНН организации – работодателя, СНИЛС, профессия (должность).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1B20F8-B81A-3A95-DCCA-B778CE9BB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12" y="2874254"/>
            <a:ext cx="9410700" cy="240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97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проверять записи в Реестре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32188" y="1062339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После внесения данных об обученных работниках данные попадают в реестр. Чтобы найти работника в реестре, введите номер протокола, фамилию и имя обученного лица. Далее ввести капчу и нажмите кнопку «Проверить». Работник отобразится в реестр.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F61A75-E210-40F4-40D6-1B152B71B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872" y="2904987"/>
            <a:ext cx="9573812" cy="307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60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проверять записи в Реестре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32188" y="1062339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4E7D7-426D-469E-88F5-16E86F6F6F68}"/>
              </a:ext>
            </a:extLst>
          </p:cNvPr>
          <p:cNvSpPr txBox="1"/>
          <p:nvPr/>
        </p:nvSpPr>
        <p:spPr>
          <a:xfrm>
            <a:off x="244252" y="876839"/>
            <a:ext cx="9329560" cy="175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50" dirty="0">
                <a:solidFill>
                  <a:srgbClr val="000000"/>
                </a:solidFill>
                <a:latin typeface="PT Serif" panose="020A0603040505020204" pitchFamily="18" charset="-52"/>
              </a:rPr>
              <a:t>Также можно смотреть Реестр обученных в личном кабинете ЕИСОТ. Для этого перейдите во вкладку «Реестры» и выберите «Реестр обученных по охране труда лиц». На страницы увидите работников своей организации. В столбце «№» указан идентификационный номер для внесения в протокол.  </a:t>
            </a: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5387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417F-1037-4842-BE13-87F673E973D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grpSp>
        <p:nvGrpSpPr>
          <p:cNvPr id="2" name="Группа 14"/>
          <p:cNvGrpSpPr/>
          <p:nvPr/>
        </p:nvGrpSpPr>
        <p:grpSpPr>
          <a:xfrm>
            <a:off x="492878" y="5909775"/>
            <a:ext cx="8441733" cy="650813"/>
            <a:chOff x="492878" y="5909775"/>
            <a:chExt cx="8441733" cy="650813"/>
          </a:xfrm>
        </p:grpSpPr>
        <p:pic>
          <p:nvPicPr>
            <p:cNvPr id="16" name="Picture 3" descr="C:\Users\molchanovskaya\Downloads\Fram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78" y="6228820"/>
              <a:ext cx="3457016" cy="27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999" y="5909775"/>
              <a:ext cx="2330612" cy="650813"/>
            </a:xfrm>
            <a:prstGeom prst="rect">
              <a:avLst/>
            </a:prstGeom>
          </p:spPr>
        </p:pic>
      </p:grpSp>
      <p:pic>
        <p:nvPicPr>
          <p:cNvPr id="1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96" y="6381328"/>
            <a:ext cx="3400009" cy="2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6200000">
            <a:off x="4627594" y="1579594"/>
            <a:ext cx="650813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7" rIns="40234" bIns="20117"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156316" y="96900"/>
            <a:ext cx="9417496" cy="579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b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rgbClr val="007B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проверять записи в Реестре </a:t>
            </a:r>
            <a:endParaRPr lang="ru-RU" sz="3100" b="1" dirty="0">
              <a:solidFill>
                <a:srgbClr val="007B8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71DE0-5BA9-4F83-862F-6892E4B579E0}"/>
              </a:ext>
            </a:extLst>
          </p:cNvPr>
          <p:cNvSpPr txBox="1"/>
          <p:nvPr/>
        </p:nvSpPr>
        <p:spPr>
          <a:xfrm>
            <a:off x="2339402" y="876839"/>
            <a:ext cx="86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5DC2A-1C16-4C9B-A601-0F89942EECF4}"/>
              </a:ext>
            </a:extLst>
          </p:cNvPr>
          <p:cNvSpPr txBox="1"/>
          <p:nvPr/>
        </p:nvSpPr>
        <p:spPr>
          <a:xfrm>
            <a:off x="332188" y="1062339"/>
            <a:ext cx="9417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endParaRPr lang="ru-RU" sz="2400" dirty="0">
              <a:solidFill>
                <a:srgbClr val="474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  <a:p>
            <a:pPr algn="l"/>
            <a:br>
              <a:rPr lang="ru-RU" sz="2400" dirty="0"/>
            </a:b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C:\Users\AGoloburdova\Desktop\ВШОТ\Вебинары_ВШОТ\Вебинар 26 апреля\лого ВШОТ И АКАДЕМИИ.png">
            <a:extLst>
              <a:ext uri="{FF2B5EF4-FFF2-40B4-BE49-F238E27FC236}">
                <a16:creationId xmlns:a16="http://schemas.microsoft.com/office/drawing/2014/main" id="{0D416788-2234-4130-820C-A8F5CB5FE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-1" r="51429" b="-12287"/>
          <a:stretch/>
        </p:blipFill>
        <p:spPr bwMode="auto">
          <a:xfrm>
            <a:off x="8455664" y="6246758"/>
            <a:ext cx="1433984" cy="66301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7B9A15-0654-8E6B-16F2-49BFFEFF3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1676"/>
            <a:ext cx="8146098" cy="60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49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71" y="2348880"/>
            <a:ext cx="9399494" cy="4248472"/>
          </a:xfrm>
        </p:spPr>
        <p:txBody>
          <a:bodyPr>
            <a:normAutofit/>
          </a:bodyPr>
          <a:lstStyle/>
          <a:p>
            <a:pPr algn="ctr"/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2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6093296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Систем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49067</TotalTime>
  <Words>983</Words>
  <Application>Microsoft Office PowerPoint</Application>
  <PresentationFormat>Лист A4 (210x297 мм)</PresentationFormat>
  <Paragraphs>173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PT Serif</vt:lpstr>
      <vt:lpstr>Times New Roman</vt:lpstr>
      <vt:lpstr>Тема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ЗА ВНИМАНИЕ!   </vt:lpstr>
    </vt:vector>
  </TitlesOfParts>
  <Company>ФГУ "ВНИИ ОиЭТ"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ВНИИ ОХРАНЫ И ЭКОНОМИКИ ТРУДА</dc:title>
  <dc:creator>Андрей</dc:creator>
  <cp:lastModifiedBy>Гревцева Ольга Васильевна</cp:lastModifiedBy>
  <cp:revision>3210</cp:revision>
  <cp:lastPrinted>2020-11-16T14:30:19Z</cp:lastPrinted>
  <dcterms:created xsi:type="dcterms:W3CDTF">2012-04-26T17:44:31Z</dcterms:created>
  <dcterms:modified xsi:type="dcterms:W3CDTF">2023-03-24T10:52:17Z</dcterms:modified>
</cp:coreProperties>
</file>