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94" y="-9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1B858-F84A-4B47-9B25-614956D27D28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78EF4-4F37-46B6-A897-DC91F14845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93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78EF4-4F37-46B6-A897-DC91F14845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28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36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74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1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47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683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21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957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094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39" name="Shape 139"/>
          <p:cNvPicPr/>
          <p:nvPr/>
        </p:nvPicPr>
        <p:blipFill>
          <a:blip r:embed="rId2"/>
          <a:stretch/>
        </p:blipFill>
        <p:spPr>
          <a:xfrm>
            <a:off x="5" y="1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36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39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36" lvl="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74" lvl="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10" lvl="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47" lvl="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683" lvl="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21" lvl="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6957" lvl="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094" lvl="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500"/>
            </a:lvl1pPr>
            <a:lvl2pPr lvl="1">
              <a:defRPr sz="21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4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500"/>
            </a:lvl1pPr>
            <a:lvl2pPr lvl="1">
              <a:defRPr sz="21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100" b="1"/>
            </a:lvl1pPr>
            <a:lvl2pPr marL="408136" lvl="1" indent="0">
              <a:buNone/>
              <a:defRPr sz="1800" b="1"/>
            </a:lvl2pPr>
            <a:lvl3pPr marL="816274" lvl="2" indent="0">
              <a:buNone/>
              <a:defRPr sz="1600" b="1"/>
            </a:lvl3pPr>
            <a:lvl4pPr marL="1224410" lvl="3" indent="0">
              <a:buNone/>
              <a:defRPr sz="1400" b="1"/>
            </a:lvl4pPr>
            <a:lvl5pPr marL="1632547" lvl="4" indent="0">
              <a:buNone/>
              <a:defRPr sz="1400" b="1"/>
            </a:lvl5pPr>
            <a:lvl6pPr marL="2040683" lvl="5" indent="0">
              <a:buNone/>
              <a:defRPr sz="1400" b="1"/>
            </a:lvl6pPr>
            <a:lvl7pPr marL="2448821" lvl="6" indent="0">
              <a:buNone/>
              <a:defRPr sz="1400" b="1"/>
            </a:lvl7pPr>
            <a:lvl8pPr marL="2856957" lvl="7" indent="0">
              <a:buNone/>
              <a:defRPr sz="1400" b="1"/>
            </a:lvl8pPr>
            <a:lvl9pPr marL="3265094" lvl="8" indent="0">
              <a:buNone/>
              <a:defRPr sz="14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4"/>
          </p:nvPr>
        </p:nvSpPr>
        <p:spPr>
          <a:xfrm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1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400"/>
            </a:lvl6pPr>
            <a:lvl7pPr lvl="6">
              <a:defRPr sz="1400"/>
            </a:lvl7pPr>
            <a:lvl8pPr lvl="7">
              <a:defRPr sz="1400"/>
            </a:lvl8pPr>
            <a:lvl9pPr lvl="8">
              <a:defRPr sz="14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6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100" b="1"/>
            </a:lvl1pPr>
            <a:lvl2pPr marL="408136" lvl="1" indent="0">
              <a:buNone/>
              <a:defRPr sz="1800" b="1"/>
            </a:lvl2pPr>
            <a:lvl3pPr marL="816274" lvl="2" indent="0">
              <a:buNone/>
              <a:defRPr sz="1600" b="1"/>
            </a:lvl3pPr>
            <a:lvl4pPr marL="1224410" lvl="3" indent="0">
              <a:buNone/>
              <a:defRPr sz="1400" b="1"/>
            </a:lvl4pPr>
            <a:lvl5pPr marL="1632547" lvl="4" indent="0">
              <a:buNone/>
              <a:defRPr sz="1400" b="1"/>
            </a:lvl5pPr>
            <a:lvl6pPr marL="2040683" lvl="5" indent="0">
              <a:buNone/>
              <a:defRPr sz="1400" b="1"/>
            </a:lvl6pPr>
            <a:lvl7pPr marL="2448821" lvl="6" indent="0">
              <a:buNone/>
              <a:defRPr sz="1400" b="1"/>
            </a:lvl7pPr>
            <a:lvl8pPr marL="2856957" lvl="7" indent="0">
              <a:buNone/>
              <a:defRPr sz="1400" b="1"/>
            </a:lvl8pPr>
            <a:lvl9pPr marL="3265094" lvl="8" indent="0">
              <a:buNone/>
              <a:defRPr sz="14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7"/>
          </p:nvPr>
        </p:nvSpPr>
        <p:spPr>
          <a:xfrm>
            <a:off x="4645026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1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400"/>
            </a:lvl6pPr>
            <a:lvl7pPr lvl="6">
              <a:defRPr sz="1400"/>
            </a:lvl7pPr>
            <a:lvl8pPr lvl="7">
              <a:defRPr sz="1400"/>
            </a:lvl8pPr>
            <a:lvl9pPr lvl="8">
              <a:defRPr sz="14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1800" b="1"/>
            </a:lvl1pPr>
          </a:lstStyle>
          <a:p>
            <a:r>
              <a:t>Образец заголовка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575051" y="204789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2900"/>
            </a:lvl1pPr>
            <a:lvl2pPr lvl="1">
              <a:defRPr sz="2500"/>
            </a:lvl2pPr>
            <a:lvl3pPr lvl="2">
              <a:defRPr sz="21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4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300"/>
            </a:lvl1pPr>
            <a:lvl2pPr marL="408136" lvl="1" indent="0">
              <a:buNone/>
              <a:defRPr sz="1100"/>
            </a:lvl2pPr>
            <a:lvl3pPr marL="816274" lvl="2" indent="0">
              <a:buNone/>
              <a:defRPr sz="900"/>
            </a:lvl3pPr>
            <a:lvl4pPr marL="1224410" lvl="3" indent="0">
              <a:buNone/>
              <a:defRPr sz="900"/>
            </a:lvl4pPr>
            <a:lvl5pPr marL="1632547" lvl="4" indent="0">
              <a:buNone/>
              <a:defRPr sz="900"/>
            </a:lvl5pPr>
            <a:lvl6pPr marL="2040683" lvl="5" indent="0">
              <a:buNone/>
              <a:defRPr sz="900"/>
            </a:lvl6pPr>
            <a:lvl7pPr marL="2448821" lvl="6" indent="0">
              <a:buNone/>
              <a:defRPr sz="900"/>
            </a:lvl7pPr>
            <a:lvl8pPr marL="2856957" lvl="7" indent="0">
              <a:buNone/>
              <a:defRPr sz="900"/>
            </a:lvl8pPr>
            <a:lvl9pPr marL="3265094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1800" b="1"/>
            </a:lvl1pPr>
          </a:lstStyle>
          <a:p>
            <a:r>
              <a:t>Образец заголовка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1792288" y="459581"/>
            <a:ext cx="5486400" cy="3086099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900"/>
            </a:lvl1pPr>
            <a:lvl2pPr marL="408136" lvl="1" indent="0">
              <a:buNone/>
              <a:defRPr sz="2500"/>
            </a:lvl2pPr>
            <a:lvl3pPr marL="816274" lvl="2" indent="0">
              <a:buNone/>
              <a:defRPr sz="2100"/>
            </a:lvl3pPr>
            <a:lvl4pPr marL="1224410" lvl="3" indent="0">
              <a:buNone/>
              <a:defRPr sz="1800"/>
            </a:lvl4pPr>
            <a:lvl5pPr marL="1632547" lvl="4" indent="0">
              <a:buNone/>
              <a:defRPr sz="1800"/>
            </a:lvl5pPr>
            <a:lvl6pPr marL="2040683" lvl="5" indent="0">
              <a:buNone/>
              <a:defRPr sz="1800"/>
            </a:lvl6pPr>
            <a:lvl7pPr marL="2448821" lvl="6" indent="0">
              <a:buNone/>
              <a:defRPr sz="1800"/>
            </a:lvl7pPr>
            <a:lvl8pPr marL="2856957" lvl="7" indent="0">
              <a:buNone/>
              <a:defRPr sz="1800"/>
            </a:lvl8pPr>
            <a:lvl9pPr marL="3265094" lvl="8" indent="0">
              <a:buNone/>
              <a:defRPr sz="1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4"/>
          </p:nvPr>
        </p:nvSpPr>
        <p:spPr>
          <a:xfrm>
            <a:off x="1792288" y="4025503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300"/>
            </a:lvl1pPr>
            <a:lvl2pPr marL="408136" lvl="1" indent="0">
              <a:buNone/>
              <a:defRPr sz="1100"/>
            </a:lvl2pPr>
            <a:lvl3pPr marL="816274" lvl="2" indent="0">
              <a:buNone/>
              <a:defRPr sz="900"/>
            </a:lvl3pPr>
            <a:lvl4pPr marL="1224410" lvl="3" indent="0">
              <a:buNone/>
              <a:defRPr sz="900"/>
            </a:lvl4pPr>
            <a:lvl5pPr marL="1632547" lvl="4" indent="0">
              <a:buNone/>
              <a:defRPr sz="900"/>
            </a:lvl5pPr>
            <a:lvl6pPr marL="2040683" lvl="5" indent="0">
              <a:buNone/>
              <a:defRPr sz="900"/>
            </a:lvl6pPr>
            <a:lvl7pPr marL="2448821" lvl="6" indent="0">
              <a:buNone/>
              <a:defRPr sz="900"/>
            </a:lvl7pPr>
            <a:lvl8pPr marL="2856957" lvl="7" indent="0">
              <a:buNone/>
              <a:defRPr sz="900"/>
            </a:lvl8pPr>
            <a:lvl9pPr marL="3265094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12.11.2024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 idx="2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subTitle" idx="3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36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74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1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47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683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21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957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094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  <p:pic>
        <p:nvPicPr>
          <p:cNvPr id="166" name="Shape 166"/>
          <p:cNvPicPr/>
          <p:nvPr/>
        </p:nvPicPr>
        <p:blipFill>
          <a:blip r:embed="rId2"/>
          <a:stretch/>
        </p:blipFill>
        <p:spPr>
          <a:xfrm>
            <a:off x="5" y="1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 idx="2"/>
          </p:nvPr>
        </p:nvSpPr>
        <p:spPr>
          <a:xfrm>
            <a:off x="722313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36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722313" y="2180036"/>
            <a:ext cx="7772400" cy="1125139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36" lvl="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74" lvl="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10" lvl="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47" lvl="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683" lvl="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21" lvl="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6957" lvl="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094" lvl="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3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500"/>
            </a:lvl1pPr>
            <a:lvl2pPr lvl="1">
              <a:defRPr sz="21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5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500"/>
            </a:lvl1pPr>
            <a:lvl2pPr lvl="1">
              <a:defRPr sz="21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3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100" b="1"/>
            </a:lvl1pPr>
            <a:lvl2pPr marL="408136" lvl="1" indent="0">
              <a:buNone/>
              <a:defRPr sz="1800" b="1"/>
            </a:lvl2pPr>
            <a:lvl3pPr marL="816274" lvl="2" indent="0">
              <a:buNone/>
              <a:defRPr sz="1600" b="1"/>
            </a:lvl3pPr>
            <a:lvl4pPr marL="1224410" lvl="3" indent="0">
              <a:buNone/>
              <a:defRPr sz="1400" b="1"/>
            </a:lvl4pPr>
            <a:lvl5pPr marL="1632547" lvl="4" indent="0">
              <a:buNone/>
              <a:defRPr sz="1400" b="1"/>
            </a:lvl5pPr>
            <a:lvl6pPr marL="2040683" lvl="5" indent="0">
              <a:buNone/>
              <a:defRPr sz="1400" b="1"/>
            </a:lvl6pPr>
            <a:lvl7pPr marL="2448821" lvl="6" indent="0">
              <a:buNone/>
              <a:defRPr sz="1400" b="1"/>
            </a:lvl7pPr>
            <a:lvl8pPr marL="2856957" lvl="7" indent="0">
              <a:buNone/>
              <a:defRPr sz="1400" b="1"/>
            </a:lvl8pPr>
            <a:lvl9pPr marL="3265094" lvl="8" indent="0">
              <a:buNone/>
              <a:defRPr sz="14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5"/>
          </p:nvPr>
        </p:nvSpPr>
        <p:spPr>
          <a:xfrm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1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400"/>
            </a:lvl6pPr>
            <a:lvl7pPr lvl="6">
              <a:defRPr sz="1400"/>
            </a:lvl7pPr>
            <a:lvl8pPr lvl="7">
              <a:defRPr sz="1400"/>
            </a:lvl8pPr>
            <a:lvl9pPr lvl="8">
              <a:defRPr sz="14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8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100" b="1"/>
            </a:lvl1pPr>
            <a:lvl2pPr marL="408136" lvl="1" indent="0">
              <a:buNone/>
              <a:defRPr sz="1800" b="1"/>
            </a:lvl2pPr>
            <a:lvl3pPr marL="816274" lvl="2" indent="0">
              <a:buNone/>
              <a:defRPr sz="1600" b="1"/>
            </a:lvl3pPr>
            <a:lvl4pPr marL="1224410" lvl="3" indent="0">
              <a:buNone/>
              <a:defRPr sz="1400" b="1"/>
            </a:lvl4pPr>
            <a:lvl5pPr marL="1632547" lvl="4" indent="0">
              <a:buNone/>
              <a:defRPr sz="1400" b="1"/>
            </a:lvl5pPr>
            <a:lvl6pPr marL="2040683" lvl="5" indent="0">
              <a:buNone/>
              <a:defRPr sz="1400" b="1"/>
            </a:lvl6pPr>
            <a:lvl7pPr marL="2448821" lvl="6" indent="0">
              <a:buNone/>
              <a:defRPr sz="1400" b="1"/>
            </a:lvl7pPr>
            <a:lvl8pPr marL="2856957" lvl="7" indent="0">
              <a:buNone/>
              <a:defRPr sz="1400" b="1"/>
            </a:lvl8pPr>
            <a:lvl9pPr marL="3265094" lvl="8" indent="0">
              <a:buNone/>
              <a:defRPr sz="14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9"/>
          </p:nvPr>
        </p:nvSpPr>
        <p:spPr>
          <a:xfrm>
            <a:off x="4645026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1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400"/>
            </a:lvl6pPr>
            <a:lvl7pPr lvl="6">
              <a:defRPr sz="1400"/>
            </a:lvl7pPr>
            <a:lvl8pPr lvl="7">
              <a:defRPr sz="1400"/>
            </a:lvl8pPr>
            <a:lvl9pPr lvl="8">
              <a:defRPr sz="14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 idx="2"/>
          </p:nvPr>
        </p:nvSpPr>
        <p:spPr>
          <a:xfrm>
            <a:off x="457201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1800" b="1"/>
            </a:lvl1pPr>
          </a:lstStyle>
          <a:p>
            <a:r>
              <a:t>Образец заголовка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3"/>
          </p:nvPr>
        </p:nvSpPr>
        <p:spPr>
          <a:xfrm>
            <a:off x="3575051" y="204789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2900"/>
            </a:lvl1pPr>
            <a:lvl2pPr lvl="1">
              <a:defRPr sz="2500"/>
            </a:lvl2pPr>
            <a:lvl3pPr lvl="2">
              <a:defRPr sz="21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5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300"/>
            </a:lvl1pPr>
            <a:lvl2pPr marL="408136" lvl="1" indent="0">
              <a:buNone/>
              <a:defRPr sz="1100"/>
            </a:lvl2pPr>
            <a:lvl3pPr marL="816274" lvl="2" indent="0">
              <a:buNone/>
              <a:defRPr sz="900"/>
            </a:lvl3pPr>
            <a:lvl4pPr marL="1224410" lvl="3" indent="0">
              <a:buNone/>
              <a:defRPr sz="900"/>
            </a:lvl4pPr>
            <a:lvl5pPr marL="1632547" lvl="4" indent="0">
              <a:buNone/>
              <a:defRPr sz="900"/>
            </a:lvl5pPr>
            <a:lvl6pPr marL="2040683" lvl="5" indent="0">
              <a:buNone/>
              <a:defRPr sz="900"/>
            </a:lvl6pPr>
            <a:lvl7pPr marL="2448821" lvl="6" indent="0">
              <a:buNone/>
              <a:defRPr sz="900"/>
            </a:lvl7pPr>
            <a:lvl8pPr marL="2856957" lvl="7" indent="0">
              <a:buNone/>
              <a:defRPr sz="900"/>
            </a:lvl8pPr>
            <a:lvl9pPr marL="3265094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 idx="2"/>
          </p:nvPr>
        </p:nvSpPr>
        <p:spPr>
          <a:xfrm>
            <a:off x="1792288" y="3600450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1800" b="1"/>
            </a:lvl1pPr>
          </a:lstStyle>
          <a:p>
            <a:r>
              <a:t>Образец заголовка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3"/>
          </p:nvPr>
        </p:nvSpPr>
        <p:spPr>
          <a:xfrm>
            <a:off x="1792288" y="459581"/>
            <a:ext cx="5486400" cy="3086099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900"/>
            </a:lvl1pPr>
            <a:lvl2pPr marL="408136" lvl="1" indent="0">
              <a:buNone/>
              <a:defRPr sz="2500"/>
            </a:lvl2pPr>
            <a:lvl3pPr marL="816274" lvl="2" indent="0">
              <a:buNone/>
              <a:defRPr sz="2100"/>
            </a:lvl3pPr>
            <a:lvl4pPr marL="1224410" lvl="3" indent="0">
              <a:buNone/>
              <a:defRPr sz="1800"/>
            </a:lvl4pPr>
            <a:lvl5pPr marL="1632547" lvl="4" indent="0">
              <a:buNone/>
              <a:defRPr sz="1800"/>
            </a:lvl5pPr>
            <a:lvl6pPr marL="2040683" lvl="5" indent="0">
              <a:buNone/>
              <a:defRPr sz="1800"/>
            </a:lvl6pPr>
            <a:lvl7pPr marL="2448821" lvl="6" indent="0">
              <a:buNone/>
              <a:defRPr sz="1800"/>
            </a:lvl7pPr>
            <a:lvl8pPr marL="2856957" lvl="7" indent="0">
              <a:buNone/>
              <a:defRPr sz="1800"/>
            </a:lvl8pPr>
            <a:lvl9pPr marL="3265094" lvl="8" indent="0"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5"/>
          </p:nvPr>
        </p:nvSpPr>
        <p:spPr>
          <a:xfrm>
            <a:off x="1792288" y="4025503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300"/>
            </a:lvl1pPr>
            <a:lvl2pPr marL="408136" lvl="1" indent="0">
              <a:buNone/>
              <a:defRPr sz="1100"/>
            </a:lvl2pPr>
            <a:lvl3pPr marL="816274" lvl="2" indent="0">
              <a:buNone/>
              <a:defRPr sz="900"/>
            </a:lvl3pPr>
            <a:lvl4pPr marL="1224410" lvl="3" indent="0">
              <a:buNone/>
              <a:defRPr sz="900"/>
            </a:lvl4pPr>
            <a:lvl5pPr marL="1632547" lvl="4" indent="0">
              <a:buNone/>
              <a:defRPr sz="900"/>
            </a:lvl5pPr>
            <a:lvl6pPr marL="2040683" lvl="5" indent="0">
              <a:buNone/>
              <a:defRPr sz="900"/>
            </a:lvl6pPr>
            <a:lvl7pPr marL="2448821" lvl="6" indent="0">
              <a:buNone/>
              <a:defRPr sz="900"/>
            </a:lvl7pPr>
            <a:lvl8pPr marL="2856957" lvl="7" indent="0">
              <a:buNone/>
              <a:defRPr sz="900"/>
            </a:lvl8pPr>
            <a:lvl9pPr marL="3265094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 idx="2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3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Group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81627" tIns="40814" rIns="81627" bIns="40814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27" tIns="40814" rIns="81627" bIns="40814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l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12.11.2024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ctr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r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pic>
        <p:nvPicPr>
          <p:cNvPr id="8" name="Shape 8"/>
          <p:cNvPicPr/>
          <p:nvPr/>
        </p:nvPicPr>
        <p:blipFill>
          <a:blip r:embed="rId14"/>
          <a:stretch/>
        </p:blipFill>
        <p:spPr>
          <a:xfrm>
            <a:off x="5" y="1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defPPr/>
      <a:lvl1pPr lvl="0" algn="ctr">
        <a:buNone/>
        <a:defRPr sz="39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06103" lvl="0" indent="-306103" algn="l">
        <a:buFont typeface="Arial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63222" lvl="1" indent="-255085" algn="l">
        <a:buFont typeface="Arial"/>
        <a:buChar char="–"/>
        <a:defRPr sz="2500">
          <a:solidFill>
            <a:schemeClr val="tx1"/>
          </a:solidFill>
          <a:latin typeface="+mn-lt"/>
          <a:ea typeface="+mn-ea"/>
          <a:cs typeface="+mn-cs"/>
        </a:defRPr>
      </a:lvl2pPr>
      <a:lvl3pPr marL="1020342" lvl="2" indent="-204067" algn="l"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428479" lvl="3" indent="-204067" algn="l">
        <a:buFont typeface="Arial"/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36615" lvl="4" indent="-204067" algn="l">
        <a:buFont typeface="Arial"/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44752" lvl="5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652888" lvl="6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061026" lvl="7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469162" lvl="8" indent="-204068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 idx="2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81627" tIns="40814" rIns="81627" bIns="40814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 idx="3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27" tIns="40814" rIns="81627" bIns="40814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dt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l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12.11.2024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ft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ctr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sldNum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81627" tIns="40814" rIns="81627" bIns="40814" anchor="ctr"/>
          <a:lstStyle>
            <a:defPPr/>
            <a:lvl1pPr marL="0" lvl="0" indent="0" algn="r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  <p:pic>
        <p:nvPicPr>
          <p:cNvPr id="16" name="Shape 16"/>
          <p:cNvPicPr/>
          <p:nvPr/>
        </p:nvPicPr>
        <p:blipFill>
          <a:blip r:embed="rId14"/>
          <a:stretch/>
        </p:blipFill>
        <p:spPr>
          <a:xfrm>
            <a:off x="5" y="1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defPPr/>
      <a:lvl1pPr lvl="0" algn="ctr">
        <a:buNone/>
        <a:defRPr sz="39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06103" lvl="0" indent="-306103" algn="l">
        <a:buFont typeface="Arial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63222" lvl="1" indent="-255085" algn="l">
        <a:buFont typeface="Arial"/>
        <a:buChar char="–"/>
        <a:defRPr sz="2500">
          <a:solidFill>
            <a:schemeClr val="tx1"/>
          </a:solidFill>
          <a:latin typeface="+mn-lt"/>
          <a:ea typeface="+mn-ea"/>
          <a:cs typeface="+mn-cs"/>
        </a:defRPr>
      </a:lvl2pPr>
      <a:lvl3pPr marL="1020342" lvl="2" indent="-204067" algn="l"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428479" lvl="3" indent="-204067" algn="l">
        <a:buFont typeface="Arial"/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36615" lvl="4" indent="-204067" algn="l">
        <a:buFont typeface="Arial"/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44752" lvl="5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652888" lvl="6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061026" lvl="7" indent="-204067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469162" lvl="8" indent="-204068" algn="l"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jpeg"/><Relationship Id="rId7" Type="http://schemas.openxmlformats.org/officeDocument/2006/relationships/image" Target="../media/image4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9.jpe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57.jpeg"/><Relationship Id="rId10" Type="http://schemas.openxmlformats.org/officeDocument/2006/relationships/image" Target="../media/image32.png"/><Relationship Id="rId4" Type="http://schemas.openxmlformats.org/officeDocument/2006/relationships/image" Target="../media/image9.png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 rot="16200000">
            <a:off x="4175956" y="-4212634"/>
            <a:ext cx="792088" cy="914400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1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0" name="Shape 170"/>
          <p:cNvPicPr/>
          <p:nvPr/>
        </p:nvPicPr>
        <p:blipFill>
          <a:blip r:embed="rId3"/>
          <a:stretch/>
        </p:blipFill>
        <p:spPr>
          <a:xfrm>
            <a:off x="344488" y="255685"/>
            <a:ext cx="3457016" cy="275937"/>
          </a:xfrm>
          <a:prstGeom prst="rect">
            <a:avLst/>
          </a:prstGeom>
        </p:spPr>
      </p:pic>
      <p:pic>
        <p:nvPicPr>
          <p:cNvPr id="172" name="Shape 172"/>
          <p:cNvPicPr/>
          <p:nvPr/>
        </p:nvPicPr>
        <p:blipFill>
          <a:blip r:embed="rId4"/>
          <a:stretch/>
        </p:blipFill>
        <p:spPr>
          <a:xfrm>
            <a:off x="6727089" y="214621"/>
            <a:ext cx="2161768" cy="317001"/>
          </a:xfrm>
          <a:prstGeom prst="rect">
            <a:avLst/>
          </a:prstGeom>
        </p:spPr>
      </p:pic>
      <p:sp>
        <p:nvSpPr>
          <p:cNvPr id="173" name="Shape 173"/>
          <p:cNvSpPr txBox="1"/>
          <p:nvPr/>
        </p:nvSpPr>
        <p:spPr>
          <a:xfrm>
            <a:off x="275606" y="1059583"/>
            <a:ext cx="8640960" cy="2376263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defPPr/>
            <a:lvl1pPr marL="306103" lvl="0" indent="-306103" algn="l"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222" lvl="1" indent="-255085" algn="l">
              <a:buFont typeface="Arial"/>
              <a:buChar char="–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342" lvl="2" indent="-204067" algn="l"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479" lvl="3" indent="-204067" algn="l"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615" lvl="4" indent="-204067" algn="l">
              <a:buFont typeface="Arial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4752" lvl="5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888" lvl="6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026" lvl="7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162" lvl="8" indent="-204068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40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Об</a:t>
            </a:r>
            <a:r>
              <a:rPr sz="4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основных</a:t>
            </a:r>
            <a:r>
              <a:rPr sz="4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изменениях</a:t>
            </a:r>
            <a:r>
              <a:rPr lang="ru-RU" sz="4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</a:br>
            <a:r>
              <a:rPr sz="40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4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расследовании</a:t>
            </a:r>
            <a:endParaRPr lang="ru-RU" sz="40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40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несчастных</a:t>
            </a:r>
            <a:r>
              <a:rPr sz="4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случаев</a:t>
            </a:r>
            <a:endParaRPr sz="40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" name="Shape 174"/>
          <p:cNvSpPr txBox="1"/>
          <p:nvPr/>
        </p:nvSpPr>
        <p:spPr>
          <a:xfrm>
            <a:off x="275606" y="2723690"/>
            <a:ext cx="8489844" cy="1368151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defPPr/>
            <a:lvl1pPr marL="0" lvl="0" indent="0" algn="ctr"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buFont typeface="Arial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buFont typeface="Arial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indent="0" algn="l"/>
            <a:endParaRPr sz="20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63500" indent="0" algn="l"/>
            <a:endParaRPr lang="ru-RU" sz="2000" dirty="0" smtClean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63500" indent="0" algn="l"/>
            <a:endParaRPr sz="20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>
              <a:spcBef>
                <a:spcPts val="0"/>
              </a:spcBef>
            </a:pPr>
            <a:r>
              <a:rPr sz="20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Шестаков</a:t>
            </a:r>
            <a:r>
              <a:rPr sz="20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Олег</a:t>
            </a:r>
            <a:r>
              <a:rPr sz="20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Валерьевич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</a:p>
          <a:p>
            <a:pPr algn="l"/>
            <a:r>
              <a:rPr lang="ru-RU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</a:t>
            </a:r>
            <a:r>
              <a:rPr sz="16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ачальник</a:t>
            </a:r>
            <a:r>
              <a:rPr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отдела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надзора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контроля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сфере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Федеральной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службы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труду</a:t>
            </a:r>
            <a:r>
              <a: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занятости</a:t>
            </a:r>
            <a:endParaRPr sz="16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endParaRPr sz="16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endParaRPr sz="16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1079501" y="81047"/>
            <a:ext cx="723063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Изменения в нормативно-правовом регулировании</a:t>
            </a:r>
          </a:p>
        </p:txBody>
      </p:sp>
      <p:sp>
        <p:nvSpPr>
          <p:cNvPr id="178" name="Shape 178"/>
          <p:cNvSpPr/>
          <p:nvPr/>
        </p:nvSpPr>
        <p:spPr>
          <a:xfrm>
            <a:off x="1123951" y="546678"/>
            <a:ext cx="6769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79" name="Shape 179"/>
          <p:cNvSpPr txBox="1"/>
          <p:nvPr/>
        </p:nvSpPr>
        <p:spPr>
          <a:xfrm>
            <a:off x="1074189" y="820793"/>
            <a:ext cx="6374099" cy="2971541"/>
          </a:xfrm>
          <a:prstGeom prst="rect">
            <a:avLst/>
          </a:prstGeom>
        </p:spPr>
        <p:txBody>
          <a:bodyPr wrap="square" lIns="68575" tIns="34275" rIns="68575" bIns="34275" anchor="t">
            <a:normAutofit/>
          </a:bodyPr>
          <a:lstStyle>
            <a:defPPr/>
            <a:lvl1pPr marL="306103" lvl="0" indent="-306103" algn="l"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222" lvl="1" indent="-255085" algn="l">
              <a:buFont typeface="Arial"/>
              <a:buChar char="–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342" lvl="2" indent="-204067" algn="l"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479" lvl="3" indent="-204067" algn="l"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615" lvl="4" indent="-204067" algn="l">
              <a:buFont typeface="Arial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4752" lvl="5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888" lvl="6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026" lvl="7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162" lvl="8" indent="-204068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0" algn="just">
              <a:lnSpc>
                <a:spcPct val="115000"/>
              </a:lnSpc>
              <a:spcBef>
                <a:spcPts val="0"/>
              </a:spcBef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146046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1) Федеральный закон от 02 июля 2021 года № 311-ФЗ «О внесении изменений в Трудовой кодекс Российской Федерации», вступивший</a:t>
            </a:r>
            <a:b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в силу </a:t>
            </a:r>
            <a:r>
              <a:rPr sz="140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с 1 марта 2022 года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146046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2) Положение об особенностях расследования несчастных случаев</a:t>
            </a:r>
            <a:b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на производстве в отдельных отраслях и организациях, утвержденное приказом Минтруда России от 20 апреля 2022 года № 223н</a:t>
            </a:r>
            <a:b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(вступило в силу </a:t>
            </a:r>
            <a:r>
              <a:rPr sz="140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с 1 сентября 2022 года, </a:t>
            </a: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действует </a:t>
            </a:r>
            <a:r>
              <a:rPr sz="140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до 1 сентября</a:t>
            </a:r>
            <a:br>
              <a:rPr sz="1400" b="1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2028 года</a:t>
            </a: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pic>
        <p:nvPicPr>
          <p:cNvPr id="181" name="Shape 181"/>
          <p:cNvPicPr/>
          <p:nvPr/>
        </p:nvPicPr>
        <p:blipFill>
          <a:blip r:embed="rId2"/>
          <a:stretch/>
        </p:blipFill>
        <p:spPr>
          <a:xfrm>
            <a:off x="7698934" y="820793"/>
            <a:ext cx="1258541" cy="1743075"/>
          </a:xfrm>
          <a:prstGeom prst="rect">
            <a:avLst/>
          </a:prstGeom>
          <a:ln>
            <a:noFill/>
          </a:ln>
        </p:spPr>
      </p:pic>
      <p:pic>
        <p:nvPicPr>
          <p:cNvPr id="183" name="Shape 183"/>
          <p:cNvPicPr/>
          <p:nvPr/>
        </p:nvPicPr>
        <p:blipFill>
          <a:blip r:embed="rId3"/>
          <a:stretch/>
        </p:blipFill>
        <p:spPr>
          <a:xfrm>
            <a:off x="7651844" y="2687464"/>
            <a:ext cx="1316574" cy="188663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1079501" y="81048"/>
            <a:ext cx="723063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Микротравмы</a:t>
            </a:r>
          </a:p>
        </p:txBody>
      </p:sp>
      <p:sp>
        <p:nvSpPr>
          <p:cNvPr id="186" name="Shape 186"/>
          <p:cNvSpPr/>
          <p:nvPr/>
        </p:nvSpPr>
        <p:spPr>
          <a:xfrm>
            <a:off x="1123951" y="546678"/>
            <a:ext cx="6769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87" name="Shape 187"/>
          <p:cNvSpPr/>
          <p:nvPr/>
        </p:nvSpPr>
        <p:spPr>
          <a:xfrm>
            <a:off x="1543331" y="3924141"/>
            <a:ext cx="2332499" cy="6789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обращение пострадавшего</a:t>
            </a:r>
          </a:p>
        </p:txBody>
      </p:sp>
      <p:sp>
        <p:nvSpPr>
          <p:cNvPr id="188" name="Shape 188"/>
          <p:cNvSpPr/>
          <p:nvPr/>
        </p:nvSpPr>
        <p:spPr>
          <a:xfrm>
            <a:off x="5970704" y="3874469"/>
            <a:ext cx="2332499" cy="6789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рассмотрение обстоятельств и причин + учет *</a:t>
            </a:r>
          </a:p>
        </p:txBody>
      </p:sp>
      <p:sp>
        <p:nvSpPr>
          <p:cNvPr id="189" name="Shape 189"/>
          <p:cNvSpPr/>
          <p:nvPr/>
        </p:nvSpPr>
        <p:spPr>
          <a:xfrm>
            <a:off x="4184012" y="4223378"/>
            <a:ext cx="1222199" cy="0"/>
          </a:xfrm>
          <a:prstGeom prst="straightConnector1">
            <a:avLst/>
          </a:prstGeom>
          <a:noFill/>
          <a:ln w="38100">
            <a:solidFill>
              <a:schemeClr val="dk2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191" name="Shape 191"/>
          <p:cNvPicPr/>
          <p:nvPr/>
        </p:nvPicPr>
        <p:blipFill>
          <a:blip r:embed="rId2"/>
          <a:stretch/>
        </p:blipFill>
        <p:spPr>
          <a:xfrm>
            <a:off x="6156176" y="876874"/>
            <a:ext cx="2866118" cy="2191320"/>
          </a:xfrm>
          <a:prstGeom prst="rect">
            <a:avLst/>
          </a:prstGeom>
        </p:spPr>
      </p:pic>
      <p:sp>
        <p:nvSpPr>
          <p:cNvPr id="192" name="Shape 192"/>
          <p:cNvSpPr txBox="1"/>
          <p:nvPr/>
        </p:nvSpPr>
        <p:spPr>
          <a:xfrm>
            <a:off x="7137761" y="3028174"/>
            <a:ext cx="2056725" cy="276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Пирамида травматизма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1125502" y="666060"/>
            <a:ext cx="5030012" cy="3377464"/>
          </a:xfrm>
          <a:prstGeom prst="rect">
            <a:avLst/>
          </a:prstGeom>
        </p:spPr>
        <p:txBody>
          <a:bodyPr vert="horz" wrap="square" lIns="68575" tIns="34275" rIns="68575" bIns="34275" anchor="t">
            <a:normAutofit/>
          </a:bodyPr>
          <a:lstStyle>
            <a:defPPr/>
            <a:lvl1pPr marL="408126" lvl="0" indent="-408126" algn="l">
              <a:buFont typeface="Arial"/>
              <a:buChar char="•"/>
              <a:defRPr sz="3866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274" lvl="1" indent="-340106" algn="l">
              <a:buFont typeface="Arial"/>
              <a:buChar char="–"/>
              <a:defRPr sz="3333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422" lvl="2" indent="-272083" algn="l"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590" lvl="3" indent="-272083" algn="l">
              <a:buFont typeface="Arial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8759" lvl="4" indent="-272083" algn="l">
              <a:buFont typeface="Arial"/>
              <a:buChar char="»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2928" lvl="5" indent="-272083" algn="l"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096" lvl="6" indent="-272084" algn="l"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266" lvl="7" indent="-272084" algn="l"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434" lvl="8" indent="-272084" algn="l"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</a:pPr>
            <a:r>
              <a:rPr sz="14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- </a:t>
            </a:r>
            <a:r>
              <a:rPr sz="14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ссадины, кровоподтеки, ушибы мягких тканей, поверхностные раны и другие повреждения</a:t>
            </a:r>
            <a:r>
              <a:rPr sz="14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, полученные работниками и другими лицами, участвующими в производственной деятельности работодателя при исполнении ими трудовых обязанностей или выполнении какой-либо работы по поручению работодателя (его представителя), а также при осуществлении иных правомерных действий, обусловленных трудовыми отношениями с работодателем либо совершаемых в его интересах, </a:t>
            </a:r>
            <a:r>
              <a:rPr sz="14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не повлекшие расстройства здоровья или наступление временной нетрудоспособности </a:t>
            </a:r>
            <a:r>
              <a:rPr sz="14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(статья 226 ТК РФ).</a:t>
            </a:r>
          </a:p>
        </p:txBody>
      </p:sp>
      <p:sp>
        <p:nvSpPr>
          <p:cNvPr id="194" name="Shape 194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/>
        </p:nvSpPr>
        <p:spPr>
          <a:xfrm>
            <a:off x="1223232" y="341075"/>
            <a:ext cx="7894800" cy="3751500"/>
          </a:xfrm>
          <a:prstGeom prst="rect">
            <a:avLst/>
          </a:prstGeom>
        </p:spPr>
        <p:txBody>
          <a:bodyPr wrap="square" lIns="68575" tIns="34275" rIns="68575" bIns="34275" anchor="t">
            <a:normAutofit/>
          </a:bodyPr>
          <a:lstStyle>
            <a:defPPr/>
            <a:lvl1pPr marL="306103" lvl="0" indent="-306103" algn="l"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222" lvl="1" indent="-255085" algn="l">
              <a:buFont typeface="Arial"/>
              <a:buChar char="–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342" lvl="2" indent="-204067" algn="l"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479" lvl="3" indent="-204067" algn="l"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615" lvl="4" indent="-204067" algn="l">
              <a:buFont typeface="Arial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4752" lvl="5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888" lvl="6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026" lvl="7" indent="-204067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162" lvl="8" indent="-204068" algn="l"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Приказ Минтруда России от 15 сентября 2021 года № 632н </a:t>
            </a:r>
            <a:b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>
                <a:solidFill>
                  <a:schemeClr val="dk1"/>
                </a:solidFill>
                <a:latin typeface="Arial"/>
                <a:ea typeface="Arial"/>
                <a:cs typeface="Arial"/>
              </a:rPr>
              <a:t>“Об утверждении рекомендаций по учету микроповреждений (микротравм) работников” </a:t>
            </a:r>
          </a:p>
          <a:p>
            <a:pPr marL="0" indent="0">
              <a:spcBef>
                <a:spcPts val="0"/>
              </a:spcBef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8" name="Shape 198"/>
          <p:cNvPicPr/>
          <p:nvPr/>
        </p:nvPicPr>
        <p:blipFill>
          <a:blip r:embed="rId2"/>
          <a:stretch/>
        </p:blipFill>
        <p:spPr>
          <a:xfrm>
            <a:off x="1757132" y="1266525"/>
            <a:ext cx="3166926" cy="2926300"/>
          </a:xfrm>
          <a:prstGeom prst="rect">
            <a:avLst/>
          </a:prstGeom>
          <a:ln>
            <a:noFill/>
          </a:ln>
        </p:spPr>
      </p:pic>
      <p:pic>
        <p:nvPicPr>
          <p:cNvPr id="200" name="Shape 200"/>
          <p:cNvPicPr/>
          <p:nvPr/>
        </p:nvPicPr>
        <p:blipFill>
          <a:blip r:embed="rId3"/>
          <a:stretch/>
        </p:blipFill>
        <p:spPr>
          <a:xfrm>
            <a:off x="5170632" y="1188475"/>
            <a:ext cx="3604047" cy="3004350"/>
          </a:xfrm>
          <a:prstGeom prst="rect">
            <a:avLst/>
          </a:prstGeom>
          <a:ln>
            <a:noFill/>
          </a:ln>
        </p:spPr>
      </p:pic>
      <p:sp>
        <p:nvSpPr>
          <p:cNvPr id="201" name="Shape 201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 idx="2"/>
          </p:nvPr>
        </p:nvSpPr>
        <p:spPr>
          <a:xfrm>
            <a:off x="1133049" y="202270"/>
            <a:ext cx="8323251" cy="545705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l"/>
            <a:r>
              <a:rPr sz="2100">
                <a:latin typeface="Tahoma"/>
                <a:ea typeface="Tahoma"/>
                <a:cs typeface="Tahoma"/>
              </a:rPr>
              <a:t>Несчастный случай - это</a:t>
            </a:r>
          </a:p>
        </p:txBody>
      </p:sp>
      <p:sp>
        <p:nvSpPr>
          <p:cNvPr id="204" name="Shape 204"/>
          <p:cNvSpPr/>
          <p:nvPr/>
        </p:nvSpPr>
        <p:spPr>
          <a:xfrm>
            <a:off x="1318172" y="731567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205" name="Shape 205"/>
          <p:cNvSpPr/>
          <p:nvPr/>
        </p:nvSpPr>
        <p:spPr>
          <a:xfrm>
            <a:off x="2265218" y="3132370"/>
            <a:ext cx="6754090" cy="10618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Несчастный случай на производстве 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– событие, в результате которого застрахованный </a:t>
            </a:r>
          </a:p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получил увечье или иное повреждение здоровья при исполнении им обязанностей по трудовому договору и в иных установленных случаях как на территории страхователя, так и за ее пределами либо во время следования к месту работы или возвращения с места работы на транспорте, предоставленном страхователем, и которое повлекло необходимость перевода застрахованного на другую работу, временную или стойкую утрату им профессиональной трудоспособности либо его смерть</a:t>
            </a:r>
          </a:p>
        </p:txBody>
      </p:sp>
      <p:pic>
        <p:nvPicPr>
          <p:cNvPr id="207" name="Shape 207"/>
          <p:cNvPicPr/>
          <p:nvPr/>
        </p:nvPicPr>
        <p:blipFill>
          <a:blip r:embed="rId2"/>
          <a:stretch/>
        </p:blipFill>
        <p:spPr>
          <a:xfrm>
            <a:off x="1020596" y="3141709"/>
            <a:ext cx="1243121" cy="1035935"/>
          </a:xfrm>
          <a:prstGeom prst="rect">
            <a:avLst/>
          </a:prstGeom>
        </p:spPr>
      </p:pic>
      <p:pic>
        <p:nvPicPr>
          <p:cNvPr id="209" name="Shape 209"/>
          <p:cNvPicPr/>
          <p:nvPr/>
        </p:nvPicPr>
        <p:blipFill>
          <a:blip r:embed="rId3"/>
          <a:stretch/>
        </p:blipFill>
        <p:spPr>
          <a:xfrm>
            <a:off x="1020596" y="913789"/>
            <a:ext cx="906575" cy="1250054"/>
          </a:xfrm>
          <a:prstGeom prst="rect">
            <a:avLst/>
          </a:prstGeom>
          <a:ln>
            <a:noFill/>
          </a:ln>
        </p:spPr>
      </p:pic>
      <p:sp>
        <p:nvSpPr>
          <p:cNvPr id="210" name="Shape 210"/>
          <p:cNvSpPr/>
          <p:nvPr/>
        </p:nvSpPr>
        <p:spPr>
          <a:xfrm>
            <a:off x="2347652" y="907294"/>
            <a:ext cx="5775752" cy="25391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соответствии со статьей 227 Трудового кодекса Российской Федерации </a:t>
            </a:r>
          </a:p>
        </p:txBody>
      </p:sp>
      <p:sp>
        <p:nvSpPr>
          <p:cNvPr id="211" name="Shape 211"/>
          <p:cNvSpPr/>
          <p:nvPr/>
        </p:nvSpPr>
        <p:spPr>
          <a:xfrm>
            <a:off x="2069827" y="1147466"/>
            <a:ext cx="5831424" cy="10618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Несчастный случай 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– событие, происшедшее с работниками и другими лицами, участвующими в производственной деятельности работодателя </a:t>
            </a:r>
            <a:b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исполнении ими трудовых обязанностей или выполнении какой-либо работы по поручению работодателя (его представителя), а также при осуществлении иных правомерных действий, обусловленных трудовыми отношениями с работодателем либо совершаемых в его интересах</a:t>
            </a:r>
          </a:p>
        </p:txBody>
      </p:sp>
      <p:sp>
        <p:nvSpPr>
          <p:cNvPr id="212" name="Shape 212"/>
          <p:cNvSpPr/>
          <p:nvPr/>
        </p:nvSpPr>
        <p:spPr>
          <a:xfrm>
            <a:off x="1020597" y="2291871"/>
            <a:ext cx="7766188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Расследованию в установленном порядке как несчастные случаи подлежат события, в результате которых  пострадавшими были получены телесные повреждения (травмы), в том числе нанесенные другим лицом, повлекшие </a:t>
            </a:r>
          </a:p>
          <a:p>
            <a:pPr marL="0" indent="0" algn="just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за собой необходимость перевода пострадавших на другую работу, временную или стойкую утрату ими трудоспособности либо смерть пострадавших</a:t>
            </a:r>
          </a:p>
        </p:txBody>
      </p:sp>
      <p:pic>
        <p:nvPicPr>
          <p:cNvPr id="214" name="Shape 214"/>
          <p:cNvPicPr/>
          <p:nvPr/>
        </p:nvPicPr>
        <p:blipFill>
          <a:blip r:embed="rId4"/>
          <a:srcRect l="3174" t="-2288" r="24774" b="2288"/>
          <a:stretch/>
        </p:blipFill>
        <p:spPr>
          <a:xfrm flipH="1">
            <a:off x="7966948" y="913789"/>
            <a:ext cx="1153983" cy="1531214"/>
          </a:xfrm>
          <a:prstGeom prst="rect">
            <a:avLst/>
          </a:prstGeom>
        </p:spPr>
      </p:pic>
      <p:sp>
        <p:nvSpPr>
          <p:cNvPr id="215" name="Shape 215"/>
          <p:cNvSpPr/>
          <p:nvPr/>
        </p:nvSpPr>
        <p:spPr>
          <a:xfrm>
            <a:off x="951770" y="4302562"/>
            <a:ext cx="8067540" cy="4154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Статья 3 Федерального закона от 24 июля 1998 года № 125-ФЗ «Об обязательном социальном страховании от несчастных случаев на производстве и профессиональных заболеваний»</a:t>
            </a:r>
          </a:p>
        </p:txBody>
      </p:sp>
      <p:sp>
        <p:nvSpPr>
          <p:cNvPr id="216" name="Shape 216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 idx="2"/>
          </p:nvPr>
        </p:nvSpPr>
        <p:spPr>
          <a:xfrm>
            <a:off x="1133049" y="202270"/>
            <a:ext cx="8323251" cy="545705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l"/>
            <a:r>
              <a:rPr sz="1800">
                <a:latin typeface="Tahoma"/>
                <a:ea typeface="Tahoma"/>
                <a:cs typeface="Tahoma"/>
              </a:rPr>
              <a:t>Первоочередные действия работодателя при происшедшем НС</a:t>
            </a:r>
          </a:p>
        </p:txBody>
      </p:sp>
      <p:sp>
        <p:nvSpPr>
          <p:cNvPr id="219" name="Shape 219"/>
          <p:cNvSpPr txBox="1">
            <a:spLocks noGrp="1"/>
          </p:cNvSpPr>
          <p:nvPr>
            <p:ph type="subTitle" idx="3"/>
          </p:nvPr>
        </p:nvSpPr>
        <p:spPr>
          <a:xfrm>
            <a:off x="1064016" y="959075"/>
            <a:ext cx="6336909" cy="270348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l">
              <a:lnSpc>
                <a:spcPts val="1350"/>
              </a:lnSpc>
              <a:spcBef>
                <a:spcPts val="1050"/>
              </a:spcBef>
            </a:pP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Обзор основных обязанностей работодателя при происшедшем несчастном случае</a:t>
            </a:r>
          </a:p>
        </p:txBody>
      </p:sp>
      <p:sp>
        <p:nvSpPr>
          <p:cNvPr id="220" name="Shape 220"/>
          <p:cNvSpPr/>
          <p:nvPr/>
        </p:nvSpPr>
        <p:spPr>
          <a:xfrm>
            <a:off x="1318172" y="731567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grpSp>
        <p:nvGrpSpPr>
          <p:cNvPr id="221" name="Shape 221"/>
          <p:cNvGrpSpPr/>
          <p:nvPr/>
        </p:nvGrpSpPr>
        <p:grpSpPr>
          <a:xfrm>
            <a:off x="1064016" y="1476408"/>
            <a:ext cx="4572265" cy="638472"/>
            <a:chOff x="0" y="0"/>
            <a:chExt cx="4572265" cy="638472"/>
          </a:xfrm>
        </p:grpSpPr>
        <p:sp>
          <p:nvSpPr>
            <p:cNvPr id="222" name="Shape 222"/>
            <p:cNvSpPr/>
            <p:nvPr/>
          </p:nvSpPr>
          <p:spPr>
            <a:xfrm>
              <a:off x="0" y="0"/>
              <a:ext cx="4572265" cy="638472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rgbClr val="CC99FF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marL="744141" indent="0" algn="ctr"/>
              <a:r>
                <a:rPr sz="1050">
                  <a:solidFill>
                    <a:schemeClr val="tx1"/>
                  </a:solidFill>
                  <a:latin typeface="Tahoma"/>
                  <a:ea typeface="Tahoma"/>
                  <a:cs typeface="Tahoma"/>
                </a:rPr>
                <a:t>немедленно организовать первую помощь пострадавшему и при необходимости доставку его в медицинскую организацию</a:t>
              </a:r>
            </a:p>
          </p:txBody>
        </p:sp>
        <p:pic>
          <p:nvPicPr>
            <p:cNvPr id="224" name="Shape 224"/>
            <p:cNvPicPr/>
            <p:nvPr/>
          </p:nvPicPr>
          <p:blipFill>
            <a:blip r:embed="rId2"/>
            <a:srcRect l="22293" t="6505" r="26692" b="7517"/>
            <a:stretch/>
          </p:blipFill>
          <p:spPr>
            <a:xfrm>
              <a:off x="7275" y="0"/>
              <a:ext cx="911241" cy="580720"/>
            </a:xfrm>
            <a:prstGeom prst="rect">
              <a:avLst/>
            </a:prstGeom>
          </p:spPr>
        </p:pic>
      </p:grpSp>
      <p:sp>
        <p:nvSpPr>
          <p:cNvPr id="225" name="Shape 225"/>
          <p:cNvSpPr/>
          <p:nvPr/>
        </p:nvSpPr>
        <p:spPr>
          <a:xfrm>
            <a:off x="1064016" y="2273094"/>
            <a:ext cx="4572264" cy="638473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CC99FF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937022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принять неотложные меры по предотвращению развития аварийной или иной чрезвычайной ситуации и воздействия травмирующих факторов на других лиц </a:t>
            </a:r>
          </a:p>
        </p:txBody>
      </p:sp>
      <p:pic>
        <p:nvPicPr>
          <p:cNvPr id="227" name="Shape 227"/>
          <p:cNvPicPr/>
          <p:nvPr/>
        </p:nvPicPr>
        <p:blipFill>
          <a:blip r:embed="rId3"/>
          <a:srcRect b="21797"/>
          <a:stretch/>
        </p:blipFill>
        <p:spPr>
          <a:xfrm>
            <a:off x="1199850" y="2323788"/>
            <a:ext cx="654124" cy="511543"/>
          </a:xfrm>
          <a:prstGeom prst="rect">
            <a:avLst/>
          </a:prstGeom>
        </p:spPr>
      </p:pic>
      <p:sp>
        <p:nvSpPr>
          <p:cNvPr id="228" name="Shape 228"/>
          <p:cNvSpPr/>
          <p:nvPr/>
        </p:nvSpPr>
        <p:spPr>
          <a:xfrm>
            <a:off x="1064016" y="3069777"/>
            <a:ext cx="4643834" cy="817245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CC99FF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937022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сохранить до начала расследования несчастного случая обстановку, какой она была на момент происшествия, если это не угрожает жизни и здоровью других лиц и не ведет к катастрофе, аварии</a:t>
            </a:r>
          </a:p>
        </p:txBody>
      </p:sp>
      <p:pic>
        <p:nvPicPr>
          <p:cNvPr id="230" name="Shape 230"/>
          <p:cNvPicPr/>
          <p:nvPr/>
        </p:nvPicPr>
        <p:blipFill>
          <a:blip r:embed="rId4"/>
          <a:stretch/>
        </p:blipFill>
        <p:spPr>
          <a:xfrm>
            <a:off x="1195468" y="3158789"/>
            <a:ext cx="734458" cy="613681"/>
          </a:xfrm>
          <a:prstGeom prst="rect">
            <a:avLst/>
          </a:prstGeom>
        </p:spPr>
      </p:pic>
      <p:sp>
        <p:nvSpPr>
          <p:cNvPr id="231" name="Shape 231"/>
          <p:cNvSpPr/>
          <p:nvPr/>
        </p:nvSpPr>
        <p:spPr>
          <a:xfrm>
            <a:off x="6084632" y="1391617"/>
            <a:ext cx="2924991" cy="1889878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CC99FF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744141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установленный срок проинформировать </a:t>
            </a:r>
          </a:p>
          <a:p>
            <a:pPr marL="744141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 несчастном случае соответствующие органы и организации, а о тяжелом несчастном случае или несчастном случае </a:t>
            </a:r>
          </a:p>
          <a:p>
            <a:pPr marL="744141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 смертельным исходом – также родственников пострадавшего</a:t>
            </a:r>
          </a:p>
        </p:txBody>
      </p:sp>
      <p:sp>
        <p:nvSpPr>
          <p:cNvPr id="232" name="Shape 232"/>
          <p:cNvSpPr/>
          <p:nvPr/>
        </p:nvSpPr>
        <p:spPr>
          <a:xfrm>
            <a:off x="6084632" y="3418151"/>
            <a:ext cx="2924991" cy="1353562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CC99FF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744141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принять иные необходимые меры по организации и обеспечению надлежащего </a:t>
            </a:r>
          </a:p>
          <a:p>
            <a:pPr marL="744141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 своевременного расследования несчастного случая и оформлению материалов расследования</a:t>
            </a:r>
          </a:p>
        </p:txBody>
      </p:sp>
      <p:pic>
        <p:nvPicPr>
          <p:cNvPr id="234" name="Shape 234"/>
          <p:cNvPicPr/>
          <p:nvPr/>
        </p:nvPicPr>
        <p:blipFill>
          <a:blip r:embed="rId5"/>
          <a:stretch/>
        </p:blipFill>
        <p:spPr>
          <a:xfrm>
            <a:off x="6020338" y="3695148"/>
            <a:ext cx="1241762" cy="774031"/>
          </a:xfrm>
          <a:prstGeom prst="rect">
            <a:avLst/>
          </a:prstGeom>
        </p:spPr>
      </p:pic>
      <p:pic>
        <p:nvPicPr>
          <p:cNvPr id="236" name="Shape 236"/>
          <p:cNvPicPr/>
          <p:nvPr/>
        </p:nvPicPr>
        <p:blipFill>
          <a:blip r:embed="rId6"/>
          <a:stretch/>
        </p:blipFill>
        <p:spPr>
          <a:xfrm>
            <a:off x="6166213" y="1933058"/>
            <a:ext cx="781459" cy="781460"/>
          </a:xfrm>
          <a:prstGeom prst="rect">
            <a:avLst/>
          </a:prstGeom>
          <a:ln>
            <a:noFill/>
          </a:ln>
        </p:spPr>
      </p:pic>
      <p:sp>
        <p:nvSpPr>
          <p:cNvPr id="237" name="Shape 237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 idx="2"/>
          </p:nvPr>
        </p:nvSpPr>
        <p:spPr>
          <a:xfrm>
            <a:off x="1071007" y="251557"/>
            <a:ext cx="7500338" cy="545704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r>
              <a:rPr sz="1800">
                <a:latin typeface="Tahoma"/>
                <a:ea typeface="Tahoma"/>
                <a:cs typeface="Tahoma"/>
              </a:rPr>
              <a:t>Порядок извещения о легких несчастных случаях</a:t>
            </a:r>
          </a:p>
        </p:txBody>
      </p:sp>
      <p:sp>
        <p:nvSpPr>
          <p:cNvPr id="240" name="Shape 240"/>
          <p:cNvSpPr/>
          <p:nvPr/>
        </p:nvSpPr>
        <p:spPr>
          <a:xfrm>
            <a:off x="1298133" y="797261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pic>
        <p:nvPicPr>
          <p:cNvPr id="242" name="Shape 242"/>
          <p:cNvPicPr/>
          <p:nvPr/>
        </p:nvPicPr>
        <p:blipFill>
          <a:blip r:embed="rId2"/>
          <a:stretch/>
        </p:blipFill>
        <p:spPr>
          <a:xfrm>
            <a:off x="1166515" y="1342965"/>
            <a:ext cx="1112557" cy="999610"/>
          </a:xfrm>
          <a:prstGeom prst="rect">
            <a:avLst/>
          </a:prstGeom>
        </p:spPr>
      </p:pic>
      <p:sp>
        <p:nvSpPr>
          <p:cNvPr id="243" name="Shape 243"/>
          <p:cNvSpPr txBox="1"/>
          <p:nvPr/>
        </p:nvSpPr>
        <p:spPr>
          <a:xfrm>
            <a:off x="2520234" y="1038165"/>
            <a:ext cx="6263547" cy="19543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Страхователь обязан </a:t>
            </a:r>
            <a:r>
              <a:rPr sz="11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течение суток </a:t>
            </a: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 дня наступления страхового случая сообщать о нем страховщику (пп. 6 п. 2 ст. 17 Федерального закона от 24 июля 1998 г. № 125-ФЗ</a:t>
            </a:r>
            <a:b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«Об обязательном социальном страховании от несчастных случаев на производстве</a:t>
            </a:r>
            <a:b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 профессиональных заболеваний»)</a:t>
            </a:r>
          </a:p>
          <a:p>
            <a:pPr marL="0" indent="0" algn="just"/>
            <a:endParaRPr sz="110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marL="0" indent="0" algn="just"/>
            <a:r>
              <a:rPr sz="11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Страховой случай </a:t>
            </a: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- подтвержденный в установленном порядке </a:t>
            </a:r>
            <a:r>
              <a:rPr sz="11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факт повреждения здоровья или смерти застрахованного</a:t>
            </a: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вследствие несчастного случая на производстве или профессионального заболевания, который влечет возникновение обязательства страховщика осуществлять обеспечение по страхованию (ст. 3 Федерального закона</a:t>
            </a:r>
            <a:b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от 24 июля 1998 г. № 125-ФЗ «Об обязательном социальном страховании</a:t>
            </a:r>
            <a:b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от несчастных случаев на производстве и профессиональных заболеваний»)</a:t>
            </a:r>
          </a:p>
        </p:txBody>
      </p:sp>
      <p:pic>
        <p:nvPicPr>
          <p:cNvPr id="245" name="Shape 245"/>
          <p:cNvPicPr/>
          <p:nvPr/>
        </p:nvPicPr>
        <p:blipFill>
          <a:blip r:embed="rId3"/>
          <a:stretch/>
        </p:blipFill>
        <p:spPr>
          <a:xfrm>
            <a:off x="6490855" y="3070514"/>
            <a:ext cx="2292926" cy="1911482"/>
          </a:xfrm>
          <a:prstGeom prst="rect">
            <a:avLst/>
          </a:prstGeom>
        </p:spPr>
      </p:pic>
      <p:sp>
        <p:nvSpPr>
          <p:cNvPr id="246" name="Shape 246"/>
          <p:cNvSpPr txBox="1"/>
          <p:nvPr/>
        </p:nvSpPr>
        <p:spPr>
          <a:xfrm>
            <a:off x="1166515" y="3305161"/>
            <a:ext cx="5192721" cy="93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Рекомендованная форма утверждена приложением № 1</a:t>
            </a:r>
            <a:b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к </a:t>
            </a:r>
            <a:r>
              <a:rPr sz="1100" b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Методическим рекомендациям</a:t>
            </a:r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  <a:r>
              <a:rPr sz="1100" b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 порядке участия представителей отделений Социального фонда России в расследовании несчастных случаев  и профессиональных заболеваний </a:t>
            </a:r>
          </a:p>
          <a:p>
            <a:pPr marL="0" indent="0" algn="just"/>
            <a:r>
              <a:rPr sz="11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</a:p>
        </p:txBody>
      </p:sp>
      <p:sp>
        <p:nvSpPr>
          <p:cNvPr id="247" name="Shape 247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 idx="2"/>
          </p:nvPr>
        </p:nvSpPr>
        <p:spPr>
          <a:xfrm>
            <a:off x="1071007" y="251557"/>
            <a:ext cx="7500338" cy="545704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r>
              <a:rPr sz="1800" dirty="0" err="1">
                <a:latin typeface="Tahoma"/>
                <a:ea typeface="Tahoma"/>
                <a:cs typeface="Tahoma"/>
              </a:rPr>
              <a:t>Порядок</a:t>
            </a:r>
            <a:r>
              <a:rPr sz="1800" dirty="0">
                <a:latin typeface="Tahoma"/>
                <a:ea typeface="Tahoma"/>
                <a:cs typeface="Tahoma"/>
              </a:rPr>
              <a:t> </a:t>
            </a:r>
            <a:r>
              <a:rPr sz="1800" dirty="0" err="1">
                <a:latin typeface="Tahoma"/>
                <a:ea typeface="Tahoma"/>
                <a:cs typeface="Tahoma"/>
              </a:rPr>
              <a:t>извещения</a:t>
            </a:r>
            <a:r>
              <a:rPr sz="1800" dirty="0">
                <a:latin typeface="Tahoma"/>
                <a:ea typeface="Tahoma"/>
                <a:cs typeface="Tahoma"/>
              </a:rPr>
              <a:t> о </a:t>
            </a:r>
            <a:r>
              <a:rPr sz="1800" dirty="0" err="1">
                <a:latin typeface="Tahoma"/>
                <a:ea typeface="Tahoma"/>
                <a:cs typeface="Tahoma"/>
              </a:rPr>
              <a:t>тяжелых</a:t>
            </a:r>
            <a:r>
              <a:rPr sz="1800" dirty="0">
                <a:latin typeface="Tahoma"/>
                <a:ea typeface="Tahoma"/>
                <a:cs typeface="Tahoma"/>
              </a:rPr>
              <a:t> и </a:t>
            </a:r>
            <a:r>
              <a:rPr sz="1800" dirty="0" err="1">
                <a:latin typeface="Tahoma"/>
                <a:ea typeface="Tahoma"/>
                <a:cs typeface="Tahoma"/>
              </a:rPr>
              <a:t>смертельных</a:t>
            </a:r>
            <a:r>
              <a:rPr sz="1800" dirty="0">
                <a:latin typeface="Tahoma"/>
                <a:ea typeface="Tahoma"/>
                <a:cs typeface="Tahoma"/>
              </a:rPr>
              <a:t> </a:t>
            </a:r>
            <a:r>
              <a:rPr sz="1800" dirty="0" err="1">
                <a:latin typeface="Tahoma"/>
                <a:ea typeface="Tahoma"/>
                <a:cs typeface="Tahoma"/>
              </a:rPr>
              <a:t>несчастных</a:t>
            </a:r>
            <a:r>
              <a:rPr sz="1800" dirty="0">
                <a:latin typeface="Tahoma"/>
                <a:ea typeface="Tahoma"/>
                <a:cs typeface="Tahoma"/>
              </a:rPr>
              <a:t> </a:t>
            </a:r>
            <a:r>
              <a:rPr sz="1800" dirty="0" err="1">
                <a:latin typeface="Tahoma"/>
                <a:ea typeface="Tahoma"/>
                <a:cs typeface="Tahoma"/>
              </a:rPr>
              <a:t>случаях</a:t>
            </a:r>
            <a:endParaRPr sz="1800" dirty="0">
              <a:latin typeface="Tahoma"/>
              <a:ea typeface="Tahoma"/>
              <a:cs typeface="Tahoma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298133" y="797261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251" name="Shape 251"/>
          <p:cNvSpPr/>
          <p:nvPr/>
        </p:nvSpPr>
        <p:spPr>
          <a:xfrm>
            <a:off x="4026103" y="699542"/>
            <a:ext cx="1776031" cy="236257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групповом несчастном случае</a:t>
            </a:r>
            <a:b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(2 человека и более), тяжелом несчастном случае или несчастном случае со смертельным исходом работодатель (его представитель) в течение </a:t>
            </a:r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суток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обязан направить извещение по установленной форме</a:t>
            </a:r>
          </a:p>
        </p:txBody>
      </p:sp>
      <p:pic>
        <p:nvPicPr>
          <p:cNvPr id="253" name="Shape 253"/>
          <p:cNvPicPr/>
          <p:nvPr/>
        </p:nvPicPr>
        <p:blipFill>
          <a:blip r:embed="rId2"/>
          <a:stretch/>
        </p:blipFill>
        <p:spPr>
          <a:xfrm>
            <a:off x="5902670" y="1036295"/>
            <a:ext cx="257094" cy="303524"/>
          </a:xfrm>
          <a:prstGeom prst="rect">
            <a:avLst/>
          </a:prstGeom>
        </p:spPr>
      </p:pic>
      <p:pic>
        <p:nvPicPr>
          <p:cNvPr id="255" name="Shape 255"/>
          <p:cNvPicPr/>
          <p:nvPr/>
        </p:nvPicPr>
        <p:blipFill>
          <a:blip r:embed="rId3"/>
          <a:stretch/>
        </p:blipFill>
        <p:spPr>
          <a:xfrm>
            <a:off x="6179862" y="1504196"/>
            <a:ext cx="259165" cy="297587"/>
          </a:xfrm>
          <a:prstGeom prst="rect">
            <a:avLst/>
          </a:prstGeom>
        </p:spPr>
      </p:pic>
      <p:pic>
        <p:nvPicPr>
          <p:cNvPr id="257" name="Shape 257"/>
          <p:cNvPicPr/>
          <p:nvPr/>
        </p:nvPicPr>
        <p:blipFill>
          <a:blip r:embed="rId4"/>
          <a:stretch/>
        </p:blipFill>
        <p:spPr>
          <a:xfrm>
            <a:off x="6300228" y="1964399"/>
            <a:ext cx="321265" cy="302504"/>
          </a:xfrm>
          <a:prstGeom prst="rect">
            <a:avLst/>
          </a:prstGeom>
        </p:spPr>
      </p:pic>
      <p:pic>
        <p:nvPicPr>
          <p:cNvPr id="259" name="Shape 259"/>
          <p:cNvPicPr/>
          <p:nvPr/>
        </p:nvPicPr>
        <p:blipFill>
          <a:blip r:embed="rId5"/>
          <a:stretch/>
        </p:blipFill>
        <p:spPr>
          <a:xfrm>
            <a:off x="6201676" y="3341843"/>
            <a:ext cx="236345" cy="248244"/>
          </a:xfrm>
          <a:prstGeom prst="rect">
            <a:avLst/>
          </a:prstGeom>
          <a:ln>
            <a:noFill/>
          </a:ln>
        </p:spPr>
      </p:pic>
      <p:pic>
        <p:nvPicPr>
          <p:cNvPr id="261" name="Shape 261"/>
          <p:cNvPicPr/>
          <p:nvPr/>
        </p:nvPicPr>
        <p:blipFill>
          <a:blip r:embed="rId6"/>
          <a:stretch/>
        </p:blipFill>
        <p:spPr>
          <a:xfrm>
            <a:off x="6318238" y="2917309"/>
            <a:ext cx="296540" cy="266434"/>
          </a:xfrm>
          <a:prstGeom prst="rect">
            <a:avLst/>
          </a:prstGeom>
        </p:spPr>
      </p:pic>
      <p:pic>
        <p:nvPicPr>
          <p:cNvPr id="263" name="Shape 263"/>
          <p:cNvPicPr/>
          <p:nvPr/>
        </p:nvPicPr>
        <p:blipFill>
          <a:blip r:embed="rId7"/>
          <a:srcRect l="7857" t="9138" r="8029" b="10279"/>
          <a:stretch/>
        </p:blipFill>
        <p:spPr>
          <a:xfrm>
            <a:off x="5879490" y="3811862"/>
            <a:ext cx="313955" cy="182410"/>
          </a:xfrm>
          <a:prstGeom prst="rect">
            <a:avLst/>
          </a:prstGeom>
        </p:spPr>
      </p:pic>
      <p:pic>
        <p:nvPicPr>
          <p:cNvPr id="265" name="Shape 265"/>
          <p:cNvPicPr/>
          <p:nvPr/>
        </p:nvPicPr>
        <p:blipFill>
          <a:blip r:embed="rId8"/>
          <a:srcRect l="22457" r="22137"/>
          <a:stretch/>
        </p:blipFill>
        <p:spPr>
          <a:xfrm>
            <a:off x="6364806" y="2367752"/>
            <a:ext cx="295426" cy="350747"/>
          </a:xfrm>
          <a:prstGeom prst="rect">
            <a:avLst/>
          </a:prstGeom>
        </p:spPr>
      </p:pic>
      <p:sp>
        <p:nvSpPr>
          <p:cNvPr id="266" name="Shape 266"/>
          <p:cNvSpPr/>
          <p:nvPr/>
        </p:nvSpPr>
        <p:spPr>
          <a:xfrm>
            <a:off x="4611776" y="3075806"/>
            <a:ext cx="604686" cy="537530"/>
          </a:xfrm>
          <a:prstGeom prst="mathPlus">
            <a:avLst/>
          </a:pr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4026104" y="3587370"/>
            <a:ext cx="1776031" cy="135356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иные соответствующие органы и организации </a:t>
            </a:r>
          </a:p>
          <a:p>
            <a:pPr marL="0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 учетом особенностей расследования несчастных случаев в отдельных отраслях и организациях </a:t>
            </a:r>
          </a:p>
        </p:txBody>
      </p:sp>
      <p:sp>
        <p:nvSpPr>
          <p:cNvPr id="268" name="Shape 268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title" idx="2"/>
          </p:nvPr>
        </p:nvSpPr>
        <p:spPr>
          <a:xfrm>
            <a:off x="1102819" y="81715"/>
            <a:ext cx="4907756" cy="545705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r>
              <a:rPr sz="1800">
                <a:latin typeface="Tahoma"/>
                <a:ea typeface="Tahoma"/>
                <a:cs typeface="Tahoma"/>
              </a:rPr>
              <a:t>Порядок извещения о несчастных случаях</a:t>
            </a:r>
          </a:p>
        </p:txBody>
      </p:sp>
      <p:sp>
        <p:nvSpPr>
          <p:cNvPr id="271" name="Shape 271"/>
          <p:cNvSpPr/>
          <p:nvPr/>
        </p:nvSpPr>
        <p:spPr>
          <a:xfrm>
            <a:off x="1353022" y="606467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272" name="Shape 272"/>
          <p:cNvSpPr/>
          <p:nvPr/>
        </p:nvSpPr>
        <p:spPr>
          <a:xfrm>
            <a:off x="1022365" y="668029"/>
            <a:ext cx="7812410" cy="57708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 несчастных случаях, которые </a:t>
            </a:r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 прошествии времени перешли в категорию тяжелых 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несчастных случаев или несчастных случаев </a:t>
            </a:r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 смертельным исходом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, работодатель (его представитель) в течение </a:t>
            </a:r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3</a:t>
            </a:r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календарных дней после получения сведений об этом направляет извещение (часть 5 статьи 228.1 ТК РФ)</a:t>
            </a:r>
          </a:p>
        </p:txBody>
      </p:sp>
      <p:pic>
        <p:nvPicPr>
          <p:cNvPr id="274" name="Shape 274"/>
          <p:cNvPicPr/>
          <p:nvPr/>
        </p:nvPicPr>
        <p:blipFill>
          <a:blip r:embed="rId2"/>
          <a:stretch/>
        </p:blipFill>
        <p:spPr>
          <a:xfrm>
            <a:off x="3274850" y="1470622"/>
            <a:ext cx="949616" cy="856796"/>
          </a:xfrm>
          <a:prstGeom prst="rect">
            <a:avLst/>
          </a:prstGeom>
        </p:spPr>
      </p:pic>
      <p:pic>
        <p:nvPicPr>
          <p:cNvPr id="276" name="Shape 276"/>
          <p:cNvPicPr/>
          <p:nvPr/>
        </p:nvPicPr>
        <p:blipFill>
          <a:blip r:embed="rId3"/>
          <a:stretch/>
        </p:blipFill>
        <p:spPr>
          <a:xfrm>
            <a:off x="978150" y="1333763"/>
            <a:ext cx="1004579" cy="1093418"/>
          </a:xfrm>
          <a:prstGeom prst="rect">
            <a:avLst/>
          </a:prstGeom>
        </p:spPr>
      </p:pic>
      <p:pic>
        <p:nvPicPr>
          <p:cNvPr id="278" name="Shape 278"/>
          <p:cNvPicPr/>
          <p:nvPr/>
        </p:nvPicPr>
        <p:blipFill>
          <a:blip r:embed="rId4"/>
          <a:stretch/>
        </p:blipFill>
        <p:spPr>
          <a:xfrm>
            <a:off x="1998137" y="1367469"/>
            <a:ext cx="1594656" cy="1063105"/>
          </a:xfrm>
          <a:prstGeom prst="rect">
            <a:avLst/>
          </a:prstGeom>
        </p:spPr>
      </p:pic>
      <p:pic>
        <p:nvPicPr>
          <p:cNvPr id="280" name="Shape 280"/>
          <p:cNvPicPr/>
          <p:nvPr/>
        </p:nvPicPr>
        <p:blipFill>
          <a:blip r:embed="rId5"/>
          <a:stretch/>
        </p:blipFill>
        <p:spPr>
          <a:xfrm>
            <a:off x="1870650" y="1634285"/>
            <a:ext cx="518798" cy="318772"/>
          </a:xfrm>
          <a:prstGeom prst="rect">
            <a:avLst/>
          </a:prstGeom>
        </p:spPr>
      </p:pic>
      <p:pic>
        <p:nvPicPr>
          <p:cNvPr id="282" name="Shape 282"/>
          <p:cNvPicPr/>
          <p:nvPr/>
        </p:nvPicPr>
        <p:blipFill>
          <a:blip r:embed="rId6"/>
          <a:stretch/>
        </p:blipFill>
        <p:spPr>
          <a:xfrm>
            <a:off x="4507812" y="1287110"/>
            <a:ext cx="371828" cy="416068"/>
          </a:xfrm>
          <a:prstGeom prst="rect">
            <a:avLst/>
          </a:prstGeom>
        </p:spPr>
      </p:pic>
      <p:pic>
        <p:nvPicPr>
          <p:cNvPr id="284" name="Shape 284"/>
          <p:cNvPicPr/>
          <p:nvPr/>
        </p:nvPicPr>
        <p:blipFill>
          <a:blip r:embed="rId7"/>
          <a:stretch/>
        </p:blipFill>
        <p:spPr>
          <a:xfrm>
            <a:off x="4501640" y="1871424"/>
            <a:ext cx="377232" cy="359081"/>
          </a:xfrm>
          <a:prstGeom prst="rect">
            <a:avLst/>
          </a:prstGeom>
        </p:spPr>
      </p:pic>
      <p:pic>
        <p:nvPicPr>
          <p:cNvPr id="286" name="Shape 286"/>
          <p:cNvPicPr/>
          <p:nvPr/>
        </p:nvPicPr>
        <p:blipFill>
          <a:blip r:embed="rId8"/>
          <a:stretch/>
        </p:blipFill>
        <p:spPr>
          <a:xfrm>
            <a:off x="4536578" y="2375949"/>
            <a:ext cx="391991" cy="436202"/>
          </a:xfrm>
          <a:prstGeom prst="rect">
            <a:avLst/>
          </a:prstGeom>
          <a:ln>
            <a:noFill/>
          </a:ln>
        </p:spPr>
      </p:pic>
      <p:pic>
        <p:nvPicPr>
          <p:cNvPr id="288" name="Shape 288"/>
          <p:cNvPicPr/>
          <p:nvPr/>
        </p:nvPicPr>
        <p:blipFill>
          <a:blip r:embed="rId9"/>
          <a:srcRect l="22457" r="22137"/>
          <a:stretch/>
        </p:blipFill>
        <p:spPr>
          <a:xfrm>
            <a:off x="4501639" y="2916008"/>
            <a:ext cx="474848" cy="597279"/>
          </a:xfrm>
          <a:prstGeom prst="rect">
            <a:avLst/>
          </a:prstGeom>
        </p:spPr>
      </p:pic>
      <p:sp>
        <p:nvSpPr>
          <p:cNvPr id="289" name="Shape 289"/>
          <p:cNvSpPr/>
          <p:nvPr/>
        </p:nvSpPr>
        <p:spPr>
          <a:xfrm>
            <a:off x="5070778" y="1303639"/>
            <a:ext cx="2466794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государственную инспекцию труда</a:t>
            </a:r>
          </a:p>
        </p:txBody>
      </p:sp>
      <p:sp>
        <p:nvSpPr>
          <p:cNvPr id="290" name="Shape 290"/>
          <p:cNvSpPr/>
          <p:nvPr/>
        </p:nvSpPr>
        <p:spPr>
          <a:xfrm>
            <a:off x="5070777" y="1831675"/>
            <a:ext cx="4002579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исполнительный орган страховщика по месту регистрации работодателя в качестве страхователя</a:t>
            </a:r>
          </a:p>
        </p:txBody>
      </p:sp>
      <p:sp>
        <p:nvSpPr>
          <p:cNvPr id="291" name="Shape 291"/>
          <p:cNvSpPr/>
          <p:nvPr/>
        </p:nvSpPr>
        <p:spPr>
          <a:xfrm>
            <a:off x="5070778" y="2945083"/>
            <a:ext cx="4026545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территориальный орган Ростехнадзора,</a:t>
            </a:r>
            <a:b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если несчастный случай произошел</a:t>
            </a:r>
            <a:b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подконтрольных организациях или объектах</a:t>
            </a:r>
          </a:p>
        </p:txBody>
      </p:sp>
      <p:sp>
        <p:nvSpPr>
          <p:cNvPr id="292" name="Shape 292"/>
          <p:cNvSpPr/>
          <p:nvPr/>
        </p:nvSpPr>
        <p:spPr>
          <a:xfrm>
            <a:off x="5070777" y="2431279"/>
            <a:ext cx="4002579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территориальное объединение организаций профсоюзов</a:t>
            </a:r>
          </a:p>
        </p:txBody>
      </p:sp>
      <p:sp>
        <p:nvSpPr>
          <p:cNvPr id="293" name="Shape 293"/>
          <p:cNvSpPr/>
          <p:nvPr/>
        </p:nvSpPr>
        <p:spPr>
          <a:xfrm>
            <a:off x="1102819" y="2582919"/>
            <a:ext cx="3259247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9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Сокрытым несчастным случаем </a:t>
            </a:r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является несчастный случай (в том числе страховой случай) о котором работодателем не было сообщено в соответствующую государственную инспекцию труда и (или) исполнительный орган страховщика (по месту регистрации страхователя) в установленные сроки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1123448" y="3650998"/>
            <a:ext cx="7706077" cy="12642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1088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установленным государственным инспектором труда сведениям, объективно свидетельствующим о нарушении порядка расследования, в частности, относятся </a:t>
            </a:r>
            <a:r>
              <a:rPr sz="1088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(п. 36 Положения № 223н):</a:t>
            </a:r>
          </a:p>
          <a:p>
            <a:pPr marL="128588" indent="-128588">
              <a:buFont typeface="Arial"/>
              <a:buChar char="•"/>
            </a:pPr>
            <a:r>
              <a:rPr sz="1088"/>
              <a:t>расследование несчастного случая на производстве проведено комиссией, сформированной с нарушением требований статьи 229 ТК РФ;</a:t>
            </a:r>
          </a:p>
          <a:p>
            <a:pPr marL="128588" indent="-128588">
              <a:buFont typeface="Arial"/>
              <a:buChar char="•"/>
            </a:pPr>
            <a:r>
              <a:rPr sz="1088"/>
              <a:t>изменение степени тяжести и последствий несчастного случая (в случае не направления работодателем извещения по установленной форме в соответствии с требованиями ч. 5 ст. 228.1 ТК РФ и не проведения комиссией расследования несчастного случая в соответствии с требованиями ч. 2 ст. 229 ТК РФ).</a:t>
            </a:r>
          </a:p>
        </p:txBody>
      </p:sp>
      <p:sp>
        <p:nvSpPr>
          <p:cNvPr id="295" name="Shape 295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title" idx="2"/>
          </p:nvPr>
        </p:nvSpPr>
        <p:spPr>
          <a:xfrm>
            <a:off x="1065435" y="113868"/>
            <a:ext cx="8323251" cy="545704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l"/>
            <a:r>
              <a:rPr sz="1800">
                <a:latin typeface="Tahoma"/>
                <a:ea typeface="Tahoma"/>
                <a:cs typeface="Tahoma"/>
              </a:rPr>
              <a:t>Состав комиссии по расследованию несчастного случая</a:t>
            </a:r>
          </a:p>
        </p:txBody>
      </p:sp>
      <p:sp>
        <p:nvSpPr>
          <p:cNvPr id="298" name="Shape 298"/>
          <p:cNvSpPr/>
          <p:nvPr/>
        </p:nvSpPr>
        <p:spPr>
          <a:xfrm>
            <a:off x="1185695" y="586642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299" name="Shape 299"/>
          <p:cNvSpPr/>
          <p:nvPr/>
        </p:nvSpPr>
        <p:spPr>
          <a:xfrm>
            <a:off x="1517853" y="811476"/>
            <a:ext cx="8530041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Для расследования несчастного случая работодатель (его представитель)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незамедлительно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образует комиссию в составе не менее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3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человек</a:t>
            </a:r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. </a:t>
            </a:r>
          </a:p>
        </p:txBody>
      </p:sp>
      <p:pic>
        <p:nvPicPr>
          <p:cNvPr id="301" name="Shape 301"/>
          <p:cNvPicPr/>
          <p:nvPr/>
        </p:nvPicPr>
        <p:blipFill>
          <a:blip r:embed="rId2"/>
          <a:stretch/>
        </p:blipFill>
        <p:spPr>
          <a:xfrm>
            <a:off x="930456" y="689089"/>
            <a:ext cx="745171" cy="647182"/>
          </a:xfrm>
          <a:prstGeom prst="rect">
            <a:avLst/>
          </a:prstGeom>
        </p:spPr>
      </p:pic>
      <p:sp>
        <p:nvSpPr>
          <p:cNvPr id="302" name="Shape 302"/>
          <p:cNvSpPr/>
          <p:nvPr/>
        </p:nvSpPr>
        <p:spPr>
          <a:xfrm>
            <a:off x="946874" y="2067837"/>
            <a:ext cx="841399" cy="561856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Легкий НС</a:t>
            </a:r>
          </a:p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(в т.ч. групповой)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3" name="Shape 303"/>
          <p:cNvSpPr/>
          <p:nvPr/>
        </p:nvSpPr>
        <p:spPr>
          <a:xfrm>
            <a:off x="8005384" y="2318308"/>
            <a:ext cx="1086463" cy="868322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Тяжелый НС или НС</a:t>
            </a:r>
          </a:p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 см. исходом </a:t>
            </a:r>
          </a:p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(в т.ч. групповой)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4" name="Shape 304"/>
          <p:cNvSpPr/>
          <p:nvPr/>
        </p:nvSpPr>
        <p:spPr>
          <a:xfrm>
            <a:off x="2265515" y="1748350"/>
            <a:ext cx="5417733" cy="21929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представители работодателя 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специалист по охране труда или лицо, назначенное ответственным </a:t>
            </a:r>
          </a:p>
          <a:p>
            <a:pPr marL="132160" indent="0"/>
            <a:r>
              <a:rPr sz="1050">
                <a:latin typeface="Tahoma"/>
                <a:ea typeface="Tahoma"/>
                <a:cs typeface="Tahoma"/>
              </a:rPr>
              <a:t>за организацию работы по охране труда приказом (распоряжением) работодателя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представители выборного органа первичной профсоюзной организации или иного уполномоченного представительного органа работников (при наличии) 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уполномоченный по охране труда (при наличии)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государственный инспектор труда 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представитель органа исполнительной власти субъекта Российской Федерации </a:t>
            </a:r>
          </a:p>
          <a:p>
            <a:pPr marL="132160" indent="0"/>
            <a:r>
              <a:rPr sz="1050">
                <a:latin typeface="Tahoma"/>
                <a:ea typeface="Tahoma"/>
                <a:cs typeface="Tahoma"/>
              </a:rPr>
              <a:t>в области охраны труда или органа местного самоуправления (по согласованию)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представитель территориального объединения организаций профсоюзов </a:t>
            </a:r>
          </a:p>
          <a:p>
            <a:pPr marL="132160" indent="-132160">
              <a:buFont typeface="Wingdings"/>
              <a:buChar char="Ø"/>
            </a:pPr>
            <a:r>
              <a:rPr sz="1050">
                <a:latin typeface="Tahoma"/>
                <a:ea typeface="Tahoma"/>
                <a:cs typeface="Tahoma"/>
              </a:rPr>
              <a:t>представитель исполнительного органа страховщика по месту регистрации работодателя в качестве страхователя</a:t>
            </a:r>
          </a:p>
        </p:txBody>
      </p:sp>
      <p:sp>
        <p:nvSpPr>
          <p:cNvPr id="305" name="Shape 305"/>
          <p:cNvSpPr/>
          <p:nvPr/>
        </p:nvSpPr>
        <p:spPr>
          <a:xfrm>
            <a:off x="1121533" y="1443973"/>
            <a:ext cx="4238661" cy="253916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05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состав комиссии по расследованию несчастного случая включаются:</a:t>
            </a:r>
          </a:p>
        </p:txBody>
      </p:sp>
      <p:sp>
        <p:nvSpPr>
          <p:cNvPr id="306" name="Shape 306"/>
          <p:cNvSpPr/>
          <p:nvPr/>
        </p:nvSpPr>
        <p:spPr>
          <a:xfrm>
            <a:off x="7411116" y="1820752"/>
            <a:ext cx="533755" cy="1863437"/>
          </a:xfrm>
          <a:prstGeom prst="rightBrace">
            <a:avLst/>
          </a:prstGeom>
          <a:ln w="28575">
            <a:solidFill>
              <a:srgbClr val="6600CC"/>
            </a:solidFill>
            <a:prstDash val="soli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7" name="Shape 307"/>
          <p:cNvSpPr/>
          <p:nvPr/>
        </p:nvSpPr>
        <p:spPr>
          <a:xfrm rot="10800000">
            <a:off x="1849879" y="1818002"/>
            <a:ext cx="415636" cy="1077903"/>
          </a:xfrm>
          <a:prstGeom prst="rightBrace">
            <a:avLst/>
          </a:prstGeom>
          <a:ln w="28575">
            <a:solidFill>
              <a:srgbClr val="6600CC"/>
            </a:solidFill>
            <a:prstDash val="soli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1005757" y="4533368"/>
            <a:ext cx="7216916" cy="4154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Лица, на которых непосредственно возложено обеспечение соблюдения требований охраны труда на участке (объекте), где произошел несчастный случай, в состав комиссии не включаются </a:t>
            </a:r>
          </a:p>
        </p:txBody>
      </p:sp>
      <p:pic>
        <p:nvPicPr>
          <p:cNvPr id="310" name="Shape 310"/>
          <p:cNvPicPr/>
          <p:nvPr/>
        </p:nvPicPr>
        <p:blipFill>
          <a:blip r:embed="rId3"/>
          <a:srcRect r="6925" b="6990"/>
          <a:stretch/>
        </p:blipFill>
        <p:spPr>
          <a:xfrm>
            <a:off x="899917" y="3442036"/>
            <a:ext cx="1365598" cy="1066133"/>
          </a:xfrm>
          <a:prstGeom prst="rect">
            <a:avLst/>
          </a:prstGeom>
        </p:spPr>
      </p:pic>
      <p:pic>
        <p:nvPicPr>
          <p:cNvPr id="312" name="Shape 312"/>
          <p:cNvPicPr/>
          <p:nvPr/>
        </p:nvPicPr>
        <p:blipFill>
          <a:blip r:embed="rId2"/>
          <a:stretch/>
        </p:blipFill>
        <p:spPr>
          <a:xfrm>
            <a:off x="7944871" y="4382448"/>
            <a:ext cx="745172" cy="647183"/>
          </a:xfrm>
          <a:prstGeom prst="rect">
            <a:avLst/>
          </a:prstGeom>
        </p:spPr>
      </p:pic>
      <p:sp>
        <p:nvSpPr>
          <p:cNvPr id="313" name="Shape 313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6" name="Shape 316"/>
          <p:cNvSpPr/>
          <p:nvPr/>
        </p:nvSpPr>
        <p:spPr>
          <a:xfrm>
            <a:off x="307975" y="79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7" name="Shape 317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</a:t>
            </a:r>
          </a:p>
        </p:txBody>
      </p:sp>
      <p:sp>
        <p:nvSpPr>
          <p:cNvPr id="320" name="Shape 320"/>
          <p:cNvSpPr/>
          <p:nvPr/>
        </p:nvSpPr>
        <p:spPr>
          <a:xfrm>
            <a:off x="1199763" y="844159"/>
            <a:ext cx="42120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321" name="Shape 321"/>
          <p:cNvSpPr/>
          <p:nvPr/>
        </p:nvSpPr>
        <p:spPr>
          <a:xfrm>
            <a:off x="1116534" y="402693"/>
            <a:ext cx="6637442" cy="33855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Формирование комиссии по расследованию несчастного случая</a:t>
            </a:r>
            <a:endParaRPr sz="1600" b="1">
              <a:solidFill>
                <a:schemeClr val="tx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323" name="Shape 323"/>
          <p:cNvPicPr/>
          <p:nvPr/>
        </p:nvPicPr>
        <p:blipFill>
          <a:blip r:embed="rId2"/>
          <a:stretch/>
        </p:blipFill>
        <p:spPr>
          <a:xfrm>
            <a:off x="6017723" y="3709157"/>
            <a:ext cx="713042" cy="713042"/>
          </a:xfrm>
          <a:prstGeom prst="rect">
            <a:avLst/>
          </a:prstGeom>
        </p:spPr>
      </p:pic>
      <p:sp>
        <p:nvSpPr>
          <p:cNvPr id="324" name="Shape 324"/>
          <p:cNvSpPr/>
          <p:nvPr/>
        </p:nvSpPr>
        <p:spPr>
          <a:xfrm>
            <a:off x="6800451" y="3839797"/>
            <a:ext cx="535474" cy="551517"/>
          </a:xfrm>
          <a:prstGeom prst="mathPlus">
            <a:avLst/>
          </a:prstGeom>
          <a:solidFill>
            <a:schemeClr val="tx1"/>
          </a:solidFill>
          <a:ln w="25400">
            <a:solidFill>
              <a:schemeClr val="tx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26" name="Shape 326"/>
          <p:cNvPicPr/>
          <p:nvPr/>
        </p:nvPicPr>
        <p:blipFill>
          <a:blip r:embed="rId3"/>
          <a:stretch/>
        </p:blipFill>
        <p:spPr>
          <a:xfrm>
            <a:off x="2623504" y="2082752"/>
            <a:ext cx="545331" cy="565624"/>
          </a:xfrm>
          <a:prstGeom prst="rect">
            <a:avLst/>
          </a:prstGeom>
          <a:ln>
            <a:noFill/>
          </a:ln>
        </p:spPr>
      </p:pic>
      <p:sp>
        <p:nvSpPr>
          <p:cNvPr id="327" name="Shape 327"/>
          <p:cNvSpPr/>
          <p:nvPr/>
        </p:nvSpPr>
        <p:spPr>
          <a:xfrm>
            <a:off x="1320801" y="1027733"/>
            <a:ext cx="6299199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Для расследования несчастного случая работодатель </a:t>
            </a:r>
            <a:b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(его представитель) </a:t>
            </a:r>
            <a:r>
              <a:rPr sz="12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незамедлительно образует комиссию </a:t>
            </a:r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/>
            </a:r>
            <a:b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в составе не менее 3 человек (часть 1 статьи 229 ТК РФ)</a:t>
            </a:r>
          </a:p>
        </p:txBody>
      </p:sp>
      <p:grpSp>
        <p:nvGrpSpPr>
          <p:cNvPr id="328" name="Shape 328"/>
          <p:cNvGrpSpPr/>
          <p:nvPr/>
        </p:nvGrpSpPr>
        <p:grpSpPr>
          <a:xfrm>
            <a:off x="1077881" y="1740831"/>
            <a:ext cx="1545623" cy="1540154"/>
            <a:chOff x="0" y="0"/>
            <a:chExt cx="1545623" cy="1540154"/>
          </a:xfrm>
        </p:grpSpPr>
        <p:pic>
          <p:nvPicPr>
            <p:cNvPr id="330" name="Shape 330"/>
            <p:cNvPicPr/>
            <p:nvPr/>
          </p:nvPicPr>
          <p:blipFill>
            <a:blip r:embed="rId4"/>
            <a:stretch/>
          </p:blipFill>
          <p:spPr>
            <a:xfrm>
              <a:off x="0" y="0"/>
              <a:ext cx="1545623" cy="1540154"/>
            </a:xfrm>
            <a:prstGeom prst="rect">
              <a:avLst/>
            </a:prstGeom>
          </p:spPr>
        </p:pic>
        <p:sp>
          <p:nvSpPr>
            <p:cNvPr id="331" name="Shape 331"/>
            <p:cNvSpPr txBox="1"/>
            <p:nvPr/>
          </p:nvSpPr>
          <p:spPr>
            <a:xfrm>
              <a:off x="123144" y="101323"/>
              <a:ext cx="684893" cy="18871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indent="0" algn="l"/>
              <a:r>
                <a:rPr sz="800" b="1">
                  <a:solidFill>
                    <a:schemeClr val="tx1"/>
                  </a:solidFill>
                  <a:latin typeface="Tahoma"/>
                  <a:ea typeface="Tahoma"/>
                  <a:cs typeface="Tahoma"/>
                </a:rPr>
                <a:t>Приказ № 1</a:t>
              </a:r>
            </a:p>
          </p:txBody>
        </p:sp>
      </p:grpSp>
      <p:pic>
        <p:nvPicPr>
          <p:cNvPr id="333" name="Shape 333"/>
          <p:cNvPicPr/>
          <p:nvPr/>
        </p:nvPicPr>
        <p:blipFill>
          <a:blip r:embed="rId5"/>
          <a:stretch/>
        </p:blipFill>
        <p:spPr>
          <a:xfrm>
            <a:off x="3670941" y="1740831"/>
            <a:ext cx="1091367" cy="1229618"/>
          </a:xfrm>
          <a:prstGeom prst="rect">
            <a:avLst/>
          </a:prstGeom>
        </p:spPr>
      </p:pic>
      <p:sp>
        <p:nvSpPr>
          <p:cNvPr id="334" name="Shape 334"/>
          <p:cNvSpPr/>
          <p:nvPr/>
        </p:nvSpPr>
        <p:spPr>
          <a:xfrm>
            <a:off x="3417412" y="2931546"/>
            <a:ext cx="1720343" cy="40010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10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Медицинское заключение</a:t>
            </a:r>
          </a:p>
          <a:p>
            <a:pPr marL="0" indent="0" algn="ctr"/>
            <a:r>
              <a:rPr sz="10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 о степени тяжести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35" name="Shape 335"/>
          <p:cNvGrpSpPr/>
          <p:nvPr/>
        </p:nvGrpSpPr>
        <p:grpSpPr>
          <a:xfrm>
            <a:off x="6053173" y="1678607"/>
            <a:ext cx="1552775" cy="1540155"/>
            <a:chOff x="0" y="0"/>
            <a:chExt cx="1552775" cy="1540155"/>
          </a:xfrm>
        </p:grpSpPr>
        <p:pic>
          <p:nvPicPr>
            <p:cNvPr id="337" name="Shape 337"/>
            <p:cNvPicPr/>
            <p:nvPr/>
          </p:nvPicPr>
          <p:blipFill>
            <a:blip r:embed="rId4"/>
            <a:stretch/>
          </p:blipFill>
          <p:spPr>
            <a:xfrm>
              <a:off x="0" y="0"/>
              <a:ext cx="1552775" cy="1540155"/>
            </a:xfrm>
            <a:prstGeom prst="rect">
              <a:avLst/>
            </a:prstGeom>
          </p:spPr>
        </p:pic>
        <p:sp>
          <p:nvSpPr>
            <p:cNvPr id="338" name="Shape 338"/>
            <p:cNvSpPr txBox="1"/>
            <p:nvPr/>
          </p:nvSpPr>
          <p:spPr>
            <a:xfrm>
              <a:off x="131803" y="97809"/>
              <a:ext cx="688063" cy="18871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indent="0" algn="l"/>
              <a:r>
                <a:rPr sz="800" b="1">
                  <a:solidFill>
                    <a:schemeClr val="tx1"/>
                  </a:solidFill>
                  <a:latin typeface="Tahoma"/>
                  <a:ea typeface="Tahoma"/>
                  <a:cs typeface="Tahoma"/>
                </a:rPr>
                <a:t>Приказ № 2</a:t>
              </a:r>
            </a:p>
          </p:txBody>
        </p:sp>
      </p:grpSp>
      <p:sp>
        <p:nvSpPr>
          <p:cNvPr id="339" name="Shape 339"/>
          <p:cNvSpPr/>
          <p:nvPr/>
        </p:nvSpPr>
        <p:spPr>
          <a:xfrm>
            <a:off x="5596405" y="3105138"/>
            <a:ext cx="2268721" cy="400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0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Внесение изменений в приказ </a:t>
            </a:r>
          </a:p>
          <a:p>
            <a:pPr marL="0" indent="0" algn="ctr"/>
            <a:r>
              <a:rPr sz="10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о составе комиссии</a:t>
            </a:r>
            <a:endParaRPr sz="10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0" name="Shape 340"/>
          <p:cNvSpPr/>
          <p:nvPr/>
        </p:nvSpPr>
        <p:spPr>
          <a:xfrm>
            <a:off x="584199" y="5443502"/>
            <a:ext cx="6096000" cy="276998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endParaRPr sz="1200">
              <a:solidFill>
                <a:schemeClr val="dk1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1387398" y="3471559"/>
            <a:ext cx="4484138" cy="83099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Сроки расследования несчастных случаев исчисляются в календарных днях начиная </a:t>
            </a:r>
            <a:r>
              <a:rPr sz="1200" b="1">
                <a:solidFill>
                  <a:schemeClr val="dk1"/>
                </a:solidFill>
                <a:latin typeface="Tahoma"/>
                <a:ea typeface="Tahoma"/>
                <a:cs typeface="Tahoma"/>
              </a:rPr>
              <a:t>со дня издания работодателем приказа </a:t>
            </a:r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об образовании комиссии по расследованию несчастного случая (пункт 22 Положения)</a:t>
            </a:r>
          </a:p>
        </p:txBody>
      </p:sp>
      <p:pic>
        <p:nvPicPr>
          <p:cNvPr id="343" name="Shape 343"/>
          <p:cNvPicPr/>
          <p:nvPr/>
        </p:nvPicPr>
        <p:blipFill>
          <a:blip r:embed="rId2"/>
          <a:stretch/>
        </p:blipFill>
        <p:spPr>
          <a:xfrm>
            <a:off x="7447832" y="3709157"/>
            <a:ext cx="713043" cy="713042"/>
          </a:xfrm>
          <a:prstGeom prst="rect">
            <a:avLst/>
          </a:prstGeom>
        </p:spPr>
      </p:pic>
      <p:pic>
        <p:nvPicPr>
          <p:cNvPr id="345" name="Shape 345"/>
          <p:cNvPicPr/>
          <p:nvPr/>
        </p:nvPicPr>
        <p:blipFill>
          <a:blip r:embed="rId3"/>
          <a:stretch/>
        </p:blipFill>
        <p:spPr>
          <a:xfrm>
            <a:off x="5416071" y="2104223"/>
            <a:ext cx="545331" cy="565624"/>
          </a:xfrm>
          <a:prstGeom prst="rect">
            <a:avLst/>
          </a:prstGeom>
          <a:ln>
            <a:noFill/>
          </a:ln>
        </p:spPr>
      </p:pic>
      <p:sp>
        <p:nvSpPr>
          <p:cNvPr id="346" name="Shape 346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9" name="Shape 349"/>
          <p:cNvSpPr/>
          <p:nvPr/>
        </p:nvSpPr>
        <p:spPr>
          <a:xfrm>
            <a:off x="307975" y="79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2" name="Shape 3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</a:t>
            </a:r>
          </a:p>
        </p:txBody>
      </p:sp>
      <p:sp>
        <p:nvSpPr>
          <p:cNvPr id="353" name="Shape 353"/>
          <p:cNvSpPr/>
          <p:nvPr/>
        </p:nvSpPr>
        <p:spPr>
          <a:xfrm>
            <a:off x="1199763" y="844159"/>
            <a:ext cx="42120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354" name="Shape 354"/>
          <p:cNvSpPr/>
          <p:nvPr/>
        </p:nvSpPr>
        <p:spPr>
          <a:xfrm>
            <a:off x="1172434" y="323786"/>
            <a:ext cx="7663591" cy="33855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Особенности расследования отдельных категорий НС</a:t>
            </a:r>
          </a:p>
        </p:txBody>
      </p:sp>
      <p:sp>
        <p:nvSpPr>
          <p:cNvPr id="355" name="Shape 355"/>
          <p:cNvSpPr/>
          <p:nvPr/>
        </p:nvSpPr>
        <p:spPr>
          <a:xfrm>
            <a:off x="584199" y="5443502"/>
            <a:ext cx="6096000" cy="276998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endParaRPr sz="1200">
              <a:solidFill>
                <a:schemeClr val="dk1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1172434" y="960667"/>
            <a:ext cx="6781395" cy="17081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5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случае госпитализации работника с территории работодателя и </a:t>
            </a:r>
            <a:r>
              <a:rPr sz="15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установлении впоследствии факта взаимосвязи ухудшения состояния здоровья и последующей смерти работника</a:t>
            </a:r>
            <a:r>
              <a:rPr sz="15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с воздействием на работника вредных и (или) опасных производственных факторов или внешних травмирующих факторов, данный факт (событие) </a:t>
            </a:r>
            <a:r>
              <a:rPr sz="15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подлежит расследованию в установленном порядке</a:t>
            </a:r>
            <a:br>
              <a:rPr sz="1500" b="1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5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как несчастный случай</a:t>
            </a:r>
          </a:p>
        </p:txBody>
      </p:sp>
      <p:pic>
        <p:nvPicPr>
          <p:cNvPr id="358" name="Shape 358"/>
          <p:cNvPicPr/>
          <p:nvPr/>
        </p:nvPicPr>
        <p:blipFill>
          <a:blip r:embed="rId2"/>
          <a:stretch/>
        </p:blipFill>
        <p:spPr>
          <a:xfrm>
            <a:off x="6550077" y="2951561"/>
            <a:ext cx="1827213" cy="1431316"/>
          </a:xfrm>
          <a:prstGeom prst="rect">
            <a:avLst/>
          </a:prstGeom>
        </p:spPr>
      </p:pic>
      <p:pic>
        <p:nvPicPr>
          <p:cNvPr id="360" name="Shape 360"/>
          <p:cNvPicPr/>
          <p:nvPr/>
        </p:nvPicPr>
        <p:blipFill>
          <a:blip r:embed="rId3"/>
          <a:stretch/>
        </p:blipFill>
        <p:spPr>
          <a:xfrm>
            <a:off x="7802894" y="2205399"/>
            <a:ext cx="1148791" cy="879463"/>
          </a:xfrm>
          <a:prstGeom prst="rect">
            <a:avLst/>
          </a:prstGeom>
        </p:spPr>
      </p:pic>
      <p:sp>
        <p:nvSpPr>
          <p:cNvPr id="361" name="Shape 361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4" name="Shape 364"/>
          <p:cNvSpPr/>
          <p:nvPr/>
        </p:nvSpPr>
        <p:spPr>
          <a:xfrm>
            <a:off x="307975" y="79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7" name="Shape 36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</a:t>
            </a:r>
          </a:p>
        </p:txBody>
      </p:sp>
      <p:sp>
        <p:nvSpPr>
          <p:cNvPr id="368" name="Shape 368"/>
          <p:cNvSpPr/>
          <p:nvPr/>
        </p:nvSpPr>
        <p:spPr>
          <a:xfrm>
            <a:off x="1199763" y="844159"/>
            <a:ext cx="42120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369" name="Shape 369"/>
          <p:cNvSpPr/>
          <p:nvPr/>
        </p:nvSpPr>
        <p:spPr>
          <a:xfrm>
            <a:off x="1172434" y="323786"/>
            <a:ext cx="7663591" cy="33855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Оформление актов о несчастном случае на производстве формы Н-1С</a:t>
            </a:r>
          </a:p>
        </p:txBody>
      </p:sp>
      <p:sp>
        <p:nvSpPr>
          <p:cNvPr id="370" name="Shape 370"/>
          <p:cNvSpPr/>
          <p:nvPr/>
        </p:nvSpPr>
        <p:spPr>
          <a:xfrm>
            <a:off x="584199" y="5443502"/>
            <a:ext cx="6096000" cy="276998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endParaRPr sz="1200">
              <a:solidFill>
                <a:schemeClr val="dk1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3077808" y="1019932"/>
            <a:ext cx="5758216" cy="101566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Приказом Минтруда России от 25 апреля 2024 г. № 237н внесены изменения </a:t>
            </a:r>
          </a:p>
          <a:p>
            <a:pPr marL="0" indent="0" algn="just"/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в Положение об особенностях расследования несчастных случаев</a:t>
            </a:r>
            <a:b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dk1"/>
                </a:solidFill>
                <a:latin typeface="Tahoma"/>
                <a:ea typeface="Tahoma"/>
                <a:cs typeface="Tahoma"/>
              </a:rPr>
              <a:t>на производстве в отдельных отраслях и организациях, а также в формы 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документов, необходимых для расследования несчастных случаев</a:t>
            </a:r>
            <a:b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на производстве</a:t>
            </a:r>
            <a:endParaRPr sz="1200">
              <a:solidFill>
                <a:schemeClr val="dk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373" name="Shape 373"/>
          <p:cNvPicPr/>
          <p:nvPr/>
        </p:nvPicPr>
        <p:blipFill>
          <a:blip r:embed="rId2"/>
          <a:stretch/>
        </p:blipFill>
        <p:spPr>
          <a:xfrm>
            <a:off x="1047816" y="1019932"/>
            <a:ext cx="1875687" cy="27035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4" name="Shape 374"/>
          <p:cNvSpPr/>
          <p:nvPr/>
        </p:nvSpPr>
        <p:spPr>
          <a:xfrm>
            <a:off x="2974623" y="2269513"/>
            <a:ext cx="3578577" cy="13849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необходимости рассмотрения обстоятельств несчастного случая </a:t>
            </a:r>
          </a:p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организациях, осуществляющих экспертизу, органах дознания, органах следствия или в суде, не влияющих на квалификацию несчастного случая как несчастного случая </a:t>
            </a:r>
            <a:b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на производстве</a:t>
            </a:r>
          </a:p>
        </p:txBody>
      </p:sp>
      <p:grpSp>
        <p:nvGrpSpPr>
          <p:cNvPr id="375" name="Shape 375"/>
          <p:cNvGrpSpPr/>
          <p:nvPr/>
        </p:nvGrpSpPr>
        <p:grpSpPr>
          <a:xfrm>
            <a:off x="7630117" y="1991216"/>
            <a:ext cx="1257300" cy="1943100"/>
            <a:chOff x="0" y="0"/>
            <a:chExt cx="1257300" cy="1943100"/>
          </a:xfrm>
        </p:grpSpPr>
        <p:pic>
          <p:nvPicPr>
            <p:cNvPr id="377" name="Shape 377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57300" cy="1943100"/>
            </a:xfrm>
            <a:prstGeom prst="rect">
              <a:avLst/>
            </a:prstGeom>
          </p:spPr>
        </p:pic>
        <p:sp>
          <p:nvSpPr>
            <p:cNvPr id="378" name="Shape 378"/>
            <p:cNvSpPr txBox="1"/>
            <p:nvPr/>
          </p:nvSpPr>
          <p:spPr>
            <a:xfrm>
              <a:off x="134763" y="94117"/>
              <a:ext cx="987770" cy="4308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indent="0" algn="ctr"/>
              <a:r>
                <a:rPr sz="1100">
                  <a:solidFill>
                    <a:schemeClr val="tx1"/>
                  </a:solidFill>
                  <a:latin typeface="Tahoma"/>
                  <a:ea typeface="Tahoma"/>
                  <a:cs typeface="Tahoma"/>
                </a:rPr>
                <a:t>Акт </a:t>
              </a:r>
            </a:p>
            <a:p>
              <a:pPr marL="0" indent="0" algn="ctr"/>
              <a:r>
                <a:rPr sz="1100">
                  <a:solidFill>
                    <a:schemeClr val="tx1"/>
                  </a:solidFill>
                  <a:latin typeface="Tahoma"/>
                  <a:ea typeface="Tahoma"/>
                  <a:cs typeface="Tahoma"/>
                </a:rPr>
                <a:t>формы Н-1С</a:t>
              </a:r>
            </a:p>
          </p:txBody>
        </p:sp>
      </p:grpSp>
      <p:pic>
        <p:nvPicPr>
          <p:cNvPr id="380" name="Shape 380"/>
          <p:cNvPicPr/>
          <p:nvPr/>
        </p:nvPicPr>
        <p:blipFill>
          <a:blip r:embed="rId4"/>
          <a:stretch/>
        </p:blipFill>
        <p:spPr>
          <a:xfrm>
            <a:off x="6824525" y="2628760"/>
            <a:ext cx="540519" cy="530175"/>
          </a:xfrm>
          <a:prstGeom prst="rect">
            <a:avLst/>
          </a:prstGeom>
          <a:ln>
            <a:noFill/>
          </a:ln>
        </p:spPr>
      </p:pic>
      <p:pic>
        <p:nvPicPr>
          <p:cNvPr id="382" name="Shape 382"/>
          <p:cNvPicPr/>
          <p:nvPr/>
        </p:nvPicPr>
        <p:blipFill>
          <a:blip r:embed="rId5"/>
          <a:stretch/>
        </p:blipFill>
        <p:spPr>
          <a:xfrm rot="10800000">
            <a:off x="3450951" y="3785854"/>
            <a:ext cx="691731" cy="425031"/>
          </a:xfrm>
          <a:prstGeom prst="rect">
            <a:avLst/>
          </a:prstGeom>
        </p:spPr>
      </p:pic>
      <p:pic>
        <p:nvPicPr>
          <p:cNvPr id="384" name="Shape 384"/>
          <p:cNvPicPr/>
          <p:nvPr/>
        </p:nvPicPr>
        <p:blipFill>
          <a:blip r:embed="rId5"/>
          <a:stretch/>
        </p:blipFill>
        <p:spPr>
          <a:xfrm flipV="1">
            <a:off x="5419090" y="3785854"/>
            <a:ext cx="691732" cy="425031"/>
          </a:xfrm>
          <a:prstGeom prst="rect">
            <a:avLst/>
          </a:prstGeom>
        </p:spPr>
      </p:pic>
      <p:sp>
        <p:nvSpPr>
          <p:cNvPr id="385" name="Shape 385"/>
          <p:cNvSpPr/>
          <p:nvPr/>
        </p:nvSpPr>
        <p:spPr>
          <a:xfrm>
            <a:off x="1269731" y="4259358"/>
            <a:ext cx="3834708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Решение об оформлении актов согласовывается </a:t>
            </a:r>
          </a:p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 руководителем государственной инспекции и страховщиком</a:t>
            </a:r>
          </a:p>
        </p:txBody>
      </p:sp>
      <p:sp>
        <p:nvSpPr>
          <p:cNvPr id="386" name="Shape 386"/>
          <p:cNvSpPr/>
          <p:nvPr/>
        </p:nvSpPr>
        <p:spPr>
          <a:xfrm>
            <a:off x="5747946" y="4259358"/>
            <a:ext cx="1076579" cy="461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Страховые </a:t>
            </a:r>
          </a:p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выплаты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88" name="Shape 388"/>
          <p:cNvPicPr/>
          <p:nvPr/>
        </p:nvPicPr>
        <p:blipFill>
          <a:blip r:embed="rId6"/>
          <a:srcRect t="11535" b="6867"/>
          <a:stretch/>
        </p:blipFill>
        <p:spPr>
          <a:xfrm>
            <a:off x="6703159" y="4034752"/>
            <a:ext cx="1555612" cy="1015662"/>
          </a:xfrm>
          <a:prstGeom prst="rect">
            <a:avLst/>
          </a:prstGeom>
        </p:spPr>
      </p:pic>
      <p:sp>
        <p:nvSpPr>
          <p:cNvPr id="389" name="Shape 389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title"/>
          </p:nvPr>
        </p:nvSpPr>
        <p:spPr>
          <a:xfrm>
            <a:off x="977062" y="125528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800">
                <a:latin typeface="Tahoma"/>
                <a:ea typeface="Tahoma"/>
                <a:cs typeface="Tahoma"/>
              </a:rPr>
              <a:t>Цели работы комиссии по расследованию несчастного случая</a:t>
            </a:r>
          </a:p>
        </p:txBody>
      </p:sp>
      <p:sp>
        <p:nvSpPr>
          <p:cNvPr id="392" name="Shape 392"/>
          <p:cNvSpPr/>
          <p:nvPr/>
        </p:nvSpPr>
        <p:spPr>
          <a:xfrm>
            <a:off x="1068614" y="658110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393" name="Shape 393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4" name="Shape 394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sp>
        <p:nvSpPr>
          <p:cNvPr id="395" name="Shape 395"/>
          <p:cNvSpPr txBox="1"/>
          <p:nvPr/>
        </p:nvSpPr>
        <p:spPr>
          <a:xfrm>
            <a:off x="1068614" y="784801"/>
            <a:ext cx="8221027" cy="520723"/>
          </a:xfrm>
          <a:prstGeom prst="rect">
            <a:avLst/>
          </a:prstGeom>
        </p:spPr>
        <p:txBody>
          <a:bodyPr vert="horz" lIns="61219" tIns="30611" rIns="61219" bIns="30611" anchor="ctr">
            <a:noAutofit/>
          </a:bodyPr>
          <a:lstStyle>
            <a:defPPr/>
            <a:lvl1pPr marL="0" lvl="0" indent="0" algn="ctr">
              <a:buNone/>
              <a:defRPr sz="5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1) Разработка мероприятий по устранению причин несчастного случая</a:t>
            </a:r>
          </a:p>
        </p:txBody>
      </p:sp>
      <p:sp>
        <p:nvSpPr>
          <p:cNvPr id="396" name="Shape 396"/>
          <p:cNvSpPr/>
          <p:nvPr/>
        </p:nvSpPr>
        <p:spPr>
          <a:xfrm>
            <a:off x="3720807" y="2500654"/>
            <a:ext cx="5156866" cy="83099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Чтобы установить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основную причину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, следует рассматривать все выявившиеся в ходе расследования несчастного случая причины, и в качестве основной выбрать ту, устранение которой исключает действие остальных</a:t>
            </a:r>
          </a:p>
        </p:txBody>
      </p:sp>
      <p:pic>
        <p:nvPicPr>
          <p:cNvPr id="398" name="Shape 398"/>
          <p:cNvPicPr/>
          <p:nvPr/>
        </p:nvPicPr>
        <p:blipFill>
          <a:blip r:embed="rId2"/>
          <a:stretch/>
        </p:blipFill>
        <p:spPr>
          <a:xfrm>
            <a:off x="3255501" y="2596234"/>
            <a:ext cx="682599" cy="592838"/>
          </a:xfrm>
          <a:prstGeom prst="rect">
            <a:avLst/>
          </a:prstGeom>
        </p:spPr>
      </p:pic>
      <p:sp>
        <p:nvSpPr>
          <p:cNvPr id="399" name="Shape 399"/>
          <p:cNvSpPr/>
          <p:nvPr/>
        </p:nvSpPr>
        <p:spPr>
          <a:xfrm>
            <a:off x="1374701" y="1290157"/>
            <a:ext cx="7440628" cy="7848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5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На основании собранных материалов расследования комиссия вырабатывает предложения по устранению выявленных нарушений, причин несчастного случая и предупреждению аналогичных несчастных случаев</a:t>
            </a:r>
          </a:p>
        </p:txBody>
      </p:sp>
      <p:pic>
        <p:nvPicPr>
          <p:cNvPr id="401" name="Shape 401"/>
          <p:cNvPicPr/>
          <p:nvPr/>
        </p:nvPicPr>
        <p:blipFill>
          <a:blip r:embed="rId3"/>
          <a:stretch/>
        </p:blipFill>
        <p:spPr>
          <a:xfrm>
            <a:off x="1068613" y="2217995"/>
            <a:ext cx="2186887" cy="1313701"/>
          </a:xfrm>
          <a:prstGeom prst="rect">
            <a:avLst/>
          </a:prstGeom>
        </p:spPr>
      </p:pic>
      <p:sp>
        <p:nvSpPr>
          <p:cNvPr id="402" name="Shape 402"/>
          <p:cNvSpPr txBox="1"/>
          <p:nvPr/>
        </p:nvSpPr>
        <p:spPr>
          <a:xfrm>
            <a:off x="1068614" y="3852895"/>
            <a:ext cx="6139130" cy="52072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2) Принятие решения о квалификации несчастного случая </a:t>
            </a:r>
            <a:br>
              <a:rPr sz="1650">
                <a:latin typeface="Tahoma"/>
                <a:ea typeface="Tahoma"/>
                <a:cs typeface="Tahoma"/>
              </a:rPr>
            </a:br>
            <a:r>
              <a:rPr sz="1650">
                <a:latin typeface="Tahoma"/>
                <a:ea typeface="Tahoma"/>
                <a:cs typeface="Tahoma"/>
              </a:rPr>
              <a:t>(связан с производством / не связан с производством)</a:t>
            </a:r>
          </a:p>
        </p:txBody>
      </p:sp>
      <p:pic>
        <p:nvPicPr>
          <p:cNvPr id="404" name="Shape 404"/>
          <p:cNvPicPr/>
          <p:nvPr/>
        </p:nvPicPr>
        <p:blipFill>
          <a:blip r:embed="rId4"/>
          <a:stretch/>
        </p:blipFill>
        <p:spPr>
          <a:xfrm>
            <a:off x="7207744" y="3680932"/>
            <a:ext cx="1796157" cy="1005847"/>
          </a:xfrm>
          <a:prstGeom prst="rect">
            <a:avLst/>
          </a:prstGeom>
        </p:spPr>
      </p:pic>
      <p:sp>
        <p:nvSpPr>
          <p:cNvPr id="405" name="Shape 405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Shape 408"/>
          <p:cNvPicPr/>
          <p:nvPr/>
        </p:nvPicPr>
        <p:blipFill>
          <a:blip r:embed="rId2"/>
          <a:stretch/>
        </p:blipFill>
        <p:spPr>
          <a:xfrm>
            <a:off x="6443178" y="2047392"/>
            <a:ext cx="1108575" cy="801870"/>
          </a:xfrm>
          <a:prstGeom prst="rect">
            <a:avLst/>
          </a:prstGeom>
        </p:spPr>
      </p:pic>
      <p:sp>
        <p:nvSpPr>
          <p:cNvPr id="409" name="Shape 409"/>
          <p:cNvSpPr txBox="1">
            <a:spLocks noGrp="1"/>
          </p:cNvSpPr>
          <p:nvPr>
            <p:ph type="title"/>
          </p:nvPr>
        </p:nvSpPr>
        <p:spPr>
          <a:xfrm>
            <a:off x="977062" y="125528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Особенности работы комиссии с использованием дистанционных средств связи</a:t>
            </a:r>
          </a:p>
        </p:txBody>
      </p:sp>
      <p:sp>
        <p:nvSpPr>
          <p:cNvPr id="410" name="Shape 410"/>
          <p:cNvSpPr/>
          <p:nvPr/>
        </p:nvSpPr>
        <p:spPr>
          <a:xfrm>
            <a:off x="1068614" y="658110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11" name="Shape 411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2" name="Shape 412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sp>
        <p:nvSpPr>
          <p:cNvPr id="413" name="Shape 413"/>
          <p:cNvSpPr/>
          <p:nvPr/>
        </p:nvSpPr>
        <p:spPr>
          <a:xfrm>
            <a:off x="989928" y="757603"/>
            <a:ext cx="7784279" cy="7848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5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проведении расследования несчастного случая на производстве допускается применение дистанционных технологий, в том числе использование видео-конференц-связи</a:t>
            </a:r>
          </a:p>
        </p:txBody>
      </p:sp>
      <p:pic>
        <p:nvPicPr>
          <p:cNvPr id="415" name="Shape 415"/>
          <p:cNvPicPr/>
          <p:nvPr/>
        </p:nvPicPr>
        <p:blipFill>
          <a:blip r:embed="rId3"/>
          <a:stretch/>
        </p:blipFill>
        <p:spPr>
          <a:xfrm>
            <a:off x="1020063" y="1694918"/>
            <a:ext cx="2698883" cy="2698882"/>
          </a:xfrm>
          <a:prstGeom prst="rect">
            <a:avLst/>
          </a:prstGeom>
        </p:spPr>
      </p:pic>
      <p:pic>
        <p:nvPicPr>
          <p:cNvPr id="417" name="Shape 417"/>
          <p:cNvPicPr/>
          <p:nvPr/>
        </p:nvPicPr>
        <p:blipFill>
          <a:blip r:embed="rId4"/>
          <a:stretch/>
        </p:blipFill>
        <p:spPr>
          <a:xfrm>
            <a:off x="3742165" y="2321071"/>
            <a:ext cx="552122" cy="572669"/>
          </a:xfrm>
          <a:prstGeom prst="rect">
            <a:avLst/>
          </a:prstGeom>
          <a:ln>
            <a:noFill/>
          </a:ln>
        </p:spPr>
      </p:pic>
      <p:sp>
        <p:nvSpPr>
          <p:cNvPr id="418" name="Shape 418"/>
          <p:cNvSpPr/>
          <p:nvPr/>
        </p:nvSpPr>
        <p:spPr>
          <a:xfrm>
            <a:off x="4280294" y="2313842"/>
            <a:ext cx="1776447" cy="34624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проведение опросов очевидцев </a:t>
            </a:r>
          </a:p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несчастного случая</a:t>
            </a:r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9" name="Shape 419"/>
          <p:cNvSpPr/>
          <p:nvPr/>
        </p:nvSpPr>
        <p:spPr>
          <a:xfrm>
            <a:off x="4287824" y="2955413"/>
            <a:ext cx="1340432" cy="34624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получение объяснения </a:t>
            </a:r>
          </a:p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пострадавшего</a:t>
            </a:r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1" name="Shape 421"/>
          <p:cNvPicPr/>
          <p:nvPr/>
        </p:nvPicPr>
        <p:blipFill>
          <a:blip r:embed="rId4"/>
          <a:stretch/>
        </p:blipFill>
        <p:spPr>
          <a:xfrm>
            <a:off x="3742165" y="2951824"/>
            <a:ext cx="552122" cy="572668"/>
          </a:xfrm>
          <a:prstGeom prst="rect">
            <a:avLst/>
          </a:prstGeom>
          <a:ln>
            <a:noFill/>
          </a:ln>
        </p:spPr>
      </p:pic>
      <p:sp>
        <p:nvSpPr>
          <p:cNvPr id="422" name="Shape 422"/>
          <p:cNvSpPr/>
          <p:nvPr/>
        </p:nvSpPr>
        <p:spPr>
          <a:xfrm>
            <a:off x="4305039" y="3695503"/>
            <a:ext cx="1556836" cy="2192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осмотр места происшествия</a:t>
            </a:r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4" name="Shape 424"/>
          <p:cNvPicPr/>
          <p:nvPr/>
        </p:nvPicPr>
        <p:blipFill>
          <a:blip r:embed="rId4"/>
          <a:stretch/>
        </p:blipFill>
        <p:spPr>
          <a:xfrm>
            <a:off x="3742165" y="3563126"/>
            <a:ext cx="552122" cy="572668"/>
          </a:xfrm>
          <a:prstGeom prst="rect">
            <a:avLst/>
          </a:prstGeom>
          <a:ln>
            <a:noFill/>
          </a:ln>
        </p:spPr>
      </p:pic>
      <p:pic>
        <p:nvPicPr>
          <p:cNvPr id="426" name="Shape 426"/>
          <p:cNvPicPr/>
          <p:nvPr/>
        </p:nvPicPr>
        <p:blipFill>
          <a:blip r:embed="rId5"/>
          <a:stretch/>
        </p:blipFill>
        <p:spPr>
          <a:xfrm flipV="1">
            <a:off x="6653189" y="3377305"/>
            <a:ext cx="518799" cy="318773"/>
          </a:xfrm>
          <a:prstGeom prst="rect">
            <a:avLst/>
          </a:prstGeom>
        </p:spPr>
      </p:pic>
      <p:sp>
        <p:nvSpPr>
          <p:cNvPr id="427" name="Shape 427"/>
          <p:cNvSpPr/>
          <p:nvPr/>
        </p:nvSpPr>
        <p:spPr>
          <a:xfrm>
            <a:off x="4280294" y="1819932"/>
            <a:ext cx="1168910" cy="21929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заседания комиссии</a:t>
            </a:r>
          </a:p>
        </p:txBody>
      </p:sp>
      <p:pic>
        <p:nvPicPr>
          <p:cNvPr id="429" name="Shape 429"/>
          <p:cNvPicPr/>
          <p:nvPr/>
        </p:nvPicPr>
        <p:blipFill>
          <a:blip r:embed="rId4"/>
          <a:stretch/>
        </p:blipFill>
        <p:spPr>
          <a:xfrm>
            <a:off x="3742165" y="1700242"/>
            <a:ext cx="552122" cy="572668"/>
          </a:xfrm>
          <a:prstGeom prst="rect">
            <a:avLst/>
          </a:prstGeom>
          <a:ln>
            <a:noFill/>
          </a:ln>
        </p:spPr>
      </p:pic>
      <p:sp>
        <p:nvSpPr>
          <p:cNvPr id="430" name="Shape 430"/>
          <p:cNvSpPr/>
          <p:nvPr/>
        </p:nvSpPr>
        <p:spPr>
          <a:xfrm>
            <a:off x="6029841" y="2252607"/>
            <a:ext cx="533756" cy="1863437"/>
          </a:xfrm>
          <a:prstGeom prst="rightBrace">
            <a:avLst/>
          </a:prstGeom>
          <a:ln w="28575">
            <a:solidFill>
              <a:srgbClr val="6600CC"/>
            </a:solidFill>
            <a:prstDash val="soli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1" name="Shape 431"/>
          <p:cNvSpPr/>
          <p:nvPr/>
        </p:nvSpPr>
        <p:spPr>
          <a:xfrm>
            <a:off x="7297684" y="2893739"/>
            <a:ext cx="1672791" cy="1532334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 последующим оформлением соответствующих </a:t>
            </a:r>
          </a:p>
          <a:p>
            <a:pPr marL="0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форм документов, необходимых для расследования несчастных случаев </a:t>
            </a:r>
          </a:p>
          <a:p>
            <a:pPr marL="0" indent="0" algn="ctr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на производстве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33" name="Shape 433"/>
          <p:cNvPicPr/>
          <p:nvPr/>
        </p:nvPicPr>
        <p:blipFill>
          <a:blip r:embed="rId6"/>
          <a:srcRect l="9997" t="8856" r="9959"/>
          <a:stretch/>
        </p:blipFill>
        <p:spPr>
          <a:xfrm>
            <a:off x="7765365" y="1700242"/>
            <a:ext cx="871153" cy="991967"/>
          </a:xfrm>
          <a:prstGeom prst="rect">
            <a:avLst/>
          </a:prstGeom>
          <a:ln>
            <a:noFill/>
          </a:ln>
        </p:spPr>
      </p:pic>
      <p:pic>
        <p:nvPicPr>
          <p:cNvPr id="435" name="Shape 435"/>
          <p:cNvPicPr/>
          <p:nvPr/>
        </p:nvPicPr>
        <p:blipFill>
          <a:blip r:embed="rId7"/>
          <a:stretch/>
        </p:blipFill>
        <p:spPr>
          <a:xfrm>
            <a:off x="6377864" y="4015013"/>
            <a:ext cx="830227" cy="645731"/>
          </a:xfrm>
          <a:prstGeom prst="rect">
            <a:avLst/>
          </a:prstGeom>
        </p:spPr>
      </p:pic>
      <p:pic>
        <p:nvPicPr>
          <p:cNvPr id="437" name="Shape 437"/>
          <p:cNvPicPr/>
          <p:nvPr/>
        </p:nvPicPr>
        <p:blipFill>
          <a:blip r:embed="rId8"/>
          <a:srcRect l="21005" r="21025"/>
          <a:stretch/>
        </p:blipFill>
        <p:spPr>
          <a:xfrm>
            <a:off x="6866881" y="4375696"/>
            <a:ext cx="682421" cy="655123"/>
          </a:xfrm>
          <a:prstGeom prst="rect">
            <a:avLst/>
          </a:prstGeom>
        </p:spPr>
      </p:pic>
      <p:sp>
        <p:nvSpPr>
          <p:cNvPr id="438" name="Shape 438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Shape 441"/>
          <p:cNvPicPr/>
          <p:nvPr/>
        </p:nvPicPr>
        <p:blipFill>
          <a:blip r:embed="rId2"/>
          <a:stretch/>
        </p:blipFill>
        <p:spPr>
          <a:xfrm>
            <a:off x="7441949" y="1623233"/>
            <a:ext cx="1705406" cy="1780018"/>
          </a:xfrm>
          <a:prstGeom prst="rect">
            <a:avLst/>
          </a:prstGeom>
        </p:spPr>
      </p:pic>
      <p:sp>
        <p:nvSpPr>
          <p:cNvPr id="442" name="Shape 442"/>
          <p:cNvSpPr txBox="1">
            <a:spLocks noGrp="1"/>
          </p:cNvSpPr>
          <p:nvPr>
            <p:ph type="title"/>
          </p:nvPr>
        </p:nvSpPr>
        <p:spPr>
          <a:xfrm>
            <a:off x="1138693" y="87907"/>
            <a:ext cx="4664808" cy="541094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800">
                <a:latin typeface="Tahoma"/>
                <a:ea typeface="Tahoma"/>
                <a:cs typeface="Tahoma"/>
              </a:rPr>
              <a:t>Сроки расследования несчастных случаев</a:t>
            </a:r>
          </a:p>
        </p:txBody>
      </p:sp>
      <p:sp>
        <p:nvSpPr>
          <p:cNvPr id="443" name="Shape 443"/>
          <p:cNvSpPr/>
          <p:nvPr/>
        </p:nvSpPr>
        <p:spPr>
          <a:xfrm>
            <a:off x="1209221" y="646062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44" name="Shape 444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5" name="Shape 445"/>
          <p:cNvSpPr txBox="1"/>
          <p:nvPr/>
        </p:nvSpPr>
        <p:spPr>
          <a:xfrm>
            <a:off x="4323186" y="2391576"/>
            <a:ext cx="17921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Достаточно </a:t>
            </a:r>
          </a:p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нахождения юридического лица </a:t>
            </a:r>
          </a:p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в одном из реестров</a:t>
            </a:r>
          </a:p>
        </p:txBody>
      </p:sp>
      <p:pic>
        <p:nvPicPr>
          <p:cNvPr id="447" name="Shape 447"/>
          <p:cNvPicPr/>
          <p:nvPr/>
        </p:nvPicPr>
        <p:blipFill>
          <a:blip r:embed="rId3"/>
          <a:stretch/>
        </p:blipFill>
        <p:spPr>
          <a:xfrm>
            <a:off x="1216124" y="1720682"/>
            <a:ext cx="601373" cy="601373"/>
          </a:xfrm>
          <a:prstGeom prst="rect">
            <a:avLst/>
          </a:prstGeom>
        </p:spPr>
      </p:pic>
      <p:pic>
        <p:nvPicPr>
          <p:cNvPr id="449" name="Shape 449"/>
          <p:cNvPicPr/>
          <p:nvPr/>
        </p:nvPicPr>
        <p:blipFill>
          <a:blip r:embed="rId4"/>
          <a:stretch/>
        </p:blipFill>
        <p:spPr>
          <a:xfrm>
            <a:off x="1211303" y="2391577"/>
            <a:ext cx="596551" cy="596551"/>
          </a:xfrm>
          <a:prstGeom prst="rect">
            <a:avLst/>
          </a:prstGeom>
        </p:spPr>
      </p:pic>
      <p:sp>
        <p:nvSpPr>
          <p:cNvPr id="450" name="Shape 450"/>
          <p:cNvSpPr/>
          <p:nvPr/>
        </p:nvSpPr>
        <p:spPr>
          <a:xfrm>
            <a:off x="1115311" y="735604"/>
            <a:ext cx="7840430" cy="101566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Сроки расследования несчастных случаев исчисляются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календарных днях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начиная со дня издания работодателем приказа об образовании комиссии по расследованию несчастного случая </a:t>
            </a:r>
            <a:b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(со дня издания решения о проведении расследования несчастного случая государственным инспектором труда)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</a:p>
        </p:txBody>
      </p:sp>
      <p:sp>
        <p:nvSpPr>
          <p:cNvPr id="451" name="Shape 451"/>
          <p:cNvSpPr/>
          <p:nvPr/>
        </p:nvSpPr>
        <p:spPr>
          <a:xfrm>
            <a:off x="1912497" y="1882870"/>
            <a:ext cx="6221994" cy="21929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Легкий несчастный случай (в том числе групповой)</a:t>
            </a:r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2" name="Shape 452"/>
          <p:cNvSpPr/>
          <p:nvPr/>
        </p:nvSpPr>
        <p:spPr>
          <a:xfrm>
            <a:off x="1912498" y="2447478"/>
            <a:ext cx="6704091" cy="34624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Тяжелый несчастный случай или несчастный случай со смертельным исходом </a:t>
            </a:r>
          </a:p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(в том числе групповой)</a:t>
            </a:r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54" name="Shape 454"/>
          <p:cNvPicPr/>
          <p:nvPr/>
        </p:nvPicPr>
        <p:blipFill>
          <a:blip r:embed="rId5"/>
          <a:srcRect r="75367" b="65165"/>
          <a:stretch/>
        </p:blipFill>
        <p:spPr>
          <a:xfrm>
            <a:off x="1138693" y="3656750"/>
            <a:ext cx="684610" cy="784197"/>
          </a:xfrm>
          <a:prstGeom prst="rect">
            <a:avLst/>
          </a:prstGeom>
        </p:spPr>
      </p:pic>
      <p:pic>
        <p:nvPicPr>
          <p:cNvPr id="456" name="Shape 456"/>
          <p:cNvPicPr/>
          <p:nvPr/>
        </p:nvPicPr>
        <p:blipFill>
          <a:blip r:embed="rId6"/>
          <a:stretch/>
        </p:blipFill>
        <p:spPr>
          <a:xfrm>
            <a:off x="1115312" y="3144733"/>
            <a:ext cx="707858" cy="512018"/>
          </a:xfrm>
          <a:prstGeom prst="rect">
            <a:avLst/>
          </a:prstGeom>
        </p:spPr>
      </p:pic>
      <p:sp>
        <p:nvSpPr>
          <p:cNvPr id="457" name="Shape 457"/>
          <p:cNvSpPr/>
          <p:nvPr/>
        </p:nvSpPr>
        <p:spPr>
          <a:xfrm>
            <a:off x="2022165" y="3553250"/>
            <a:ext cx="6394180" cy="47320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Несчастный случай, о котором не было своевременно сообщено работодателю или </a:t>
            </a:r>
            <a:b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</a:br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результате которого нетрудоспособность у пострадавшего наступила не сразу, расследуется в установленном порядке </a:t>
            </a:r>
            <a:r>
              <a:rPr sz="825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 заявлению </a:t>
            </a:r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пострадавшего или его доверенного лица </a:t>
            </a:r>
            <a:r>
              <a:rPr sz="825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течение 1 месяца </a:t>
            </a:r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со дня поступления указанного заявления</a:t>
            </a:r>
          </a:p>
        </p:txBody>
      </p:sp>
      <p:sp>
        <p:nvSpPr>
          <p:cNvPr id="458" name="Shape 458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title"/>
          </p:nvPr>
        </p:nvSpPr>
        <p:spPr>
          <a:xfrm>
            <a:off x="1133410" y="113173"/>
            <a:ext cx="5987825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Продление срока расследования несчастного случая</a:t>
            </a:r>
          </a:p>
        </p:txBody>
      </p:sp>
      <p:sp>
        <p:nvSpPr>
          <p:cNvPr id="461" name="Shape 461"/>
          <p:cNvSpPr/>
          <p:nvPr/>
        </p:nvSpPr>
        <p:spPr>
          <a:xfrm>
            <a:off x="1222456" y="633897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62" name="Shape 462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3" name="Shape 463"/>
          <p:cNvSpPr txBox="1"/>
          <p:nvPr/>
        </p:nvSpPr>
        <p:spPr>
          <a:xfrm>
            <a:off x="3630643" y="2941847"/>
            <a:ext cx="17921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Достаточно </a:t>
            </a:r>
          </a:p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нахождения юридического лица </a:t>
            </a:r>
          </a:p>
          <a:p>
            <a:pPr marL="0" indent="0" algn="ctr"/>
            <a:r>
              <a:rPr sz="1200" b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в одном из реестров</a:t>
            </a:r>
          </a:p>
        </p:txBody>
      </p:sp>
      <p:sp>
        <p:nvSpPr>
          <p:cNvPr id="464" name="Shape 464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pic>
        <p:nvPicPr>
          <p:cNvPr id="466" name="Shape 466"/>
          <p:cNvPicPr/>
          <p:nvPr/>
        </p:nvPicPr>
        <p:blipFill>
          <a:blip r:embed="rId2"/>
          <a:stretch/>
        </p:blipFill>
        <p:spPr>
          <a:xfrm>
            <a:off x="1815359" y="915843"/>
            <a:ext cx="699916" cy="699917"/>
          </a:xfrm>
          <a:prstGeom prst="rect">
            <a:avLst/>
          </a:prstGeom>
        </p:spPr>
      </p:pic>
      <p:pic>
        <p:nvPicPr>
          <p:cNvPr id="468" name="Shape 468"/>
          <p:cNvPicPr/>
          <p:nvPr/>
        </p:nvPicPr>
        <p:blipFill>
          <a:blip r:embed="rId3"/>
          <a:stretch/>
        </p:blipFill>
        <p:spPr>
          <a:xfrm>
            <a:off x="979300" y="915843"/>
            <a:ext cx="699917" cy="699917"/>
          </a:xfrm>
          <a:prstGeom prst="rect">
            <a:avLst/>
          </a:prstGeom>
        </p:spPr>
      </p:pic>
      <p:sp>
        <p:nvSpPr>
          <p:cNvPr id="469" name="Shape 469"/>
          <p:cNvSpPr/>
          <p:nvPr/>
        </p:nvSpPr>
        <p:spPr>
          <a:xfrm>
            <a:off x="979300" y="1679421"/>
            <a:ext cx="401606" cy="413637"/>
          </a:xfrm>
          <a:prstGeom prst="mathPlus">
            <a:avLst/>
          </a:prstGeom>
          <a:solidFill>
            <a:schemeClr val="tx1"/>
          </a:solidFill>
          <a:ln w="25400">
            <a:solidFill>
              <a:schemeClr val="tx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71" name="Shape 471"/>
          <p:cNvPicPr/>
          <p:nvPr/>
        </p:nvPicPr>
        <p:blipFill>
          <a:blip r:embed="rId2"/>
          <a:stretch/>
        </p:blipFill>
        <p:spPr>
          <a:xfrm>
            <a:off x="1003686" y="2186572"/>
            <a:ext cx="699916" cy="699916"/>
          </a:xfrm>
          <a:prstGeom prst="rect">
            <a:avLst/>
          </a:prstGeom>
        </p:spPr>
      </p:pic>
      <p:sp>
        <p:nvSpPr>
          <p:cNvPr id="472" name="Shape 472"/>
          <p:cNvSpPr/>
          <p:nvPr/>
        </p:nvSpPr>
        <p:spPr>
          <a:xfrm>
            <a:off x="979300" y="3016000"/>
            <a:ext cx="401606" cy="413637"/>
          </a:xfrm>
          <a:prstGeom prst="mathPlus">
            <a:avLst/>
          </a:prstGeom>
          <a:solidFill>
            <a:schemeClr val="tx1"/>
          </a:solidFill>
          <a:ln w="25400">
            <a:solidFill>
              <a:schemeClr val="tx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825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74" name="Shape 474"/>
          <p:cNvPicPr/>
          <p:nvPr/>
        </p:nvPicPr>
        <p:blipFill>
          <a:blip r:embed="rId4"/>
          <a:stretch/>
        </p:blipFill>
        <p:spPr>
          <a:xfrm>
            <a:off x="900921" y="3519273"/>
            <a:ext cx="1069902" cy="802425"/>
          </a:xfrm>
          <a:prstGeom prst="rect">
            <a:avLst/>
          </a:prstGeom>
        </p:spPr>
      </p:pic>
      <p:sp>
        <p:nvSpPr>
          <p:cNvPr id="475" name="Shape 475"/>
          <p:cNvSpPr/>
          <p:nvPr/>
        </p:nvSpPr>
        <p:spPr>
          <a:xfrm>
            <a:off x="2538698" y="1052753"/>
            <a:ext cx="3007130" cy="5078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Сроки могут быть продлены </a:t>
            </a:r>
            <a:r>
              <a:rPr sz="9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председателем комиссии</a:t>
            </a:r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, но не более чем на </a:t>
            </a:r>
            <a:r>
              <a:rPr sz="9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15</a:t>
            </a:r>
            <a:r>
              <a:rPr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календарных дней </a:t>
            </a:r>
          </a:p>
        </p:txBody>
      </p:sp>
      <p:pic>
        <p:nvPicPr>
          <p:cNvPr id="477" name="Shape 477"/>
          <p:cNvPicPr/>
          <p:nvPr/>
        </p:nvPicPr>
        <p:blipFill>
          <a:blip r:embed="rId5"/>
          <a:stretch/>
        </p:blipFill>
        <p:spPr>
          <a:xfrm>
            <a:off x="2092644" y="1667653"/>
            <a:ext cx="1423289" cy="1212097"/>
          </a:xfrm>
          <a:prstGeom prst="rect">
            <a:avLst/>
          </a:prstGeom>
        </p:spPr>
      </p:pic>
      <p:sp>
        <p:nvSpPr>
          <p:cNvPr id="478" name="Shape 478"/>
          <p:cNvSpPr/>
          <p:nvPr/>
        </p:nvSpPr>
        <p:spPr>
          <a:xfrm>
            <a:off x="2092643" y="3314698"/>
            <a:ext cx="4765263" cy="1736645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необходимости рассмотрения обстоятельств несчастного случая в организациях, осуществляющих экспертизу, органах дознания, органах следствия или в суде, решение о продлении срока расследования несчастного случая принимается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руководителем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органа, представителем которого является должностное лицо, возглавляющее комиссию, по согласованию с этими организациями, органами либо с учетом принятых ими решений</a:t>
            </a:r>
          </a:p>
        </p:txBody>
      </p:sp>
      <p:sp>
        <p:nvSpPr>
          <p:cNvPr id="479" name="Shape 479"/>
          <p:cNvSpPr/>
          <p:nvPr/>
        </p:nvSpPr>
        <p:spPr>
          <a:xfrm>
            <a:off x="6782456" y="1679421"/>
            <a:ext cx="2343271" cy="122341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Сроки расследования несчастного случая могут быть продлены </a:t>
            </a:r>
          </a:p>
          <a:p>
            <a:pPr marL="0" indent="0" algn="l"/>
            <a:r>
              <a:rPr sz="105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по согласованию </a:t>
            </a:r>
          </a:p>
          <a:p>
            <a:pPr marL="0" indent="0" algn="l"/>
            <a:r>
              <a:rPr sz="105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 соответствующим руководителем или заместителем руководителя, но не более чем на 15 календарных дней </a:t>
            </a:r>
          </a:p>
        </p:txBody>
      </p:sp>
      <p:sp>
        <p:nvSpPr>
          <p:cNvPr id="480" name="Shape 480"/>
          <p:cNvSpPr/>
          <p:nvPr/>
        </p:nvSpPr>
        <p:spPr>
          <a:xfrm>
            <a:off x="6043727" y="982488"/>
            <a:ext cx="3168817" cy="34624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825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При проведении расследования несчастного случая государственным инспектором труда</a:t>
            </a:r>
          </a:p>
        </p:txBody>
      </p:sp>
      <p:pic>
        <p:nvPicPr>
          <p:cNvPr id="482" name="Shape 482"/>
          <p:cNvPicPr/>
          <p:nvPr/>
        </p:nvPicPr>
        <p:blipFill>
          <a:blip r:embed="rId6"/>
          <a:stretch/>
        </p:blipFill>
        <p:spPr>
          <a:xfrm>
            <a:off x="5491325" y="877667"/>
            <a:ext cx="745171" cy="647183"/>
          </a:xfrm>
          <a:prstGeom prst="rect">
            <a:avLst/>
          </a:prstGeom>
        </p:spPr>
      </p:pic>
      <p:pic>
        <p:nvPicPr>
          <p:cNvPr id="484" name="Shape 484"/>
          <p:cNvPicPr/>
          <p:nvPr/>
        </p:nvPicPr>
        <p:blipFill>
          <a:blip r:embed="rId7"/>
          <a:stretch/>
        </p:blipFill>
        <p:spPr>
          <a:xfrm flipV="1">
            <a:off x="6236497" y="1615760"/>
            <a:ext cx="518799" cy="318773"/>
          </a:xfrm>
          <a:prstGeom prst="rect">
            <a:avLst/>
          </a:prstGeom>
        </p:spPr>
      </p:pic>
      <p:sp>
        <p:nvSpPr>
          <p:cNvPr id="485" name="Shape 485"/>
          <p:cNvSpPr/>
          <p:nvPr/>
        </p:nvSpPr>
        <p:spPr>
          <a:xfrm>
            <a:off x="7041854" y="3073123"/>
            <a:ext cx="2128174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* руководителем </a:t>
            </a:r>
          </a:p>
          <a:p>
            <a:pPr marL="0" indent="0" algn="l"/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или его заместителем </a:t>
            </a:r>
          </a:p>
        </p:txBody>
      </p:sp>
      <p:pic>
        <p:nvPicPr>
          <p:cNvPr id="487" name="Shape 487"/>
          <p:cNvPicPr/>
          <p:nvPr/>
        </p:nvPicPr>
        <p:blipFill>
          <a:blip r:embed="rId7"/>
          <a:stretch/>
        </p:blipFill>
        <p:spPr>
          <a:xfrm rot="10800000">
            <a:off x="6523056" y="2996698"/>
            <a:ext cx="518799" cy="318773"/>
          </a:xfrm>
          <a:prstGeom prst="rect">
            <a:avLst/>
          </a:prstGeom>
        </p:spPr>
      </p:pic>
      <p:pic>
        <p:nvPicPr>
          <p:cNvPr id="489" name="Shape 489"/>
          <p:cNvPicPr/>
          <p:nvPr/>
        </p:nvPicPr>
        <p:blipFill>
          <a:blip r:embed="rId8"/>
          <a:srcRect l="24159" r="22802"/>
          <a:stretch/>
        </p:blipFill>
        <p:spPr>
          <a:xfrm>
            <a:off x="7578394" y="3531260"/>
            <a:ext cx="648455" cy="706389"/>
          </a:xfrm>
          <a:prstGeom prst="rect">
            <a:avLst/>
          </a:prstGeom>
        </p:spPr>
      </p:pic>
      <p:sp>
        <p:nvSpPr>
          <p:cNvPr id="490" name="Shape 490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title"/>
          </p:nvPr>
        </p:nvSpPr>
        <p:spPr>
          <a:xfrm>
            <a:off x="977062" y="120253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Состав материалов расследования несчастного случая</a:t>
            </a:r>
          </a:p>
        </p:txBody>
      </p:sp>
      <p:sp>
        <p:nvSpPr>
          <p:cNvPr id="493" name="Shape 493"/>
          <p:cNvSpPr/>
          <p:nvPr/>
        </p:nvSpPr>
        <p:spPr>
          <a:xfrm>
            <a:off x="1022513" y="640977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94" name="Shape 494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5" name="Shape 495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sp>
        <p:nvSpPr>
          <p:cNvPr id="496" name="Shape 496"/>
          <p:cNvSpPr txBox="1"/>
          <p:nvPr/>
        </p:nvSpPr>
        <p:spPr>
          <a:xfrm>
            <a:off x="977062" y="802408"/>
            <a:ext cx="7992127" cy="52072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Основной перечень материалов расследования несчастного случая определен частью 3 статьи 229.2 ТК РФ</a:t>
            </a:r>
          </a:p>
        </p:txBody>
      </p:sp>
      <p:pic>
        <p:nvPicPr>
          <p:cNvPr id="498" name="Shape 498"/>
          <p:cNvPicPr/>
          <p:nvPr/>
        </p:nvPicPr>
        <p:blipFill>
          <a:blip r:embed="rId2"/>
          <a:stretch/>
        </p:blipFill>
        <p:spPr>
          <a:xfrm flipV="1">
            <a:off x="3573005" y="1538120"/>
            <a:ext cx="518798" cy="318773"/>
          </a:xfrm>
          <a:prstGeom prst="rect">
            <a:avLst/>
          </a:prstGeom>
        </p:spPr>
      </p:pic>
      <p:sp>
        <p:nvSpPr>
          <p:cNvPr id="499" name="Shape 499"/>
          <p:cNvSpPr/>
          <p:nvPr/>
        </p:nvSpPr>
        <p:spPr>
          <a:xfrm>
            <a:off x="4252953" y="1530019"/>
            <a:ext cx="4765262" cy="71508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Конкретный перечень материалов расследования определяется председателем комиссии в зависимости от характера и обстоятельств несчастного случая </a:t>
            </a:r>
          </a:p>
        </p:txBody>
      </p:sp>
      <p:sp>
        <p:nvSpPr>
          <p:cNvPr id="500" name="Shape 500"/>
          <p:cNvSpPr/>
          <p:nvPr/>
        </p:nvSpPr>
        <p:spPr>
          <a:xfrm>
            <a:off x="1933290" y="2483947"/>
            <a:ext cx="7210708" cy="101566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Расследование несчастного случая, происшедшего в результате катастрофы, аварии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или иного повреждения транспортного средства проводится с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обязательным использованием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материалов расследования катастрофы, аварии или иного повреждения транспортного средства,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проведенного соответствующим федеральным органом исполнительной власти, органами дознания, органами следствия и владельцем транспортного средства</a:t>
            </a:r>
          </a:p>
        </p:txBody>
      </p:sp>
      <p:pic>
        <p:nvPicPr>
          <p:cNvPr id="502" name="Shape 502"/>
          <p:cNvPicPr/>
          <p:nvPr/>
        </p:nvPicPr>
        <p:blipFill>
          <a:blip r:embed="rId3"/>
          <a:srcRect l="9445" r="10666"/>
          <a:stretch/>
        </p:blipFill>
        <p:spPr>
          <a:xfrm>
            <a:off x="977062" y="2627317"/>
            <a:ext cx="831257" cy="585290"/>
          </a:xfrm>
          <a:prstGeom prst="rect">
            <a:avLst/>
          </a:prstGeom>
        </p:spPr>
      </p:pic>
      <p:sp>
        <p:nvSpPr>
          <p:cNvPr id="503" name="Shape 503"/>
          <p:cNvSpPr/>
          <p:nvPr/>
        </p:nvSpPr>
        <p:spPr>
          <a:xfrm>
            <a:off x="1933290" y="3740903"/>
            <a:ext cx="7363108" cy="83099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Перечень материалов расследования несчастных случаев, происшедших в организации или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на объекте, подконтрольных Ростехнадзору, определяются председателем комиссии </a:t>
            </a:r>
          </a:p>
          <a:p>
            <a:pPr marL="0" indent="0" algn="l"/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 обязательным использованием 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имеющихся материалов расследования происшествия, проведенного соответствующим органом</a:t>
            </a:r>
          </a:p>
        </p:txBody>
      </p:sp>
      <p:pic>
        <p:nvPicPr>
          <p:cNvPr id="505" name="Shape 505"/>
          <p:cNvPicPr/>
          <p:nvPr/>
        </p:nvPicPr>
        <p:blipFill>
          <a:blip r:embed="rId4"/>
          <a:stretch/>
        </p:blipFill>
        <p:spPr>
          <a:xfrm>
            <a:off x="974309" y="3770321"/>
            <a:ext cx="861146" cy="806136"/>
          </a:xfrm>
          <a:prstGeom prst="rect">
            <a:avLst/>
          </a:prstGeom>
        </p:spPr>
      </p:pic>
      <p:sp>
        <p:nvSpPr>
          <p:cNvPr id="506" name="Shape 506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Shape 509"/>
          <p:cNvPicPr/>
          <p:nvPr/>
        </p:nvPicPr>
        <p:blipFill>
          <a:blip r:embed="rId2"/>
          <a:stretch/>
        </p:blipFill>
        <p:spPr>
          <a:xfrm>
            <a:off x="1110008" y="2161669"/>
            <a:ext cx="1470627" cy="1470627"/>
          </a:xfrm>
          <a:prstGeom prst="rect">
            <a:avLst/>
          </a:prstGeom>
        </p:spPr>
      </p:pic>
      <p:pic>
        <p:nvPicPr>
          <p:cNvPr id="511" name="Shape 511"/>
          <p:cNvPicPr/>
          <p:nvPr/>
        </p:nvPicPr>
        <p:blipFill>
          <a:blip r:embed="rId3"/>
          <a:stretch/>
        </p:blipFill>
        <p:spPr>
          <a:xfrm>
            <a:off x="7568852" y="3552588"/>
            <a:ext cx="1464429" cy="1408419"/>
          </a:xfrm>
          <a:prstGeom prst="rect">
            <a:avLst/>
          </a:prstGeom>
        </p:spPr>
      </p:pic>
      <p:pic>
        <p:nvPicPr>
          <p:cNvPr id="513" name="Shape 513"/>
          <p:cNvPicPr/>
          <p:nvPr/>
        </p:nvPicPr>
        <p:blipFill>
          <a:blip r:embed="rId4"/>
          <a:stretch/>
        </p:blipFill>
        <p:spPr>
          <a:xfrm>
            <a:off x="7974478" y="1632124"/>
            <a:ext cx="1169521" cy="845954"/>
          </a:xfrm>
          <a:prstGeom prst="rect">
            <a:avLst/>
          </a:prstGeom>
        </p:spPr>
      </p:pic>
      <p:sp>
        <p:nvSpPr>
          <p:cNvPr id="514" name="Shape 514"/>
          <p:cNvSpPr txBox="1">
            <a:spLocks noGrp="1"/>
          </p:cNvSpPr>
          <p:nvPr>
            <p:ph type="title"/>
          </p:nvPr>
        </p:nvSpPr>
        <p:spPr>
          <a:xfrm>
            <a:off x="977062" y="131035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Состав материалов расследования несчастного случая</a:t>
            </a:r>
          </a:p>
        </p:txBody>
      </p:sp>
      <p:sp>
        <p:nvSpPr>
          <p:cNvPr id="515" name="Shape 515"/>
          <p:cNvSpPr/>
          <p:nvPr/>
        </p:nvSpPr>
        <p:spPr>
          <a:xfrm>
            <a:off x="1032379" y="636722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516" name="Shape 516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7" name="Shape 517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pic>
        <p:nvPicPr>
          <p:cNvPr id="519" name="Shape 519"/>
          <p:cNvPicPr/>
          <p:nvPr/>
        </p:nvPicPr>
        <p:blipFill>
          <a:blip r:embed="rId5"/>
          <a:stretch/>
        </p:blipFill>
        <p:spPr>
          <a:xfrm>
            <a:off x="850372" y="981917"/>
            <a:ext cx="983998" cy="854604"/>
          </a:xfrm>
          <a:prstGeom prst="rect">
            <a:avLst/>
          </a:prstGeom>
        </p:spPr>
      </p:pic>
      <p:sp>
        <p:nvSpPr>
          <p:cNvPr id="520" name="Shape 520"/>
          <p:cNvSpPr/>
          <p:nvPr/>
        </p:nvSpPr>
        <p:spPr>
          <a:xfrm>
            <a:off x="1575147" y="932869"/>
            <a:ext cx="7063165" cy="101566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Необходимо обратить внимание, что в материалы расследования также включаются выписки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из ранее выданных работодателю и касающихся предмета расследования предписаний государственных инспекторов труда, а также выписки из представлений профсоюзных инспекторов труда об устранении выявленных нарушений требований охраны труда</a:t>
            </a:r>
          </a:p>
        </p:txBody>
      </p:sp>
      <p:sp>
        <p:nvSpPr>
          <p:cNvPr id="521" name="Shape 521"/>
          <p:cNvSpPr/>
          <p:nvPr/>
        </p:nvSpPr>
        <p:spPr>
          <a:xfrm>
            <a:off x="2658265" y="2469681"/>
            <a:ext cx="5928551" cy="83099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материалы расследования случая гибели работника включается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экспертное заключение </a:t>
            </a:r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(экспертные заключения) о причинах смерти и его нахождении в момент несчастного случая в состоянии алкогольного, наркотического или иного токсического опьянения</a:t>
            </a:r>
          </a:p>
        </p:txBody>
      </p:sp>
      <p:sp>
        <p:nvSpPr>
          <p:cNvPr id="522" name="Shape 522"/>
          <p:cNvSpPr/>
          <p:nvPr/>
        </p:nvSpPr>
        <p:spPr>
          <a:xfrm>
            <a:off x="1575147" y="3933633"/>
            <a:ext cx="6627019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Комиссией при проведении расследования несчастного случая также принимаются </a:t>
            </a:r>
          </a:p>
          <a:p>
            <a:pPr marL="0" indent="0" algn="l"/>
            <a:r>
              <a:rPr sz="12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к рассмотрению документы, ведение которых в соответствии с законодательством Российской Федерации может осуществляться </a:t>
            </a:r>
            <a:r>
              <a:rPr sz="1200" b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 электронном виде</a:t>
            </a:r>
          </a:p>
        </p:txBody>
      </p:sp>
      <p:sp>
        <p:nvSpPr>
          <p:cNvPr id="523" name="Shape 523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 txBox="1">
            <a:spLocks noGrp="1"/>
          </p:cNvSpPr>
          <p:nvPr>
            <p:ph type="title"/>
          </p:nvPr>
        </p:nvSpPr>
        <p:spPr>
          <a:xfrm>
            <a:off x="977062" y="131035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Типовые ошибки при формировании комиссии по расследованию НС</a:t>
            </a:r>
          </a:p>
        </p:txBody>
      </p:sp>
      <p:sp>
        <p:nvSpPr>
          <p:cNvPr id="526" name="Shape 526"/>
          <p:cNvSpPr/>
          <p:nvPr/>
        </p:nvSpPr>
        <p:spPr>
          <a:xfrm>
            <a:off x="1032379" y="636722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527" name="Shape 527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8" name="Shape 528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sp>
        <p:nvSpPr>
          <p:cNvPr id="529" name="Shape 529"/>
          <p:cNvSpPr txBox="1"/>
          <p:nvPr/>
        </p:nvSpPr>
        <p:spPr>
          <a:xfrm>
            <a:off x="1256355" y="970111"/>
            <a:ext cx="7662441" cy="25750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r>
              <a:rPr sz="1800" b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rPr>
              <a:t>1. Нарушение сроков извещения о несчастном случае</a:t>
            </a: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r>
              <a:rPr sz="1800" b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rPr>
              <a:t>2. Нарушение сроков формирования комиссии по расследованию несчастного случая</a:t>
            </a:r>
            <a:endParaRPr sz="12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31" name="Shape 531"/>
          <p:cNvPicPr/>
          <p:nvPr/>
        </p:nvPicPr>
        <p:blipFill>
          <a:blip r:embed="rId2"/>
          <a:stretch/>
        </p:blipFill>
        <p:spPr>
          <a:xfrm>
            <a:off x="3320659" y="1732227"/>
            <a:ext cx="846720" cy="763920"/>
          </a:xfrm>
          <a:prstGeom prst="rect">
            <a:avLst/>
          </a:prstGeom>
          <a:ln w="0">
            <a:noFill/>
          </a:ln>
        </p:spPr>
      </p:pic>
      <p:pic>
        <p:nvPicPr>
          <p:cNvPr id="533" name="Shape 533"/>
          <p:cNvPicPr/>
          <p:nvPr/>
        </p:nvPicPr>
        <p:blipFill>
          <a:blip r:embed="rId3"/>
          <a:stretch/>
        </p:blipFill>
        <p:spPr>
          <a:xfrm>
            <a:off x="4297699" y="1524507"/>
            <a:ext cx="565920" cy="619559"/>
          </a:xfrm>
          <a:prstGeom prst="rect">
            <a:avLst/>
          </a:prstGeom>
          <a:ln w="0">
            <a:noFill/>
          </a:ln>
        </p:spPr>
      </p:pic>
      <p:pic>
        <p:nvPicPr>
          <p:cNvPr id="535" name="Shape 535"/>
          <p:cNvPicPr/>
          <p:nvPr/>
        </p:nvPicPr>
        <p:blipFill>
          <a:blip r:embed="rId4"/>
          <a:stretch/>
        </p:blipFill>
        <p:spPr>
          <a:xfrm>
            <a:off x="4297699" y="2214987"/>
            <a:ext cx="574199" cy="478439"/>
          </a:xfrm>
          <a:prstGeom prst="rect">
            <a:avLst/>
          </a:prstGeom>
          <a:ln w="0">
            <a:noFill/>
          </a:ln>
        </p:spPr>
      </p:pic>
      <p:pic>
        <p:nvPicPr>
          <p:cNvPr id="537" name="Shape 537"/>
          <p:cNvPicPr/>
          <p:nvPr/>
        </p:nvPicPr>
        <p:blipFill>
          <a:blip r:embed="rId5"/>
          <a:stretch/>
        </p:blipFill>
        <p:spPr>
          <a:xfrm>
            <a:off x="2219059" y="1557987"/>
            <a:ext cx="1018439" cy="701999"/>
          </a:xfrm>
          <a:prstGeom prst="rect">
            <a:avLst/>
          </a:prstGeom>
          <a:ln w="0">
            <a:noFill/>
          </a:ln>
        </p:spPr>
      </p:pic>
      <p:sp>
        <p:nvSpPr>
          <p:cNvPr id="538" name="Shape 538"/>
          <p:cNvSpPr/>
          <p:nvPr/>
        </p:nvSpPr>
        <p:spPr>
          <a:xfrm>
            <a:off x="2451979" y="2186547"/>
            <a:ext cx="811440" cy="33336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6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&gt; 24 ч.</a:t>
            </a:r>
            <a:endParaRPr sz="16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9" name="Shape 539"/>
          <p:cNvSpPr/>
          <p:nvPr/>
        </p:nvSpPr>
        <p:spPr>
          <a:xfrm>
            <a:off x="4881619" y="1654467"/>
            <a:ext cx="1685880" cy="455399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государственную </a:t>
            </a:r>
            <a:endParaRPr sz="12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</a:pPr>
            <a:r>
              <a:rPr sz="12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инспекцию труда</a:t>
            </a:r>
            <a:endParaRPr sz="12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0" name="Shape 540"/>
          <p:cNvSpPr/>
          <p:nvPr/>
        </p:nvSpPr>
        <p:spPr>
          <a:xfrm>
            <a:off x="4909699" y="2244507"/>
            <a:ext cx="1464840" cy="27252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тер. орган СФР</a:t>
            </a:r>
            <a:endParaRPr sz="12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1" name="Shape 541"/>
          <p:cNvSpPr/>
          <p:nvPr/>
        </p:nvSpPr>
        <p:spPr>
          <a:xfrm>
            <a:off x="6579379" y="1884507"/>
            <a:ext cx="679680" cy="407879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4F81BD"/>
          </a:solidFill>
          <a:ln w="25400">
            <a:solidFill>
              <a:srgbClr val="3A5F8B"/>
            </a:solidFill>
            <a:prstDash val="solid"/>
          </a:ln>
        </p:spPr>
        <p:txBody>
          <a:bodyPr lIns="90000" tIns="45000" rIns="90000" bIns="45000" anchor="ctr">
            <a:noAutofit/>
          </a:bodyPr>
          <a:lstStyle/>
          <a:p>
            <a:pPr marL="0" indent="0" algn="l"/>
            <a:endParaRPr sz="1100" b="0" u="none" strike="noStrik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2" name="Shape 542"/>
          <p:cNvSpPr/>
          <p:nvPr/>
        </p:nvSpPr>
        <p:spPr>
          <a:xfrm>
            <a:off x="7270939" y="1768956"/>
            <a:ext cx="1464840" cy="737210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marL="0" indent="0" algn="ctr">
              <a:lnSpc>
                <a:spcPct val="100000"/>
              </a:lnSpc>
            </a:pP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Сокрытый несчастный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случай</a:t>
            </a:r>
            <a:endParaRPr sz="14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44" name="Shape 544"/>
          <p:cNvPicPr/>
          <p:nvPr/>
        </p:nvPicPr>
        <p:blipFill>
          <a:blip r:embed="rId6"/>
          <a:stretch/>
        </p:blipFill>
        <p:spPr>
          <a:xfrm>
            <a:off x="1407619" y="1618827"/>
            <a:ext cx="1351440" cy="901080"/>
          </a:xfrm>
          <a:prstGeom prst="rect">
            <a:avLst/>
          </a:prstGeom>
          <a:ln w="0">
            <a:noFill/>
          </a:ln>
        </p:spPr>
      </p:pic>
      <p:pic>
        <p:nvPicPr>
          <p:cNvPr id="546" name="Shape 546"/>
          <p:cNvPicPr/>
          <p:nvPr/>
        </p:nvPicPr>
        <p:blipFill>
          <a:blip r:embed="rId7"/>
          <a:stretch/>
        </p:blipFill>
        <p:spPr>
          <a:xfrm>
            <a:off x="1139059" y="1627107"/>
            <a:ext cx="820440" cy="892799"/>
          </a:xfrm>
          <a:prstGeom prst="rect">
            <a:avLst/>
          </a:prstGeom>
          <a:ln w="0">
            <a:noFill/>
          </a:ln>
        </p:spPr>
      </p:pic>
      <p:pic>
        <p:nvPicPr>
          <p:cNvPr id="548" name="Shape 548"/>
          <p:cNvPicPr/>
          <p:nvPr/>
        </p:nvPicPr>
        <p:blipFill>
          <a:blip r:embed="rId8"/>
          <a:stretch/>
        </p:blipFill>
        <p:spPr>
          <a:xfrm>
            <a:off x="2470995" y="3632296"/>
            <a:ext cx="1754999" cy="912600"/>
          </a:xfrm>
          <a:prstGeom prst="rect">
            <a:avLst/>
          </a:prstGeom>
          <a:ln w="0">
            <a:noFill/>
          </a:ln>
        </p:spPr>
      </p:pic>
      <p:pic>
        <p:nvPicPr>
          <p:cNvPr id="550" name="Shape 550"/>
          <p:cNvPicPr/>
          <p:nvPr/>
        </p:nvPicPr>
        <p:blipFill>
          <a:blip r:embed="rId9"/>
          <a:stretch/>
        </p:blipFill>
        <p:spPr>
          <a:xfrm>
            <a:off x="2077155" y="3960976"/>
            <a:ext cx="348479" cy="361439"/>
          </a:xfrm>
          <a:prstGeom prst="rect">
            <a:avLst/>
          </a:prstGeom>
          <a:ln w="0">
            <a:noFill/>
          </a:ln>
        </p:spPr>
      </p:pic>
      <p:grpSp>
        <p:nvGrpSpPr>
          <p:cNvPr id="551" name="Shape 551"/>
          <p:cNvGrpSpPr/>
          <p:nvPr/>
        </p:nvGrpSpPr>
        <p:grpSpPr>
          <a:xfrm>
            <a:off x="1256355" y="3722296"/>
            <a:ext cx="731160" cy="832680"/>
            <a:chOff x="0" y="0"/>
            <a:chExt cx="731160" cy="832680"/>
          </a:xfrm>
        </p:grpSpPr>
        <p:pic>
          <p:nvPicPr>
            <p:cNvPr id="553" name="Shape 553"/>
            <p:cNvPicPr/>
            <p:nvPr/>
          </p:nvPicPr>
          <p:blipFill>
            <a:blip r:embed="rId10"/>
            <a:stretch/>
          </p:blipFill>
          <p:spPr>
            <a:xfrm>
              <a:off x="0" y="0"/>
              <a:ext cx="731160" cy="832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54" name="Shape 554"/>
            <p:cNvSpPr/>
            <p:nvPr/>
          </p:nvSpPr>
          <p:spPr>
            <a:xfrm>
              <a:off x="12239" y="47880"/>
              <a:ext cx="494279" cy="150479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tIns="45000" rIns="90000" bIns="45000" anchor="t">
              <a:spAutoFit/>
            </a:bodyPr>
            <a:lstStyle/>
            <a:p>
              <a:pPr marL="0" indent="0" algn="l">
                <a:lnSpc>
                  <a:spcPct val="100000"/>
                </a:lnSpc>
              </a:pPr>
              <a:r>
                <a:rPr sz="400" b="1" u="none" strike="noStrike">
                  <a:solidFill>
                    <a:schemeClr val="dk1"/>
                  </a:solidFill>
                  <a:latin typeface="Tahoma"/>
                  <a:ea typeface="Tahoma"/>
                  <a:cs typeface="Tahoma"/>
                </a:rPr>
                <a:t>Приказ № 1</a:t>
              </a:r>
              <a:endParaRPr sz="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556" name="Shape 556"/>
          <p:cNvPicPr/>
          <p:nvPr/>
        </p:nvPicPr>
        <p:blipFill>
          <a:blip r:embed="rId9"/>
          <a:stretch/>
        </p:blipFill>
        <p:spPr>
          <a:xfrm>
            <a:off x="4193954" y="3992656"/>
            <a:ext cx="348479" cy="361439"/>
          </a:xfrm>
          <a:prstGeom prst="rect">
            <a:avLst/>
          </a:prstGeom>
          <a:ln w="0">
            <a:noFill/>
          </a:ln>
        </p:spPr>
      </p:pic>
      <p:sp>
        <p:nvSpPr>
          <p:cNvPr id="557" name="Shape 557"/>
          <p:cNvSpPr/>
          <p:nvPr/>
        </p:nvSpPr>
        <p:spPr>
          <a:xfrm>
            <a:off x="5059582" y="3379535"/>
            <a:ext cx="3282589" cy="1383540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4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Сроки расследования исчисляются</a:t>
            </a:r>
            <a:br>
              <a:rPr sz="14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sz="14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 в календарных днях начиная </a:t>
            </a:r>
            <a:r>
              <a:rPr sz="14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со дня издания работодателем приказа 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4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об образовании комиссии по расследованию несчастного случая (пункт 22 Положения)</a:t>
            </a:r>
            <a:endParaRPr sz="14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8" name="Shape 558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 txBox="1">
            <a:spLocks noGrp="1"/>
          </p:cNvSpPr>
          <p:nvPr>
            <p:ph type="title"/>
          </p:nvPr>
        </p:nvSpPr>
        <p:spPr>
          <a:xfrm>
            <a:off x="977062" y="131035"/>
            <a:ext cx="8221027" cy="520723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just"/>
            <a:r>
              <a:rPr sz="1650">
                <a:latin typeface="Tahoma"/>
                <a:ea typeface="Tahoma"/>
                <a:cs typeface="Tahoma"/>
              </a:rPr>
              <a:t>Типовые ошибки при формировании комиссии по расследованию НС</a:t>
            </a:r>
          </a:p>
        </p:txBody>
      </p:sp>
      <p:sp>
        <p:nvSpPr>
          <p:cNvPr id="561" name="Shape 561"/>
          <p:cNvSpPr/>
          <p:nvPr/>
        </p:nvSpPr>
        <p:spPr>
          <a:xfrm>
            <a:off x="1032379" y="636722"/>
            <a:ext cx="16258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562" name="Shape 562"/>
          <p:cNvSpPr/>
          <p:nvPr/>
        </p:nvSpPr>
        <p:spPr>
          <a:xfrm>
            <a:off x="116680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anchor="t"/>
          <a:lstStyle/>
          <a:p>
            <a:pPr marL="0" indent="0" algn="l"/>
            <a:endParaRPr sz="82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3" name="Shape 563"/>
          <p:cNvSpPr txBox="1"/>
          <p:nvPr/>
        </p:nvSpPr>
        <p:spPr>
          <a:xfrm>
            <a:off x="422768" y="970111"/>
            <a:ext cx="4664808" cy="541094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sz="1800">
              <a:latin typeface="Tahoma"/>
              <a:ea typeface="Tahoma"/>
              <a:cs typeface="Tahoma"/>
            </a:endParaRPr>
          </a:p>
        </p:txBody>
      </p:sp>
      <p:sp>
        <p:nvSpPr>
          <p:cNvPr id="564" name="Shape 564"/>
          <p:cNvSpPr txBox="1"/>
          <p:nvPr/>
        </p:nvSpPr>
        <p:spPr>
          <a:xfrm>
            <a:off x="1256355" y="970111"/>
            <a:ext cx="7662441" cy="25750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r>
              <a:rPr sz="1800" b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rPr>
              <a:t>3. Нарушение сроков направления сообщений о последствиях несчастного случая и принятых мерах</a:t>
            </a: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endParaRPr sz="1800" b="0" u="none" strike="noStrik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ts val="2599"/>
              </a:lnSpc>
              <a:spcBef>
                <a:spcPts val="1001"/>
              </a:spcBef>
            </a:pPr>
            <a:r>
              <a:rPr sz="1800" b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rPr>
              <a:t>4. Нарушения в составе комиссии по расследованию</a:t>
            </a:r>
            <a:endParaRPr sz="12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66" name="Shape 566"/>
          <p:cNvPicPr/>
          <p:nvPr/>
        </p:nvPicPr>
        <p:blipFill>
          <a:blip r:embed="rId2"/>
          <a:stretch/>
        </p:blipFill>
        <p:spPr>
          <a:xfrm>
            <a:off x="5749155" y="3500729"/>
            <a:ext cx="2879999" cy="1345320"/>
          </a:xfrm>
          <a:prstGeom prst="rect">
            <a:avLst/>
          </a:prstGeom>
          <a:ln w="0">
            <a:noFill/>
          </a:ln>
        </p:spPr>
      </p:pic>
      <p:pic>
        <p:nvPicPr>
          <p:cNvPr id="568" name="Shape 568"/>
          <p:cNvPicPr/>
          <p:nvPr/>
        </p:nvPicPr>
        <p:blipFill>
          <a:blip r:embed="rId3"/>
          <a:stretch/>
        </p:blipFill>
        <p:spPr>
          <a:xfrm>
            <a:off x="1162800" y="1883129"/>
            <a:ext cx="960840" cy="960840"/>
          </a:xfrm>
          <a:prstGeom prst="rect">
            <a:avLst/>
          </a:prstGeom>
          <a:ln w="0">
            <a:noFill/>
          </a:ln>
        </p:spPr>
      </p:pic>
      <p:sp>
        <p:nvSpPr>
          <p:cNvPr id="569" name="Shape 569"/>
          <p:cNvSpPr/>
          <p:nvPr/>
        </p:nvSpPr>
        <p:spPr>
          <a:xfrm>
            <a:off x="2962800" y="1783769"/>
            <a:ext cx="7127640" cy="51587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течение </a:t>
            </a: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10 календарных дней </a:t>
            </a:r>
            <a:r>
              <a:rPr sz="1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 окончании периода временной </a:t>
            </a:r>
          </a:p>
          <a:p>
            <a:pPr marL="0" indent="0" algn="l">
              <a:lnSpc>
                <a:spcPct val="100000"/>
              </a:lnSpc>
            </a:pPr>
            <a:r>
              <a:rPr sz="1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нетрудоспособности </a:t>
            </a: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(в том числе по легким несчастным случаям)</a:t>
            </a:r>
            <a:r>
              <a:rPr sz="1400" b="0" u="none" strike="noStrike">
                <a:solidFill>
                  <a:srgbClr val="000000"/>
                </a:solidFill>
                <a:latin typeface="TimesNewRomanPSMT"/>
                <a:ea typeface="TimesNewRomanPSMT"/>
                <a:cs typeface="TimesNewRomanPSMT"/>
              </a:rPr>
              <a:t> </a:t>
            </a:r>
            <a:endParaRPr sz="14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71" name="Shape 571"/>
          <p:cNvPicPr/>
          <p:nvPr/>
        </p:nvPicPr>
        <p:blipFill>
          <a:blip r:embed="rId4"/>
          <a:stretch/>
        </p:blipFill>
        <p:spPr>
          <a:xfrm>
            <a:off x="2242800" y="1783769"/>
            <a:ext cx="802800" cy="534960"/>
          </a:xfrm>
          <a:prstGeom prst="rect">
            <a:avLst/>
          </a:prstGeom>
          <a:ln w="0">
            <a:noFill/>
          </a:ln>
        </p:spPr>
      </p:pic>
      <p:pic>
        <p:nvPicPr>
          <p:cNvPr id="573" name="Shape 573"/>
          <p:cNvPicPr/>
          <p:nvPr/>
        </p:nvPicPr>
        <p:blipFill>
          <a:blip r:embed="rId5"/>
          <a:stretch/>
        </p:blipFill>
        <p:spPr>
          <a:xfrm>
            <a:off x="2242800" y="2323769"/>
            <a:ext cx="748440" cy="748440"/>
          </a:xfrm>
          <a:prstGeom prst="rect">
            <a:avLst/>
          </a:prstGeom>
          <a:ln w="0">
            <a:noFill/>
          </a:ln>
        </p:spPr>
      </p:pic>
      <p:sp>
        <p:nvSpPr>
          <p:cNvPr id="574" name="Shape 574"/>
          <p:cNvSpPr/>
          <p:nvPr/>
        </p:nvSpPr>
        <p:spPr>
          <a:xfrm>
            <a:off x="2962800" y="2431769"/>
            <a:ext cx="5666355" cy="521766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sz="1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течение </a:t>
            </a: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месяца</a:t>
            </a:r>
            <a:r>
              <a:rPr sz="1400" b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 по завершении расследования по несчастным случаям </a:t>
            </a:r>
            <a:r>
              <a:rPr sz="1400" b="1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 смертельным исходом</a:t>
            </a:r>
            <a:endParaRPr sz="14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5" name="Shape 575"/>
          <p:cNvSpPr/>
          <p:nvPr/>
        </p:nvSpPr>
        <p:spPr>
          <a:xfrm>
            <a:off x="48491" y="81047"/>
            <a:ext cx="720436" cy="1207410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hape 577"/>
          <p:cNvSpPr/>
          <p:nvPr/>
        </p:nvSpPr>
        <p:spPr>
          <a:xfrm rot="16200000">
            <a:off x="1948297" y="-2045281"/>
            <a:ext cx="5261264" cy="9144003"/>
          </a:xfrm>
          <a:prstGeom prst="rect">
            <a:avLst/>
          </a:prstGeom>
          <a:solidFill>
            <a:srgbClr val="113976"/>
          </a:solidFill>
          <a:ln>
            <a:noFill/>
          </a:ln>
        </p:spPr>
        <p:txBody>
          <a:bodyPr lIns="30176" tIns="15089" rIns="30176" bIns="15089" anchor="ctr"/>
          <a:lstStyle/>
          <a:p>
            <a:pPr marL="0" indent="0" algn="ctr"/>
            <a:endParaRPr sz="825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79" name="Shape 579"/>
          <p:cNvPicPr/>
          <p:nvPr/>
        </p:nvPicPr>
        <p:blipFill>
          <a:blip r:embed="rId2"/>
          <a:stretch/>
        </p:blipFill>
        <p:spPr>
          <a:xfrm>
            <a:off x="5356534" y="4515966"/>
            <a:ext cx="2592762" cy="206952"/>
          </a:xfrm>
          <a:prstGeom prst="rect">
            <a:avLst/>
          </a:prstGeom>
        </p:spPr>
      </p:pic>
      <p:sp>
        <p:nvSpPr>
          <p:cNvPr id="580" name="Shape 580"/>
          <p:cNvSpPr txBox="1"/>
          <p:nvPr/>
        </p:nvSpPr>
        <p:spPr>
          <a:xfrm>
            <a:off x="1238088" y="1933159"/>
            <a:ext cx="6659365" cy="395526"/>
          </a:xfrm>
          <a:prstGeom prst="rect">
            <a:avLst/>
          </a:prstGeom>
        </p:spPr>
        <p:txBody>
          <a:bodyPr vert="horz" lIns="68580" tIns="34290" rIns="68580" bIns="3429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09382" lvl="1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8765" lvl="2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8145" lvl="3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7528" lvl="4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6911" lvl="5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6294" lvl="6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5675" lvl="7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5057" lvl="8" indent="0" algn="l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36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Спасибо за внимание!</a:t>
            </a:r>
          </a:p>
        </p:txBody>
      </p:sp>
      <p:pic>
        <p:nvPicPr>
          <p:cNvPr id="582" name="Shape 582"/>
          <p:cNvPicPr/>
          <p:nvPr/>
        </p:nvPicPr>
        <p:blipFill>
          <a:blip r:embed="rId3"/>
          <a:stretch/>
        </p:blipFill>
        <p:spPr>
          <a:xfrm>
            <a:off x="1493658" y="4485168"/>
            <a:ext cx="1621326" cy="237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1649</Words>
  <Application>Microsoft Office PowerPoint</Application>
  <DocSecurity>0</DocSecurity>
  <PresentationFormat>Экран (16:9)</PresentationFormat>
  <Paragraphs>179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Несчастный случай - это</vt:lpstr>
      <vt:lpstr>Первоочередные действия работодателя при происшедшем НС</vt:lpstr>
      <vt:lpstr>Порядок извещения о легких несчастных случаях</vt:lpstr>
      <vt:lpstr>Порядок извещения о тяжелых и смертельных несчастных случаях</vt:lpstr>
      <vt:lpstr>Порядок извещения о несчастных случаях</vt:lpstr>
      <vt:lpstr>Состав комиссии по расследованию несчастного случая</vt:lpstr>
      <vt:lpstr>Презентация PowerPoint</vt:lpstr>
      <vt:lpstr>Презентация PowerPoint</vt:lpstr>
      <vt:lpstr>Презентация PowerPoint</vt:lpstr>
      <vt:lpstr>Цели работы комиссии по расследованию несчастного случая</vt:lpstr>
      <vt:lpstr>Особенности работы комиссии с использованием дистанционных средств связи</vt:lpstr>
      <vt:lpstr>Сроки расследования несчастных случаев</vt:lpstr>
      <vt:lpstr>Продление срока расследования несчастного случая</vt:lpstr>
      <vt:lpstr>Состав материалов расследования несчастного случая</vt:lpstr>
      <vt:lpstr>Состав материалов расследования несчастного случая</vt:lpstr>
      <vt:lpstr>Типовые ошибки при формировании комиссии по расследованию НС</vt:lpstr>
      <vt:lpstr>Типовые ошибки при формировании комиссии по расследованию НС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Исламова Екатерина Раульевна</dc:creator>
  <cp:lastModifiedBy>Ekaterina R. Islamova</cp:lastModifiedBy>
  <cp:revision>3</cp:revision>
  <dcterms:modified xsi:type="dcterms:W3CDTF">2024-11-27T13:20:55Z</dcterms:modified>
</cp:coreProperties>
</file>