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89" r:id="rId5"/>
    <p:sldId id="276" r:id="rId6"/>
    <p:sldId id="275" r:id="rId7"/>
    <p:sldId id="277" r:id="rId8"/>
    <p:sldId id="286" r:id="rId9"/>
    <p:sldId id="279" r:id="rId10"/>
    <p:sldId id="290" r:id="rId11"/>
    <p:sldId id="281" r:id="rId12"/>
    <p:sldId id="278" r:id="rId13"/>
    <p:sldId id="272" r:id="rId14"/>
    <p:sldId id="291" r:id="rId15"/>
    <p:sldId id="285" r:id="rId16"/>
    <p:sldId id="269" r:id="rId1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107" d="100"/>
          <a:sy n="107" d="100"/>
        </p:scale>
        <p:origin x="-827" y="-7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D5026-ECF8-4253-B0C6-4C6851845728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13834-E7B3-480A-9D68-75ECCEF25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6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13834-E7B3-480A-9D68-75ECCEF25D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27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9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7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8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2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2681-0445-488D-AA4B-B7C7069A93B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4E76-F51C-4E82-8BBD-BAD884A42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54244" y="1232756"/>
            <a:ext cx="8640960" cy="2232248"/>
          </a:xfrm>
        </p:spPr>
        <p:txBody>
          <a:bodyPr vert="horz" anchor="t">
            <a:noAutofit/>
          </a:bodyPr>
          <a:lstStyle/>
          <a:p>
            <a:pPr marL="63500"/>
            <a:endParaRPr lang="ru-RU" sz="3500" b="1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54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учесть </a:t>
            </a:r>
          </a:p>
          <a:p>
            <a:pPr algn="l">
              <a:spcBef>
                <a:spcPts val="0"/>
              </a:spcBef>
            </a:pPr>
            <a:r>
              <a:rPr lang="ru-RU" sz="54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 оценке </a:t>
            </a:r>
            <a:r>
              <a:rPr lang="ru-RU" sz="5400" b="1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профрисков</a:t>
            </a:r>
            <a:r>
              <a:rPr lang="ru-RU" sz="54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для перехода на ЕТН</a:t>
            </a: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654244" y="4365104"/>
            <a:ext cx="8489844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Николаева Анна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Артемьевна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заместитель главного редактора журнала «Справочник специалиста по охране труда»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447702"/>
            <a:ext cx="2161768" cy="31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14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55685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32520" y="1916832"/>
            <a:ext cx="86409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вы узнаете:</a:t>
            </a:r>
          </a:p>
          <a:p>
            <a:pPr marL="285750" indent="-285750">
              <a:buFontTx/>
              <a:buChar char="-"/>
            </a:pPr>
            <a:r>
              <a:rPr lang="ru-RU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зачем проводить очередную оценку </a:t>
            </a:r>
            <a:r>
              <a:rPr lang="ru-RU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перехода на ЕТН и как организовать процедуру</a:t>
            </a:r>
          </a:p>
          <a:p>
            <a:pPr marL="285750" indent="-285750">
              <a:buFontTx/>
              <a:buChar char="-"/>
            </a:pPr>
            <a:r>
              <a:rPr lang="ru-RU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провести оценку </a:t>
            </a:r>
            <a:r>
              <a:rPr lang="ru-RU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сразу закупить СИЗ и ДСИЗ с нужными классами защиты, эксплуатационными уровнями и категориями эффективности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9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проводить оценку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32520" y="2636912"/>
            <a:ext cx="86409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Убедитесь, что при предыдущей оценке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учли все опасности, при наличии которых требуются СИЗ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в соответствие опасности и опасные события, чтобы они были схожи с наименованиями из приложения № 2 к ЕТН. От опасного события зависит набор СИЗ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классы защиты и эксплуатационные уровни СИЗ, категории эффективности ДСИЗ и укажите их в нормах выдачи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5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32519" y="1412776"/>
            <a:ext cx="86409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– это любой потенциальный источник ущерба, любая вероятность вреда в отношении объекта или человека. Опасностью могут стать факторы окружающей среды или трудового процесса, способные привести к травме или профзаболеванию. </a:t>
            </a:r>
          </a:p>
          <a:p>
            <a:pPr algn="l"/>
            <a:endParaRPr lang="ru-RU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Опасное событие наступает, когда на человека воздействует опасность. То есть событие, в результате которого работник получил травму, профзаболевание или погиб. При воздействии одной опасности может возникнуть несколько опасных событий.</a:t>
            </a:r>
            <a:endParaRPr lang="ru-RU" dirty="0">
              <a:solidFill>
                <a:srgbClr val="222222"/>
              </a:solidFill>
              <a:latin typeface="Proxima Nova Rg Inner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8881CD6E-7A07-10D2-4189-F57E78940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9789"/>
              </p:ext>
            </p:extLst>
          </p:nvPr>
        </p:nvGraphicFramePr>
        <p:xfrm>
          <a:off x="704528" y="3861048"/>
          <a:ext cx="8496942" cy="2174240"/>
        </p:xfrm>
        <a:graphic>
          <a:graphicData uri="http://schemas.openxmlformats.org/drawingml/2006/table">
            <a:tbl>
              <a:tblPr/>
              <a:tblGrid>
                <a:gridCol w="4248471">
                  <a:extLst>
                    <a:ext uri="{9D8B030D-6E8A-4147-A177-3AD203B41FA5}">
                      <a16:colId xmlns:a16="http://schemas.microsoft.com/office/drawing/2014/main" xmlns="" val="4054972600"/>
                    </a:ext>
                  </a:extLst>
                </a:gridCol>
                <a:gridCol w="4248471">
                  <a:extLst>
                    <a:ext uri="{9D8B030D-6E8A-4147-A177-3AD203B41FA5}">
                      <a16:colId xmlns:a16="http://schemas.microsoft.com/office/drawing/2014/main" xmlns="" val="27780143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Опасность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Опасное событие</a:t>
                      </a:r>
                      <a:endParaRPr lang="ru-RU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8498729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Пыль в воздухе рабочей зоны</a:t>
                      </a: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Негативное воздействия пыли на глаза работника</a:t>
                      </a: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91695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Негативное воздействия пыли на органы дыхания</a:t>
                      </a: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6421307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Негативное воздействия пыли на кожу (дерматиты)</a:t>
                      </a:r>
                    </a:p>
                  </a:txBody>
                  <a:tcPr marL="31750" marR="31750" marT="31750" marB="31750">
                    <a:lnL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866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52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776535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опасных событий из приложения № 2 ЕТН и примерного положения о СУОТ</a:t>
            </a:r>
          </a:p>
        </p:txBody>
      </p:sp>
      <p:sp>
        <p:nvSpPr>
          <p:cNvPr id="5" name="AutoShape 4" descr="https://flyclipart.com/thumbs/tick-mark-142322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D28F4314-BF9B-F810-1CA7-2FB53BDE6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41660"/>
              </p:ext>
            </p:extLst>
          </p:nvPr>
        </p:nvGraphicFramePr>
        <p:xfrm>
          <a:off x="920552" y="2564904"/>
          <a:ext cx="828092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>
                  <a:extLst>
                    <a:ext uri="{9D8B030D-6E8A-4147-A177-3AD203B41FA5}">
                      <a16:colId xmlns:a16="http://schemas.microsoft.com/office/drawing/2014/main" xmlns="" val="3145590497"/>
                    </a:ext>
                  </a:extLst>
                </a:gridCol>
                <a:gridCol w="4140460">
                  <a:extLst>
                    <a:ext uri="{9D8B030D-6E8A-4147-A177-3AD203B41FA5}">
                      <a16:colId xmlns:a16="http://schemas.microsoft.com/office/drawing/2014/main" xmlns="" val="244912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 СУОТ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684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i="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 током и другие травмы, полученные в результате контакта с токоведущими частями, которые находятся под напряжением до 1000 B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 с частями электрооборудования, находящимися под напряжением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7029594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1800" i="0" kern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Воздействие влажности в виде тумана, росы, атмосферных осадков, конденсата, струй и капель жидкости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0" kern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Заболевания вследствие переохлаждения организма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467409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r>
                        <a:rPr lang="ru-RU" sz="1800" i="0" kern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Химический ожог роговицы глаза работника из-за попадания опасных веществ в глаза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0" kern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Травма оболочек и роговицы глаза при воздействии химических веществ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054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4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249834"/>
            <a:ext cx="8640960" cy="792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оформить нормы выдачи СИЗ по новым правилам № 766н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14D7EB3-B8D1-C5C6-6B3F-D805ABF50B64}"/>
              </a:ext>
            </a:extLst>
          </p:cNvPr>
          <p:cNvSpPr txBox="1"/>
          <p:nvPr/>
        </p:nvSpPr>
        <p:spPr>
          <a:xfrm>
            <a:off x="610349" y="2321005"/>
            <a:ext cx="88120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Нормы должны содержать информацию о классах защиты, эксплуатационных уровнях защиты, если это предусмотрено для данного типа СИЗ (п. 17 Правил № 766н).</a:t>
            </a:r>
          </a:p>
          <a:p>
            <a:pPr algn="l"/>
            <a:endParaRPr lang="ru-RU" dirty="0">
              <a:solidFill>
                <a:srgbClr val="222222"/>
              </a:solidFill>
              <a:latin typeface="Proxima Nova Rg Inner"/>
              <a:cs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продолжаете выдавать СИЗ по ТОН, укажите в нормах выдачи данные о классах защиты, эксплуатационных уровнях СИЗ и категориях эффективности ДСИЗ из документации на имеющиеся средства.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6BF7C067-A55D-A3F2-B404-BA1AF28287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09479"/>
              </p:ext>
            </p:extLst>
          </p:nvPr>
        </p:nvGraphicFramePr>
        <p:xfrm>
          <a:off x="731568" y="4221088"/>
          <a:ext cx="8690797" cy="2160240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xmlns="" val="2891811997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5111202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764990369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6470087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174930325"/>
                    </a:ext>
                  </a:extLst>
                </a:gridCol>
                <a:gridCol w="1489997">
                  <a:extLst>
                    <a:ext uri="{9D8B030D-6E8A-4147-A177-3AD203B41FA5}">
                      <a16:colId xmlns:a16="http://schemas.microsoft.com/office/drawing/2014/main" xmlns="" val="989050629"/>
                    </a:ext>
                  </a:extLst>
                </a:gridCol>
              </a:tblGrid>
              <a:tr h="21602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 (должности)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СИЗ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СИЗ (с указанием конкретных данных о конструкции, классе защиты, категориях эффективности и/или эксплуатационных уровнях)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Нормы выдачи с указанием периодичности выдачи, количества на период, единицы измерения (штуки, пары, комплекты, г, мл.)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выдачи СИЗ (пункты ЕТН, правил по охране труда и иных документов)</a:t>
                      </a:r>
                    </a:p>
                  </a:txBody>
                  <a:tcPr marL="76711" marR="76711" marT="38356" marB="3835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370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87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32520" y="1844824"/>
            <a:ext cx="8712968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 Роструда учитывает новые требования к оформлению Норм выдачи СИЗ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32520" y="3347035"/>
            <a:ext cx="864096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Роструд уже обновил проверочный лист по приобретению, выдаче и применению СИЗ. Его будут применять при плановых проверках в 2024 году.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Чек-лист № 22. Вопрос 14. Нормы работодателя содержат конкретную информацию о классе(ах) защиты, эксплуатационных уровнях защиты (если это предусмотрено для данного типа СИЗ), особенностях конструкции, комплектности, планируемых к выдаче СИЗ?</a:t>
            </a:r>
          </a:p>
          <a:p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992560" y="1412776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 с представителем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Роструда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ноябрьском номере журнала</a:t>
            </a:r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человек, Человеческое лиц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120D3B4-923F-B2DF-1BB6-047D4F2CF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76" y="2780928"/>
            <a:ext cx="5112569" cy="2791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8479B15-9C4D-999B-435B-ADFD215C60AC}"/>
              </a:ext>
            </a:extLst>
          </p:cNvPr>
          <p:cNvSpPr txBox="1"/>
          <p:nvPr/>
        </p:nvSpPr>
        <p:spPr>
          <a:xfrm>
            <a:off x="6393160" y="2348880"/>
            <a:ext cx="310529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требования к документам, которые указаны в Правилах </a:t>
            </a:r>
          </a:p>
          <a:p>
            <a:r>
              <a:rPr lang="ru-RU" sz="16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766н распространяются не только на организации, которые перешли на ЕТН, но и на тех, кто продолжает использовать ТОН.</a:t>
            </a:r>
          </a:p>
          <a:p>
            <a:endParaRPr lang="ru-RU" sz="16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выдачи разрабатывают на основе </a:t>
            </a:r>
            <a:r>
              <a:rPr lang="ru-RU" sz="1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спецоценки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оценки </a:t>
            </a:r>
            <a:r>
              <a:rPr lang="ru-RU" sz="1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Нужно указать классы защиты и эксплуатационные уровни СИЗ.</a:t>
            </a:r>
          </a:p>
          <a:p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по части 1 статьи 5.27.1 КоАП.</a:t>
            </a:r>
          </a:p>
        </p:txBody>
      </p:sp>
    </p:spTree>
    <p:extLst>
      <p:ext uri="{BB962C8B-B14F-4D97-AF65-F5344CB8AC3E}">
        <p14:creationId xmlns:p14="http://schemas.microsoft.com/office/powerpoint/2010/main" val="1425416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857497" y="148650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очередную оценку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32520" y="2735670"/>
            <a:ext cx="864096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Издайте приказ об очередной оценке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назначьте комиссию.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и утвердите график оценки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Согласуйте с подразделениями, чтобы все приняли участие.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Проведите идентификацию опасностей. Используйте наименования из ЕТН.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Проведите испытания, измерения и расчеты для установления классов защиты и эксплуатационных уровней СИЗ.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 результаты идентификации с предыдущей оценкой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Внесите изменения в карты оценки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реестры.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Оцените риски.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Разработайте корректирующие мероприятия.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Оформите и утвердите результаты.</a:t>
            </a:r>
            <a:endParaRPr lang="ru-RU" sz="1600" dirty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9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установить, для каких СИЗ определить классы защиты и эксплуатационные уровни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05722" y="2818671"/>
            <a:ext cx="86409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Проверьте все СИЗ, которые выдаете или планируете выдавать работникам, устанавливаются ли для них классы защиты и эксплуатационные уровни по требованиям ГОСТ на данный вид СИЗ.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Информацию можно найти в сервисе. Пока в нем есть информация не по всем видам средств защиты, регулярно его обновляем. Если не нашли СИЗ в сервисе, используйте перечень стандартов № 1 к ТР ТС 019/2011 «О безопасности средств индивидуальной защиты».</a:t>
            </a:r>
          </a:p>
          <a:p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82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02016" y="1628800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по определению классов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эксплуатационных уровней СИЗ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8ED93F-F758-FDFA-0467-EC197CFDC401}"/>
              </a:ext>
            </a:extLst>
          </p:cNvPr>
          <p:cNvSpPr txBox="1"/>
          <p:nvPr/>
        </p:nvSpPr>
        <p:spPr>
          <a:xfrm>
            <a:off x="602016" y="3049531"/>
            <a:ext cx="86409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найдете в статье ноябрьского номера журнала «Как определять классы защиты и эксплуатационные уровни СИЗ». Выберите вид СИЗ и посмотрите, какие показатели нужно учитывать при подборе средств защиты для работников. Также сервис покажет ГОСТ, который устанавливает требования к СИЗ, зафиксируйте его, чтобы было легче искать информацию о классах или эксплуатационных уровнях защиты.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26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xmlns="" id="{19D7A5A6-75B8-C04B-44A5-032A87B36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92" y="1556792"/>
            <a:ext cx="7128792" cy="456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4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780424" y="210954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xmlns="" id="{CE91391D-F83D-AA02-EC5E-8CBDDBEF2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43" y="2060848"/>
            <a:ext cx="7915514" cy="311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19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определить, какие расчеты понадобятся для установления классов защиты СИЗ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579085" y="2492896"/>
            <a:ext cx="864096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Изучите стандарты на средства защиты и установите, каких замеров и расчетов не хватает, чтобы определить необходимый класс защиты и эксплуатационный уровень.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некоторых СИЗ достаточно провести замеры расстояния или температуры.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Например, чтобы установить класс защиты спецодежды для сварщика, нужно знать расстояние до источника искр и брызг расплавленного металла.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Могут потребоваться исследования или расчеты, которые могут проводить только аккредитованные лаборатории. Если нет возможности организовать свою лабораторию, обратитесь в стороннюю организацию. </a:t>
            </a:r>
          </a:p>
          <a:p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произведете замеры, испытания и расчеты, с помощью ГОСТов определите, какого класса защиты или эксплуатационного уровня достаточно, чтобы обеспечить эффективную защиту работника в конкретных условиях. </a:t>
            </a:r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74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610349" y="1484784"/>
            <a:ext cx="8640960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эффективности ДСИЗ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6606941-1489-4B98-8FCF-58AC498F9537}"/>
              </a:ext>
            </a:extLst>
          </p:cNvPr>
          <p:cNvSpPr txBox="1"/>
          <p:nvPr/>
        </p:nvSpPr>
        <p:spPr>
          <a:xfrm>
            <a:off x="610349" y="2276872"/>
            <a:ext cx="86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Категория эффективности зависит от того, какая степень защиты работника от вредного фактора необходима. Определите степень защиты при проведении оценки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профрисков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556957" y="-4584340"/>
            <a:ext cx="792088" cy="9906002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179348"/>
            <a:ext cx="475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профрисков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перехода на ЕТН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89" y="231679"/>
            <a:ext cx="2161768" cy="317001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BCE13FD1-E2CF-D7F0-9B38-9C2EC7911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049202"/>
              </p:ext>
            </p:extLst>
          </p:nvPr>
        </p:nvGraphicFramePr>
        <p:xfrm>
          <a:off x="704528" y="2944608"/>
          <a:ext cx="8915400" cy="1828800"/>
        </p:xfrm>
        <a:graphic>
          <a:graphicData uri="http://schemas.openxmlformats.org/drawingml/2006/table">
            <a:tbl>
              <a:tblPr/>
              <a:tblGrid>
                <a:gridCol w="4457700">
                  <a:extLst>
                    <a:ext uri="{9D8B030D-6E8A-4147-A177-3AD203B41FA5}">
                      <a16:colId xmlns:a16="http://schemas.microsoft.com/office/drawing/2014/main" xmlns="" val="746567953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xmlns="" val="3868567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эффективности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защиты работника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611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7613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40832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2235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категории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защиты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3624542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FCB0366-9D4D-7DE9-55F2-C87722A2A3CF}"/>
              </a:ext>
            </a:extLst>
          </p:cNvPr>
          <p:cNvSpPr txBox="1"/>
          <p:nvPr/>
        </p:nvSpPr>
        <p:spPr>
          <a:xfrm>
            <a:off x="636851" y="4957717"/>
            <a:ext cx="864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закупкой ДСИЗ запросите информацию о категории эффективности у поставщика. Приобретите средства, которые защитят работника от вредного фактора.</a:t>
            </a:r>
          </a:p>
          <a:p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6200000">
            <a:off x="1518362" y="-1529637"/>
            <a:ext cx="6858000" cy="9917276"/>
          </a:xfrm>
          <a:prstGeom prst="rect">
            <a:avLst/>
          </a:prstGeom>
          <a:solidFill>
            <a:srgbClr val="00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4" tIns="20118" rIns="40234" bIns="20118" rtlCol="0" anchor="ctr"/>
          <a:lstStyle/>
          <a:p>
            <a:pPr algn="ctr"/>
            <a:endParaRPr lang="ru-RU" dirty="0">
              <a:solidFill>
                <a:srgbClr val="007B8F"/>
              </a:solidFill>
            </a:endParaRPr>
          </a:p>
        </p:txBody>
      </p:sp>
      <p:pic>
        <p:nvPicPr>
          <p:cNvPr id="3" name="Picture 3" descr="C:\Users\molchanovskaya\Downloads\Fra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45" y="6021288"/>
            <a:ext cx="3457016" cy="2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9">
            <a:extLst>
              <a:ext uri="{FF2B5EF4-FFF2-40B4-BE49-F238E27FC236}">
                <a16:creationId xmlns:a16="http://schemas.microsoft.com/office/drawing/2014/main" xmlns="" id="{732DC337-62A6-4A9A-9971-B6488AB9351D}"/>
              </a:ext>
            </a:extLst>
          </p:cNvPr>
          <p:cNvSpPr txBox="1">
            <a:spLocks/>
          </p:cNvSpPr>
          <p:nvPr/>
        </p:nvSpPr>
        <p:spPr>
          <a:xfrm>
            <a:off x="507783" y="2577546"/>
            <a:ext cx="8879155" cy="527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5980224"/>
            <a:ext cx="2161768" cy="3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63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929</Words>
  <Application>Microsoft Office PowerPoint</Application>
  <PresentationFormat>Лист A4 (210x297 мм)</PresentationFormat>
  <Paragraphs>105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Богачева (Булаева) Дарья Валерьевна</dc:creator>
  <cp:lastModifiedBy>Ekaterina R. Islamova</cp:lastModifiedBy>
  <cp:revision>60</cp:revision>
  <dcterms:created xsi:type="dcterms:W3CDTF">2022-10-14T12:08:28Z</dcterms:created>
  <dcterms:modified xsi:type="dcterms:W3CDTF">2024-01-25T10:35:04Z</dcterms:modified>
</cp:coreProperties>
</file>