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79" r:id="rId4"/>
    <p:sldId id="282" r:id="rId5"/>
    <p:sldId id="295" r:id="rId6"/>
    <p:sldId id="292" r:id="rId7"/>
    <p:sldId id="280" r:id="rId8"/>
    <p:sldId id="285" r:id="rId9"/>
    <p:sldId id="286" r:id="rId10"/>
    <p:sldId id="287" r:id="rId11"/>
    <p:sldId id="281" r:id="rId12"/>
    <p:sldId id="283" r:id="rId13"/>
    <p:sldId id="294" r:id="rId14"/>
    <p:sldId id="290" r:id="rId15"/>
    <p:sldId id="284" r:id="rId16"/>
    <p:sldId id="291" r:id="rId17"/>
    <p:sldId id="289" r:id="rId18"/>
    <p:sldId id="298" r:id="rId19"/>
    <p:sldId id="299" r:id="rId2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0033CC"/>
    <a:srgbClr val="B92D14"/>
    <a:srgbClr val="040E08"/>
    <a:srgbClr val="35759D"/>
    <a:srgbClr val="35B19D"/>
    <a:srgbClr val="000000"/>
    <a:srgbClr val="FFFF00"/>
    <a:srgbClr val="491403"/>
    <a:srgbClr val="3A1002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501" autoAdjust="0"/>
    <p:restoredTop sz="95596" autoAdjust="0"/>
  </p:normalViewPr>
  <p:slideViewPr>
    <p:cSldViewPr>
      <p:cViewPr>
        <p:scale>
          <a:sx n="75" d="100"/>
          <a:sy n="75" d="100"/>
        </p:scale>
        <p:origin x="-2664" y="-11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F6B95BF-4889-4F32-93EB-0056539DDB79}" type="doc">
      <dgm:prSet loTypeId="urn:microsoft.com/office/officeart/2005/8/layout/vProcess5" loCatId="process" qsTypeId="urn:microsoft.com/office/officeart/2005/8/quickstyle/simple5" qsCatId="simple" csTypeId="urn:microsoft.com/office/officeart/2005/8/colors/accent1_2" csCatId="accent1" phldr="1"/>
      <dgm:spPr/>
    </dgm:pt>
    <dgm:pt modelId="{A5801F4B-8CBD-4D5F-83F7-7002A80FFDB2}">
      <dgm:prSet phldrT="[Текст]" custT="1"/>
      <dgm:spPr/>
      <dgm:t>
        <a:bodyPr/>
        <a:lstStyle/>
        <a:p>
          <a:r>
            <a:rPr lang="ru-RU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Первый «блок» – письменная работа по учебному предмету с предметными и методическими заданиями</a:t>
          </a:r>
          <a:endParaRPr lang="ru-RU" sz="1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gm:t>
    </dgm:pt>
    <dgm:pt modelId="{CB7B3672-5B0C-40D9-BF5F-762B25E70573}" type="parTrans" cxnId="{3A4B8150-3061-4276-A3C1-2DE113AA2DC5}">
      <dgm:prSet/>
      <dgm:spPr/>
      <dgm:t>
        <a:bodyPr/>
        <a:lstStyle/>
        <a:p>
          <a:endParaRPr lang="ru-RU" sz="16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gm:t>
    </dgm:pt>
    <dgm:pt modelId="{35D82055-5B6C-4D95-B35F-A5CD0E52A9F2}" type="sibTrans" cxnId="{3A4B8150-3061-4276-A3C1-2DE113AA2DC5}">
      <dgm:prSet custT="1"/>
      <dgm:spPr/>
      <dgm:t>
        <a:bodyPr/>
        <a:lstStyle/>
        <a:p>
          <a:endParaRPr lang="ru-RU" sz="16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gm:t>
    </dgm:pt>
    <dgm:pt modelId="{83F76E32-10EC-4452-BF85-100CF7CE87CD}">
      <dgm:prSet phldrT="[Текст]" custT="1"/>
      <dgm:spPr/>
      <dgm:t>
        <a:bodyPr/>
        <a:lstStyle/>
        <a:p>
          <a:r>
            <a:rPr lang="ru-RU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Во втором «блоке» эксперты оценивали видеозапись урока. При анализе учитывали аспекты воспитания, мотивации, индивидуального подхода, формирование навыков</a:t>
          </a:r>
          <a:endParaRPr lang="ru-RU" sz="1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gm:t>
    </dgm:pt>
    <dgm:pt modelId="{4CE84CD6-FD59-4ED2-8093-6DC6908878D5}" type="parTrans" cxnId="{5D53E055-0489-4992-B4A3-56475BD89F6A}">
      <dgm:prSet/>
      <dgm:spPr/>
      <dgm:t>
        <a:bodyPr/>
        <a:lstStyle/>
        <a:p>
          <a:endParaRPr lang="ru-RU" sz="16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gm:t>
    </dgm:pt>
    <dgm:pt modelId="{7B2E5F75-6A87-4EFD-BCBE-64409DE0C0AC}" type="sibTrans" cxnId="{5D53E055-0489-4992-B4A3-56475BD89F6A}">
      <dgm:prSet custT="1"/>
      <dgm:spPr/>
      <dgm:t>
        <a:bodyPr/>
        <a:lstStyle/>
        <a:p>
          <a:endParaRPr lang="ru-RU" sz="16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gm:t>
    </dgm:pt>
    <dgm:pt modelId="{00DC568A-189D-404F-AA69-19B2C3B7F9F4}">
      <dgm:prSet phldrT="[Текст]" custT="1"/>
      <dgm:spPr/>
      <dgm:t>
        <a:bodyPr/>
        <a:lstStyle/>
        <a:p>
          <a:r>
            <a:rPr lang="ru-RU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В третьем «блоке» надо было решить «педагогический кейс», в нем – ситуация из жизни. Учитель составлял план действий по ситуации</a:t>
          </a:r>
          <a:endParaRPr lang="ru-RU" sz="1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gm:t>
    </dgm:pt>
    <dgm:pt modelId="{8D03F019-4796-45BE-ACA9-21F3E5B34268}" type="parTrans" cxnId="{3F24A41F-ABCD-47E9-A9D8-96E6D1496A1C}">
      <dgm:prSet/>
      <dgm:spPr/>
      <dgm:t>
        <a:bodyPr/>
        <a:lstStyle/>
        <a:p>
          <a:endParaRPr lang="ru-RU" sz="16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gm:t>
    </dgm:pt>
    <dgm:pt modelId="{D1374EDA-6863-4367-9C66-859E7C1F9CF9}" type="sibTrans" cxnId="{3F24A41F-ABCD-47E9-A9D8-96E6D1496A1C}">
      <dgm:prSet/>
      <dgm:spPr/>
      <dgm:t>
        <a:bodyPr/>
        <a:lstStyle/>
        <a:p>
          <a:endParaRPr lang="ru-RU" sz="16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gm:t>
    </dgm:pt>
    <dgm:pt modelId="{2475457C-DB6A-4402-9148-A1CBF82672C0}" type="pres">
      <dgm:prSet presAssocID="{EF6B95BF-4889-4F32-93EB-0056539DDB79}" presName="outerComposite" presStyleCnt="0">
        <dgm:presLayoutVars>
          <dgm:chMax val="5"/>
          <dgm:dir/>
          <dgm:resizeHandles val="exact"/>
        </dgm:presLayoutVars>
      </dgm:prSet>
      <dgm:spPr/>
    </dgm:pt>
    <dgm:pt modelId="{5A4B2532-8B1C-4E57-B2EF-04EBF21FDA4F}" type="pres">
      <dgm:prSet presAssocID="{EF6B95BF-4889-4F32-93EB-0056539DDB79}" presName="dummyMaxCanvas" presStyleCnt="0">
        <dgm:presLayoutVars/>
      </dgm:prSet>
      <dgm:spPr/>
    </dgm:pt>
    <dgm:pt modelId="{F50524F8-FAEE-454B-8B58-789774CD8304}" type="pres">
      <dgm:prSet presAssocID="{EF6B95BF-4889-4F32-93EB-0056539DDB79}" presName="ThreeNodes_1" presStyleLbl="node1" presStyleIdx="0" presStyleCnt="3">
        <dgm:presLayoutVars>
          <dgm:bulletEnabled val="1"/>
        </dgm:presLayoutVars>
      </dgm:prSet>
      <dgm:spPr/>
    </dgm:pt>
    <dgm:pt modelId="{E8702C89-30B9-4F05-9CB8-B0580764BD9B}" type="pres">
      <dgm:prSet presAssocID="{EF6B95BF-4889-4F32-93EB-0056539DDB79}" presName="ThreeNodes_2" presStyleLbl="node1" presStyleIdx="1" presStyleCnt="3">
        <dgm:presLayoutVars>
          <dgm:bulletEnabled val="1"/>
        </dgm:presLayoutVars>
      </dgm:prSet>
      <dgm:spPr/>
    </dgm:pt>
    <dgm:pt modelId="{84EC593D-FCF4-4FD2-99FB-EEB9DCCD71B7}" type="pres">
      <dgm:prSet presAssocID="{EF6B95BF-4889-4F32-93EB-0056539DDB79}" presName="ThreeNodes_3" presStyleLbl="node1" presStyleIdx="2" presStyleCnt="3">
        <dgm:presLayoutVars>
          <dgm:bulletEnabled val="1"/>
        </dgm:presLayoutVars>
      </dgm:prSet>
      <dgm:spPr/>
    </dgm:pt>
    <dgm:pt modelId="{E0894215-8B3A-40FE-AE85-05131C7738D7}" type="pres">
      <dgm:prSet presAssocID="{EF6B95BF-4889-4F32-93EB-0056539DDB79}" presName="ThreeConn_1-2" presStyleLbl="fgAccFollowNode1" presStyleIdx="0" presStyleCnt="2">
        <dgm:presLayoutVars>
          <dgm:bulletEnabled val="1"/>
        </dgm:presLayoutVars>
      </dgm:prSet>
      <dgm:spPr/>
    </dgm:pt>
    <dgm:pt modelId="{85A7A240-B09E-4F75-BDE1-0AD4F615DBDE}" type="pres">
      <dgm:prSet presAssocID="{EF6B95BF-4889-4F32-93EB-0056539DDB79}" presName="ThreeConn_2-3" presStyleLbl="fgAccFollowNode1" presStyleIdx="1" presStyleCnt="2">
        <dgm:presLayoutVars>
          <dgm:bulletEnabled val="1"/>
        </dgm:presLayoutVars>
      </dgm:prSet>
      <dgm:spPr/>
    </dgm:pt>
    <dgm:pt modelId="{0E72742B-5CB8-41E1-9BB2-D207C606BE28}" type="pres">
      <dgm:prSet presAssocID="{EF6B95BF-4889-4F32-93EB-0056539DDB79}" presName="ThreeNodes_1_text" presStyleLbl="node1" presStyleIdx="2" presStyleCnt="3">
        <dgm:presLayoutVars>
          <dgm:bulletEnabled val="1"/>
        </dgm:presLayoutVars>
      </dgm:prSet>
      <dgm:spPr/>
    </dgm:pt>
    <dgm:pt modelId="{95611190-5AC0-46AD-97C8-9F6BE52317A9}" type="pres">
      <dgm:prSet presAssocID="{EF6B95BF-4889-4F32-93EB-0056539DDB79}" presName="ThreeNodes_2_text" presStyleLbl="node1" presStyleIdx="2" presStyleCnt="3">
        <dgm:presLayoutVars>
          <dgm:bulletEnabled val="1"/>
        </dgm:presLayoutVars>
      </dgm:prSet>
      <dgm:spPr/>
    </dgm:pt>
    <dgm:pt modelId="{E9CE0BB2-5931-4478-993F-D6DD2B03F21E}" type="pres">
      <dgm:prSet presAssocID="{EF6B95BF-4889-4F32-93EB-0056539DDB79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5D53E055-0489-4992-B4A3-56475BD89F6A}" srcId="{EF6B95BF-4889-4F32-93EB-0056539DDB79}" destId="{83F76E32-10EC-4452-BF85-100CF7CE87CD}" srcOrd="1" destOrd="0" parTransId="{4CE84CD6-FD59-4ED2-8093-6DC6908878D5}" sibTransId="{7B2E5F75-6A87-4EFD-BCBE-64409DE0C0AC}"/>
    <dgm:cxn modelId="{435F092A-6A5D-46C1-B271-F27EF33BBD95}" type="presOf" srcId="{83F76E32-10EC-4452-BF85-100CF7CE87CD}" destId="{E8702C89-30B9-4F05-9CB8-B0580764BD9B}" srcOrd="0" destOrd="0" presId="urn:microsoft.com/office/officeart/2005/8/layout/vProcess5"/>
    <dgm:cxn modelId="{3CB0C1D1-7026-4BB5-B63A-10DEBB18769E}" type="presOf" srcId="{A5801F4B-8CBD-4D5F-83F7-7002A80FFDB2}" destId="{F50524F8-FAEE-454B-8B58-789774CD8304}" srcOrd="0" destOrd="0" presId="urn:microsoft.com/office/officeart/2005/8/layout/vProcess5"/>
    <dgm:cxn modelId="{3A4B8150-3061-4276-A3C1-2DE113AA2DC5}" srcId="{EF6B95BF-4889-4F32-93EB-0056539DDB79}" destId="{A5801F4B-8CBD-4D5F-83F7-7002A80FFDB2}" srcOrd="0" destOrd="0" parTransId="{CB7B3672-5B0C-40D9-BF5F-762B25E70573}" sibTransId="{35D82055-5B6C-4D95-B35F-A5CD0E52A9F2}"/>
    <dgm:cxn modelId="{A4B147C5-DDF2-45BF-B973-C3365DA167C6}" type="presOf" srcId="{A5801F4B-8CBD-4D5F-83F7-7002A80FFDB2}" destId="{0E72742B-5CB8-41E1-9BB2-D207C606BE28}" srcOrd="1" destOrd="0" presId="urn:microsoft.com/office/officeart/2005/8/layout/vProcess5"/>
    <dgm:cxn modelId="{3F24A41F-ABCD-47E9-A9D8-96E6D1496A1C}" srcId="{EF6B95BF-4889-4F32-93EB-0056539DDB79}" destId="{00DC568A-189D-404F-AA69-19B2C3B7F9F4}" srcOrd="2" destOrd="0" parTransId="{8D03F019-4796-45BE-ACA9-21F3E5B34268}" sibTransId="{D1374EDA-6863-4367-9C66-859E7C1F9CF9}"/>
    <dgm:cxn modelId="{EEC4FB47-66A6-45FD-BA3A-E1342842CF82}" type="presOf" srcId="{00DC568A-189D-404F-AA69-19B2C3B7F9F4}" destId="{E9CE0BB2-5931-4478-993F-D6DD2B03F21E}" srcOrd="1" destOrd="0" presId="urn:microsoft.com/office/officeart/2005/8/layout/vProcess5"/>
    <dgm:cxn modelId="{8D7A4E14-9541-4E77-A359-395B1448F1DB}" type="presOf" srcId="{00DC568A-189D-404F-AA69-19B2C3B7F9F4}" destId="{84EC593D-FCF4-4FD2-99FB-EEB9DCCD71B7}" srcOrd="0" destOrd="0" presId="urn:microsoft.com/office/officeart/2005/8/layout/vProcess5"/>
    <dgm:cxn modelId="{5F4043A5-3FD3-44DF-BC47-4EFD9A3A4D97}" type="presOf" srcId="{35D82055-5B6C-4D95-B35F-A5CD0E52A9F2}" destId="{E0894215-8B3A-40FE-AE85-05131C7738D7}" srcOrd="0" destOrd="0" presId="urn:microsoft.com/office/officeart/2005/8/layout/vProcess5"/>
    <dgm:cxn modelId="{C4634FAC-8882-44E6-B88B-E528C6BB9FB3}" type="presOf" srcId="{7B2E5F75-6A87-4EFD-BCBE-64409DE0C0AC}" destId="{85A7A240-B09E-4F75-BDE1-0AD4F615DBDE}" srcOrd="0" destOrd="0" presId="urn:microsoft.com/office/officeart/2005/8/layout/vProcess5"/>
    <dgm:cxn modelId="{114E53EF-79F2-45BE-BEC5-EFD7A6A27055}" type="presOf" srcId="{83F76E32-10EC-4452-BF85-100CF7CE87CD}" destId="{95611190-5AC0-46AD-97C8-9F6BE52317A9}" srcOrd="1" destOrd="0" presId="urn:microsoft.com/office/officeart/2005/8/layout/vProcess5"/>
    <dgm:cxn modelId="{F1900CDF-6B68-4608-9035-015334537A88}" type="presOf" srcId="{EF6B95BF-4889-4F32-93EB-0056539DDB79}" destId="{2475457C-DB6A-4402-9148-A1CBF82672C0}" srcOrd="0" destOrd="0" presId="urn:microsoft.com/office/officeart/2005/8/layout/vProcess5"/>
    <dgm:cxn modelId="{F5433BF5-ED9A-4752-8704-879785F2C0A7}" type="presParOf" srcId="{2475457C-DB6A-4402-9148-A1CBF82672C0}" destId="{5A4B2532-8B1C-4E57-B2EF-04EBF21FDA4F}" srcOrd="0" destOrd="0" presId="urn:microsoft.com/office/officeart/2005/8/layout/vProcess5"/>
    <dgm:cxn modelId="{A022FAE8-4261-405F-8C94-DBDE08E27C54}" type="presParOf" srcId="{2475457C-DB6A-4402-9148-A1CBF82672C0}" destId="{F50524F8-FAEE-454B-8B58-789774CD8304}" srcOrd="1" destOrd="0" presId="urn:microsoft.com/office/officeart/2005/8/layout/vProcess5"/>
    <dgm:cxn modelId="{89B5AC2B-3810-48F4-9162-18D4103E6B39}" type="presParOf" srcId="{2475457C-DB6A-4402-9148-A1CBF82672C0}" destId="{E8702C89-30B9-4F05-9CB8-B0580764BD9B}" srcOrd="2" destOrd="0" presId="urn:microsoft.com/office/officeart/2005/8/layout/vProcess5"/>
    <dgm:cxn modelId="{7B4DCDE1-BF4D-4FA7-916D-F431CAA8689A}" type="presParOf" srcId="{2475457C-DB6A-4402-9148-A1CBF82672C0}" destId="{84EC593D-FCF4-4FD2-99FB-EEB9DCCD71B7}" srcOrd="3" destOrd="0" presId="urn:microsoft.com/office/officeart/2005/8/layout/vProcess5"/>
    <dgm:cxn modelId="{922B698D-4AFB-41CE-B1F1-8093FD391877}" type="presParOf" srcId="{2475457C-DB6A-4402-9148-A1CBF82672C0}" destId="{E0894215-8B3A-40FE-AE85-05131C7738D7}" srcOrd="4" destOrd="0" presId="urn:microsoft.com/office/officeart/2005/8/layout/vProcess5"/>
    <dgm:cxn modelId="{6EBB8FA9-A6F2-41F6-8ED3-578DF362EAC6}" type="presParOf" srcId="{2475457C-DB6A-4402-9148-A1CBF82672C0}" destId="{85A7A240-B09E-4F75-BDE1-0AD4F615DBDE}" srcOrd="5" destOrd="0" presId="urn:microsoft.com/office/officeart/2005/8/layout/vProcess5"/>
    <dgm:cxn modelId="{2045DE60-92E9-4638-B0DE-BB7AE1D2F6AA}" type="presParOf" srcId="{2475457C-DB6A-4402-9148-A1CBF82672C0}" destId="{0E72742B-5CB8-41E1-9BB2-D207C606BE28}" srcOrd="6" destOrd="0" presId="urn:microsoft.com/office/officeart/2005/8/layout/vProcess5"/>
    <dgm:cxn modelId="{D4A3704C-53FF-4EAA-AFA1-737566C57817}" type="presParOf" srcId="{2475457C-DB6A-4402-9148-A1CBF82672C0}" destId="{95611190-5AC0-46AD-97C8-9F6BE52317A9}" srcOrd="7" destOrd="0" presId="urn:microsoft.com/office/officeart/2005/8/layout/vProcess5"/>
    <dgm:cxn modelId="{B4012933-9835-4B9F-B20A-F372065741C0}" type="presParOf" srcId="{2475457C-DB6A-4402-9148-A1CBF82672C0}" destId="{E9CE0BB2-5931-4478-993F-D6DD2B03F21E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xmlns="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50524F8-FAEE-454B-8B58-789774CD8304}">
      <dsp:nvSpPr>
        <dsp:cNvPr id="0" name=""/>
        <dsp:cNvSpPr/>
      </dsp:nvSpPr>
      <dsp:spPr>
        <a:xfrm>
          <a:off x="0" y="0"/>
          <a:ext cx="5564990" cy="141406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Первый «блок» – письменная работа по учебному предмету с предметными и методическими заданиями</a:t>
          </a:r>
          <a:endParaRPr lang="ru-RU" sz="1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sp:txBody>
      <dsp:txXfrm>
        <a:off x="0" y="0"/>
        <a:ext cx="4121934" cy="1414068"/>
      </dsp:txXfrm>
    </dsp:sp>
    <dsp:sp modelId="{E8702C89-30B9-4F05-9CB8-B0580764BD9B}">
      <dsp:nvSpPr>
        <dsp:cNvPr id="0" name=""/>
        <dsp:cNvSpPr/>
      </dsp:nvSpPr>
      <dsp:spPr>
        <a:xfrm>
          <a:off x="491028" y="1649745"/>
          <a:ext cx="5564990" cy="141406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Во втором «блоке» эксперты оценивали видеозапись урока. При анализе учитывали аспекты воспитания, мотивации, индивидуального подхода, формирование навыков</a:t>
          </a:r>
          <a:endParaRPr lang="ru-RU" sz="1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sp:txBody>
      <dsp:txXfrm>
        <a:off x="491028" y="1649745"/>
        <a:ext cx="4154818" cy="1414068"/>
      </dsp:txXfrm>
    </dsp:sp>
    <dsp:sp modelId="{84EC593D-FCF4-4FD2-99FB-EEB9DCCD71B7}">
      <dsp:nvSpPr>
        <dsp:cNvPr id="0" name=""/>
        <dsp:cNvSpPr/>
      </dsp:nvSpPr>
      <dsp:spPr>
        <a:xfrm>
          <a:off x="982057" y="3299491"/>
          <a:ext cx="5564990" cy="141406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В третьем «блоке» надо было решить «педагогический кейс», в нем – ситуация из жизни. Учитель составлял план действий по ситуации</a:t>
          </a:r>
          <a:endParaRPr lang="ru-RU" sz="1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sp:txBody>
      <dsp:txXfrm>
        <a:off x="982057" y="3299491"/>
        <a:ext cx="4154818" cy="1414068"/>
      </dsp:txXfrm>
    </dsp:sp>
    <dsp:sp modelId="{E0894215-8B3A-40FE-AE85-05131C7738D7}">
      <dsp:nvSpPr>
        <dsp:cNvPr id="0" name=""/>
        <dsp:cNvSpPr/>
      </dsp:nvSpPr>
      <dsp:spPr>
        <a:xfrm>
          <a:off x="4645846" y="1072334"/>
          <a:ext cx="919144" cy="919144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sp:txBody>
      <dsp:txXfrm>
        <a:off x="4645846" y="1072334"/>
        <a:ext cx="919144" cy="919144"/>
      </dsp:txXfrm>
    </dsp:sp>
    <dsp:sp modelId="{85A7A240-B09E-4F75-BDE1-0AD4F615DBDE}">
      <dsp:nvSpPr>
        <dsp:cNvPr id="0" name=""/>
        <dsp:cNvSpPr/>
      </dsp:nvSpPr>
      <dsp:spPr>
        <a:xfrm>
          <a:off x="5136875" y="2712653"/>
          <a:ext cx="919144" cy="919144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sp:txBody>
      <dsp:txXfrm>
        <a:off x="5136875" y="2712653"/>
        <a:ext cx="919144" cy="9191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819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81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81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9B28500-0A12-4DE5-9326-1CA4982E8FB4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0F4FE5A-0DF2-456F-A9CE-6D86942466A8}" type="slidenum">
              <a:rPr lang="en-US"/>
              <a:pPr/>
              <a:t>1</a:t>
            </a:fld>
            <a:endParaRPr lang="en-US"/>
          </a:p>
        </p:txBody>
      </p:sp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8360E9E-F8D2-45F2-939E-9A6CEBF0E476}" type="slidenum">
              <a:rPr lang="en-US"/>
              <a:pPr/>
              <a:t>2</a:t>
            </a:fld>
            <a:endParaRPr lang="en-US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85693F1-BD7E-4CBC-9B81-C9F0762F887C}" type="slidenum">
              <a:rPr lang="en-US"/>
              <a:pPr/>
              <a:t>3</a:t>
            </a:fld>
            <a:endParaRPr lang="en-US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85693F1-BD7E-4CBC-9B81-C9F0762F887C}" type="slidenum">
              <a:rPr lang="en-US"/>
              <a:pPr/>
              <a:t>4</a:t>
            </a:fld>
            <a:endParaRPr lang="en-US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85693F1-BD7E-4CBC-9B81-C9F0762F887C}" type="slidenum">
              <a:rPr lang="en-US"/>
              <a:pPr/>
              <a:t>8</a:t>
            </a:fld>
            <a:endParaRPr lang="en-US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85693F1-BD7E-4CBC-9B81-C9F0762F887C}" type="slidenum">
              <a:rPr lang="en-US"/>
              <a:pPr/>
              <a:t>11</a:t>
            </a:fld>
            <a:endParaRPr lang="en-US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85693F1-BD7E-4CBC-9B81-C9F0762F887C}" type="slidenum">
              <a:rPr lang="en-US"/>
              <a:pPr/>
              <a:t>12</a:t>
            </a:fld>
            <a:endParaRPr lang="en-US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85693F1-BD7E-4CBC-9B81-C9F0762F887C}" type="slidenum">
              <a:rPr lang="en-US"/>
              <a:pPr/>
              <a:t>15</a:t>
            </a:fld>
            <a:endParaRPr lang="en-US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85693F1-BD7E-4CBC-9B81-C9F0762F887C}" type="slidenum">
              <a:rPr lang="en-US"/>
              <a:pPr/>
              <a:t>17</a:t>
            </a:fld>
            <a:endParaRPr lang="en-US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0F4FE5A-0DF2-456F-A9CE-6D86942466A8}" type="slidenum">
              <a:rPr lang="en-US"/>
              <a:pPr/>
              <a:t>18</a:t>
            </a:fld>
            <a:endParaRPr lang="en-US"/>
          </a:p>
        </p:txBody>
      </p:sp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B28500-0A12-4DE5-9326-1CA4982E8FB4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5334000"/>
            <a:ext cx="7772400" cy="704850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1000" y="6019800"/>
            <a:ext cx="7772400" cy="685800"/>
          </a:xfrm>
        </p:spPr>
        <p:txBody>
          <a:bodyPr/>
          <a:lstStyle>
            <a:lvl1pPr marL="0" indent="0">
              <a:buFontTx/>
              <a:buNone/>
              <a:defRPr sz="2400"/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95300" y="2009775"/>
            <a:ext cx="40005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009775"/>
            <a:ext cx="40005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10350" y="1065213"/>
            <a:ext cx="2038350" cy="52117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1065213"/>
            <a:ext cx="5962650" cy="52117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1065213"/>
            <a:ext cx="8153400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2009775"/>
            <a:ext cx="81534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8.jpeg"/><Relationship Id="rId7" Type="http://schemas.openxmlformats.org/officeDocument/2006/relationships/diagramLayout" Target="../diagrams/layout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6" Type="http://schemas.openxmlformats.org/officeDocument/2006/relationships/diagramData" Target="../diagrams/data1.xml"/><Relationship Id="rId11" Type="http://schemas.openxmlformats.org/officeDocument/2006/relationships/image" Target="../media/image13.png"/><Relationship Id="rId5" Type="http://schemas.openxmlformats.org/officeDocument/2006/relationships/image" Target="../media/image4.png"/><Relationship Id="rId10" Type="http://schemas.microsoft.com/office/2007/relationships/diagramDrawing" Target="../diagrams/drawing1.xml"/><Relationship Id="rId4" Type="http://schemas.openxmlformats.org/officeDocument/2006/relationships/image" Target="../media/image3.png"/><Relationship Id="rId9" Type="http://schemas.openxmlformats.org/officeDocument/2006/relationships/diagramColors" Target="../diagrams/colors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4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14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8.jpe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3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8.jpe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4.png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3.png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7504" y="4834895"/>
            <a:ext cx="8640960" cy="246221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3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Новая аттестация. </a:t>
            </a:r>
          </a:p>
          <a:p>
            <a:r>
              <a:rPr lang="ru-RU" sz="3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Примеры </a:t>
            </a:r>
            <a:r>
              <a:rPr lang="ru-RU" sz="3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заданий, </a:t>
            </a:r>
            <a:r>
              <a:rPr lang="ru-RU" sz="3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/>
            </a:r>
            <a:br>
              <a:rPr lang="ru-RU" sz="3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ru-RU" sz="3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которые </a:t>
            </a:r>
            <a:r>
              <a:rPr lang="ru-RU" sz="3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будут выполнять </a:t>
            </a:r>
            <a:r>
              <a:rPr lang="ru-RU" sz="3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учителя</a:t>
            </a:r>
            <a:endParaRPr lang="ru-RU" sz="3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endParaRPr lang="ru-RU" sz="40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pic>
        <p:nvPicPr>
          <p:cNvPr id="7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8240" y="516260"/>
            <a:ext cx="2394507" cy="677908"/>
          </a:xfrm>
          <a:prstGeom prst="rect">
            <a:avLst/>
          </a:prstGeom>
          <a:noFill/>
        </p:spPr>
      </p:pic>
      <p:pic>
        <p:nvPicPr>
          <p:cNvPr id="8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64661" y="132928"/>
            <a:ext cx="2365703" cy="3017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11"/>
          <p:cNvSpPr/>
          <p:nvPr/>
        </p:nvSpPr>
        <p:spPr bwMode="auto">
          <a:xfrm>
            <a:off x="179512" y="1340768"/>
            <a:ext cx="8712968" cy="4968552"/>
          </a:xfrm>
          <a:prstGeom prst="round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cs typeface="Arial" pitchFamily="34" charset="0"/>
            </a:endParaRPr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323528" y="2636912"/>
            <a:ext cx="5976664" cy="2448272"/>
          </a:xfrm>
          <a:noFill/>
        </p:spPr>
        <p:txBody>
          <a:bodyPr/>
          <a:lstStyle/>
          <a:p>
            <a:pPr marL="0" indent="0" algn="ctr">
              <a:lnSpc>
                <a:spcPct val="80000"/>
              </a:lnSpc>
              <a:buNone/>
            </a:pPr>
            <a:r>
              <a:rPr lang="ru-RU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Летом </a:t>
            </a:r>
            <a:r>
              <a:rPr lang="ru-RU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2018 года </a:t>
            </a:r>
            <a:r>
              <a:rPr lang="ru-RU" sz="28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Минпросвещения</a:t>
            </a:r>
            <a:r>
              <a:rPr lang="ru-RU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апробировало новую модель </a:t>
            </a:r>
            <a:r>
              <a:rPr lang="ru-RU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аттестации по единым федеральным оценочным материалам (ЕФОМ</a:t>
            </a:r>
            <a:r>
              <a:rPr lang="ru-RU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)</a:t>
            </a:r>
            <a:endParaRPr lang="ru-RU" sz="28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Рисунок 7" descr="KijoRq6rT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84168" y="3645024"/>
            <a:ext cx="2770943" cy="1846076"/>
          </a:xfrm>
          <a:prstGeom prst="rect">
            <a:avLst/>
          </a:prstGeom>
        </p:spPr>
      </p:pic>
      <p:pic>
        <p:nvPicPr>
          <p:cNvPr id="9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54924" y="3898652"/>
            <a:ext cx="1933655" cy="232919"/>
          </a:xfrm>
          <a:prstGeom prst="rect">
            <a:avLst/>
          </a:prstGeom>
          <a:noFill/>
        </p:spPr>
      </p:pic>
      <p:pic>
        <p:nvPicPr>
          <p:cNvPr id="10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12720" y="4199746"/>
            <a:ext cx="1933490" cy="547390"/>
          </a:xfrm>
          <a:prstGeom prst="rect">
            <a:avLst/>
          </a:prstGeom>
          <a:noFill/>
        </p:spPr>
      </p:pic>
      <p:pic>
        <p:nvPicPr>
          <p:cNvPr id="11" name="Рисунок 10" descr="0_dba78_94da0ccb_orig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flipH="1">
            <a:off x="539552" y="260648"/>
            <a:ext cx="1727006" cy="2016224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1428428" y="1536700"/>
            <a:ext cx="6912768" cy="7434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80000"/>
              </a:lnSpc>
              <a:spcBef>
                <a:spcPct val="20000"/>
              </a:spcBef>
            </a:pPr>
            <a:r>
              <a:rPr lang="ru-RU" sz="2600" b="1" kern="0" dirty="0">
                <a:solidFill>
                  <a:schemeClr val="tx1">
                    <a:lumMod val="75000"/>
                  </a:schemeClr>
                </a:solidFill>
                <a:cs typeface="Arial" pitchFamily="34" charset="0"/>
              </a:rPr>
              <a:t>Минпросвещения поменяло процедуру аттестации </a:t>
            </a:r>
            <a:r>
              <a:rPr lang="ru-RU" sz="2600" b="1" kern="0" dirty="0" smtClean="0">
                <a:solidFill>
                  <a:schemeClr val="tx1">
                    <a:lumMod val="75000"/>
                  </a:schemeClr>
                </a:solidFill>
                <a:cs typeface="Arial" pitchFamily="34" charset="0"/>
              </a:rPr>
              <a:t>педагогов</a:t>
            </a:r>
            <a:endParaRPr lang="ru-RU" sz="2600" b="1" kern="0" dirty="0">
              <a:solidFill>
                <a:schemeClr val="tx1">
                  <a:lumMod val="75000"/>
                </a:schemeClr>
              </a:solidFill>
              <a:cs typeface="Arial" pitchFamily="34" charset="0"/>
            </a:endParaRPr>
          </a:p>
        </p:txBody>
      </p:sp>
      <p:pic>
        <p:nvPicPr>
          <p:cNvPr id="7" name="Рисунок 6" descr="livros.png"/>
          <p:cNvPicPr>
            <a:picLocks noChangeAspect="1"/>
          </p:cNvPicPr>
          <p:nvPr/>
        </p:nvPicPr>
        <p:blipFill>
          <a:blip r:embed="rId7" cstate="print"/>
          <a:srcRect b="8491"/>
          <a:stretch>
            <a:fillRect/>
          </a:stretch>
        </p:blipFill>
        <p:spPr>
          <a:xfrm>
            <a:off x="1475656" y="3717032"/>
            <a:ext cx="5943581" cy="31409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kissclipart-clip-board-png-clipart-clipboard-computer-icons-fe52b6e05c709f2a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68614" y="332656"/>
            <a:ext cx="5891818" cy="5976664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2627784" y="1268760"/>
            <a:ext cx="5688632" cy="50413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ru-RU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Сейчас действует </a:t>
            </a:r>
            <a:r>
              <a:rPr lang="ru-RU" b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/>
            </a:r>
            <a:br>
              <a:rPr lang="ru-RU" b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ru-RU" b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Порядок </a:t>
            </a:r>
            <a:r>
              <a:rPr lang="ru-RU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проведения аттестации педагогических </a:t>
            </a:r>
            <a:r>
              <a:rPr lang="ru-RU" b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работников, </a:t>
            </a:r>
            <a:r>
              <a:rPr lang="ru-RU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утвержденный приказом Минобрнауки от 07.04.2014 № 276. </a:t>
            </a:r>
            <a:endParaRPr lang="ru-RU" b="1" kern="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lvl="0" algn="ctr">
              <a:spcBef>
                <a:spcPct val="20000"/>
              </a:spcBef>
            </a:pPr>
            <a:r>
              <a:rPr lang="ru-RU" b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В</a:t>
            </a:r>
            <a:r>
              <a:rPr lang="ru-RU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 нем не указано, что должен делать учитель на аттестации – </a:t>
            </a:r>
            <a:r>
              <a:rPr lang="ru-RU" b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/>
            </a:r>
            <a:br>
              <a:rPr lang="ru-RU" b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ru-RU" b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показать </a:t>
            </a:r>
            <a:r>
              <a:rPr lang="ru-RU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открытые уроки </a:t>
            </a:r>
            <a:r>
              <a:rPr lang="ru-RU" b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/>
            </a:r>
            <a:br>
              <a:rPr lang="ru-RU" b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ru-RU" b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или </a:t>
            </a:r>
            <a:r>
              <a:rPr lang="ru-RU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подготовить портфолио. </a:t>
            </a:r>
            <a:endParaRPr lang="ru-RU" b="1" kern="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lvl="0" algn="ctr">
              <a:spcBef>
                <a:spcPct val="20000"/>
              </a:spcBef>
            </a:pPr>
            <a:r>
              <a:rPr lang="ru-RU" b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Поэтому </a:t>
            </a:r>
            <a:r>
              <a:rPr lang="ru-RU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в регионах </a:t>
            </a:r>
            <a:r>
              <a:rPr lang="ru-RU" b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во время аттестации учителя </a:t>
            </a:r>
            <a:r>
              <a:rPr lang="ru-RU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выполняют разные требования </a:t>
            </a:r>
            <a:r>
              <a:rPr lang="ru-RU" b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и</a:t>
            </a:r>
            <a:r>
              <a:rPr lang="ru-RU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 сравнить их профессионализм </a:t>
            </a:r>
            <a:r>
              <a:rPr lang="ru-RU" b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невозможно</a:t>
            </a:r>
            <a:endParaRPr lang="ru-RU" b="1" kern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pic>
        <p:nvPicPr>
          <p:cNvPr id="12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35696" y="123607"/>
            <a:ext cx="1501442" cy="425073"/>
          </a:xfrm>
          <a:prstGeom prst="rect">
            <a:avLst/>
          </a:prstGeom>
          <a:noFill/>
        </p:spPr>
      </p:pic>
      <p:pic>
        <p:nvPicPr>
          <p:cNvPr id="13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48264" y="6427256"/>
            <a:ext cx="2005663" cy="255847"/>
          </a:xfrm>
          <a:prstGeom prst="rect">
            <a:avLst/>
          </a:prstGeom>
          <a:noFill/>
        </p:spPr>
      </p:pic>
      <p:pic>
        <p:nvPicPr>
          <p:cNvPr id="9" name="Рисунок 8" descr="IM2709_08_136730847707_0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5496" y="4830676"/>
            <a:ext cx="2520280" cy="20391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866" name="Picture 2" descr="\\Epsylon\^Magazines\СПРАВОЧНИК ЗАМЕСТИТЕЛЯ ДИРЕКТОРА ШКОЛЫ\ОГЭ_презы\Детали для презентаций\seal_circle_red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39752" y="404664"/>
            <a:ext cx="6192688" cy="6192688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987824" y="1412776"/>
            <a:ext cx="482453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dirty="0">
                <a:solidFill>
                  <a:schemeClr val="bg1"/>
                </a:solidFill>
                <a:cs typeface="Arial" pitchFamily="34" charset="0"/>
              </a:rPr>
              <a:t>Новые </a:t>
            </a:r>
            <a:r>
              <a:rPr lang="ru-RU" sz="2200" dirty="0" smtClean="0">
                <a:solidFill>
                  <a:schemeClr val="bg1"/>
                </a:solidFill>
                <a:cs typeface="Arial" pitchFamily="34" charset="0"/>
              </a:rPr>
              <a:t>правила</a:t>
            </a:r>
          </a:p>
          <a:p>
            <a:pPr algn="ctr"/>
            <a:r>
              <a:rPr lang="ru-RU" sz="220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ru-RU" sz="2200" dirty="0">
                <a:solidFill>
                  <a:schemeClr val="bg1"/>
                </a:solidFill>
                <a:cs typeface="Arial" pitchFamily="34" charset="0"/>
              </a:rPr>
              <a:t>введут </a:t>
            </a:r>
            <a:r>
              <a:rPr lang="ru-RU" sz="2200" dirty="0" smtClean="0">
                <a:solidFill>
                  <a:schemeClr val="bg1"/>
                </a:solidFill>
                <a:cs typeface="Arial" pitchFamily="34" charset="0"/>
              </a:rPr>
              <a:t>в</a:t>
            </a:r>
            <a:r>
              <a:rPr lang="ru-RU" sz="2200" dirty="0">
                <a:solidFill>
                  <a:schemeClr val="bg1"/>
                </a:solidFill>
                <a:cs typeface="Arial" pitchFamily="34" charset="0"/>
              </a:rPr>
              <a:t> </a:t>
            </a:r>
            <a:r>
              <a:rPr lang="ru-RU" sz="2200" dirty="0" smtClean="0">
                <a:solidFill>
                  <a:schemeClr val="bg1"/>
                </a:solidFill>
                <a:cs typeface="Arial" pitchFamily="34" charset="0"/>
              </a:rPr>
              <a:t>2020 году. </a:t>
            </a:r>
          </a:p>
          <a:p>
            <a:pPr algn="ctr"/>
            <a:r>
              <a:rPr lang="ru-RU" sz="2200" dirty="0" err="1" smtClean="0">
                <a:solidFill>
                  <a:schemeClr val="bg1"/>
                </a:solidFill>
                <a:cs typeface="Arial" pitchFamily="34" charset="0"/>
              </a:rPr>
              <a:t>Аттестовывать</a:t>
            </a:r>
            <a:r>
              <a:rPr lang="ru-RU" sz="220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ru-RU" sz="2200" dirty="0">
                <a:solidFill>
                  <a:schemeClr val="bg1"/>
                </a:solidFill>
                <a:cs typeface="Arial" pitchFamily="34" charset="0"/>
              </a:rPr>
              <a:t>учителей </a:t>
            </a:r>
            <a:r>
              <a:rPr lang="ru-RU" sz="2200" dirty="0" smtClean="0">
                <a:solidFill>
                  <a:schemeClr val="bg1"/>
                </a:solidFill>
                <a:cs typeface="Arial" pitchFamily="34" charset="0"/>
              </a:rPr>
              <a:t/>
            </a:r>
            <a:br>
              <a:rPr lang="ru-RU" sz="2200" dirty="0" smtClean="0">
                <a:solidFill>
                  <a:schemeClr val="bg1"/>
                </a:solidFill>
                <a:cs typeface="Arial" pitchFamily="34" charset="0"/>
              </a:rPr>
            </a:br>
            <a:r>
              <a:rPr lang="ru-RU" sz="2200" dirty="0" smtClean="0">
                <a:solidFill>
                  <a:schemeClr val="bg1"/>
                </a:solidFill>
                <a:cs typeface="Arial" pitchFamily="34" charset="0"/>
              </a:rPr>
              <a:t>будут </a:t>
            </a:r>
            <a:r>
              <a:rPr lang="ru-RU" sz="2200" dirty="0">
                <a:solidFill>
                  <a:schemeClr val="bg1"/>
                </a:solidFill>
                <a:cs typeface="Arial" pitchFamily="34" charset="0"/>
              </a:rPr>
              <a:t>по ЕФОМ. </a:t>
            </a:r>
            <a:endParaRPr lang="ru-RU" sz="2200" dirty="0" smtClean="0">
              <a:solidFill>
                <a:schemeClr val="bg1"/>
              </a:solidFill>
              <a:cs typeface="Arial" pitchFamily="34" charset="0"/>
            </a:endParaRPr>
          </a:p>
          <a:p>
            <a:pPr algn="ctr"/>
            <a:r>
              <a:rPr lang="ru-RU" sz="2200" dirty="0" smtClean="0">
                <a:solidFill>
                  <a:schemeClr val="bg1"/>
                </a:solidFill>
                <a:cs typeface="Arial" pitchFamily="34" charset="0"/>
              </a:rPr>
              <a:t>Они </a:t>
            </a:r>
            <a:r>
              <a:rPr lang="ru-RU" sz="2200" dirty="0">
                <a:solidFill>
                  <a:schemeClr val="bg1"/>
                </a:solidFill>
                <a:cs typeface="Arial" pitchFamily="34" charset="0"/>
              </a:rPr>
              <a:t>соответствуют профстандарту «Педагог», утвержденному приказом Минтруда от 18.10.2013 № 544н, и ФГОС общего </a:t>
            </a:r>
            <a:r>
              <a:rPr lang="ru-RU" sz="2200" dirty="0" smtClean="0">
                <a:solidFill>
                  <a:schemeClr val="bg1"/>
                </a:solidFill>
                <a:cs typeface="Arial" pitchFamily="34" charset="0"/>
              </a:rPr>
              <a:t>образования</a:t>
            </a:r>
            <a:endParaRPr lang="ru-RU" sz="2200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8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35697" y="195615"/>
            <a:ext cx="1944216" cy="550427"/>
          </a:xfrm>
          <a:prstGeom prst="rect">
            <a:avLst/>
          </a:prstGeom>
          <a:noFill/>
        </p:spPr>
      </p:pic>
      <p:pic>
        <p:nvPicPr>
          <p:cNvPr id="9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88224" y="6381328"/>
            <a:ext cx="2365703" cy="301775"/>
          </a:xfrm>
          <a:prstGeom prst="rect">
            <a:avLst/>
          </a:prstGeom>
          <a:noFill/>
        </p:spPr>
      </p:pic>
      <p:pic>
        <p:nvPicPr>
          <p:cNvPr id="10" name="Рисунок 9" descr="knigi-na-prozrachnom-fone.png"/>
          <p:cNvPicPr>
            <a:picLocks noChangeAspect="1"/>
          </p:cNvPicPr>
          <p:nvPr/>
        </p:nvPicPr>
        <p:blipFill>
          <a:blip r:embed="rId7" cstate="print"/>
          <a:srcRect l="57439"/>
          <a:stretch>
            <a:fillRect/>
          </a:stretch>
        </p:blipFill>
        <p:spPr>
          <a:xfrm>
            <a:off x="0" y="4509120"/>
            <a:ext cx="1763688" cy="237626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805732" y="63500"/>
            <a:ext cx="636666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Book Antiqua" pitchFamily="18" charset="0"/>
              </a:rPr>
              <a:t>Апробация аттестации </a:t>
            </a:r>
          </a:p>
          <a:p>
            <a:pPr algn="ctr"/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Book Antiqua" pitchFamily="18" charset="0"/>
              </a:rPr>
              <a:t>на </a:t>
            </a:r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Book Antiqua" pitchFamily="18" charset="0"/>
              </a:rPr>
              <a:t>основе </a:t>
            </a:r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Book Antiqua" pitchFamily="18" charset="0"/>
              </a:rPr>
              <a:t>ЕФОМ, 2018 год. </a:t>
            </a:r>
            <a:b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Book Antiqua" pitchFamily="18" charset="0"/>
              </a:rPr>
            </a:br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Book Antiqua" pitchFamily="18" charset="0"/>
              </a:rPr>
              <a:t>Пример из Ленинградской области</a:t>
            </a:r>
            <a:endParaRPr lang="ru-RU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6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77696" y="467072"/>
            <a:ext cx="1526078" cy="432048"/>
          </a:xfrm>
          <a:prstGeom prst="rect">
            <a:avLst/>
          </a:prstGeom>
          <a:noFill/>
        </p:spPr>
      </p:pic>
      <p:pic>
        <p:nvPicPr>
          <p:cNvPr id="7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5" cstate="print">
            <a:lum bright="1000" contrast="41000"/>
          </a:blip>
          <a:srcRect/>
          <a:stretch>
            <a:fillRect/>
          </a:stretch>
        </p:blipFill>
        <p:spPr bwMode="auto">
          <a:xfrm>
            <a:off x="7440589" y="188640"/>
            <a:ext cx="1693470" cy="216023"/>
          </a:xfrm>
          <a:prstGeom prst="rect">
            <a:avLst/>
          </a:prstGeom>
          <a:noFill/>
        </p:spPr>
      </p:pic>
      <p:graphicFrame>
        <p:nvGraphicFramePr>
          <p:cNvPr id="9" name="Схема 8"/>
          <p:cNvGraphicFramePr/>
          <p:nvPr/>
        </p:nvGraphicFramePr>
        <p:xfrm>
          <a:off x="2057400" y="1955800"/>
          <a:ext cx="6547048" cy="4713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10" name="Picture 9" descr="\\Epsylon\^Magazines\СПРАВОЧНИК ЗАМЕСТИТЕЛЯ ДИРЕКТОРА ШКОЛЫ\ОГЭ_презы\Фоны для презентации\фоны и детали\clipart-bow-corner-16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 rot="10800000">
            <a:off x="6588224" y="5517233"/>
            <a:ext cx="2555776" cy="1340767"/>
          </a:xfrm>
          <a:prstGeom prst="rect">
            <a:avLst/>
          </a:prstGeom>
          <a:noFill/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972" y="227242"/>
            <a:ext cx="1638548" cy="463889"/>
          </a:xfrm>
          <a:prstGeom prst="rect">
            <a:avLst/>
          </a:prstGeom>
          <a:noFill/>
        </p:spPr>
      </p:pic>
      <p:pic>
        <p:nvPicPr>
          <p:cNvPr id="10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3" cstate="print">
            <a:lum bright="1000" contrast="41000"/>
          </a:blip>
          <a:srcRect/>
          <a:stretch>
            <a:fillRect/>
          </a:stretch>
        </p:blipFill>
        <p:spPr bwMode="auto">
          <a:xfrm>
            <a:off x="442202" y="42292"/>
            <a:ext cx="1233452" cy="157342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323528" y="908720"/>
            <a:ext cx="8496943" cy="101566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000" b="1" cap="none" spc="50" dirty="0" smtClean="0">
                <a:ln w="127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Book Antiqua" pitchFamily="18" charset="0"/>
              </a:rPr>
              <a:t>Как изменилось содержание аттестации после апробации летом 2018 года</a:t>
            </a:r>
            <a:endParaRPr lang="ru-RU" sz="3000" b="1" cap="none" spc="50" dirty="0">
              <a:ln w="12700" cmpd="sng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15" name="Пятиугольник 14"/>
          <p:cNvSpPr/>
          <p:nvPr/>
        </p:nvSpPr>
        <p:spPr bwMode="auto">
          <a:xfrm>
            <a:off x="0" y="2780928"/>
            <a:ext cx="3635896" cy="1988840"/>
          </a:xfrm>
          <a:prstGeom prst="homePlate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</a:rPr>
              <a:t>ЧТО ПЛАНИРУЮТ</a:t>
            </a:r>
            <a:b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</a:rPr>
            </a:b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</a:rPr>
              <a:t>ИСКЛЮЧИТЬ?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</a:endParaRPr>
          </a:p>
        </p:txBody>
      </p:sp>
      <p:sp>
        <p:nvSpPr>
          <p:cNvPr id="19" name="Содержимое 2"/>
          <p:cNvSpPr txBox="1">
            <a:spLocks/>
          </p:cNvSpPr>
          <p:nvPr/>
        </p:nvSpPr>
        <p:spPr bwMode="auto">
          <a:xfrm>
            <a:off x="3203848" y="2065908"/>
            <a:ext cx="5472608" cy="4653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>
              <a:spcBef>
                <a:spcPts val="0"/>
              </a:spcBef>
              <a:spcAft>
                <a:spcPts val="2100"/>
              </a:spcAft>
            </a:pPr>
            <a:r>
              <a:rPr lang="ru-RU" sz="3000" b="1" kern="0" noProof="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Видео урока </a:t>
            </a:r>
            <a:br>
              <a:rPr lang="ru-RU" sz="3000" b="1" kern="0" noProof="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ru-RU" sz="3000" b="1" kern="0" noProof="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и отзывы учеников </a:t>
            </a:r>
            <a:br>
              <a:rPr lang="ru-RU" sz="3000" b="1" kern="0" noProof="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ru-RU" sz="3000" b="1" kern="0" noProof="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об аттестующемся учителе, потому что  снимать видео могут запретить родители, </a:t>
            </a:r>
            <a:br>
              <a:rPr lang="ru-RU" sz="3000" b="1" kern="0" noProof="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ru-RU" sz="3000" b="1" kern="0" noProof="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а мнение выпускника субъективно </a:t>
            </a:r>
            <a:br>
              <a:rPr lang="ru-RU" sz="3000" b="1" kern="0" noProof="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ru-RU" sz="3000" b="1" kern="0" noProof="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(</a:t>
            </a:r>
            <a:r>
              <a:rPr lang="ru-RU" sz="3000" b="1" kern="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новость </a:t>
            </a:r>
            <a:r>
              <a:rPr lang="ru-RU" sz="3000" b="1" kern="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от 09.11.2018 на </a:t>
            </a:r>
            <a:r>
              <a:rPr lang="ru-RU" sz="3000" b="1" kern="0" dirty="0" err="1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edu.gov.ru</a:t>
            </a:r>
            <a:r>
              <a:rPr lang="ru-RU" sz="3000" b="1" kern="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)</a:t>
            </a:r>
            <a:endParaRPr kumimoji="0" lang="ru-RU" sz="3000" b="1" i="0" u="none" strike="noStrike" kern="0" cap="none" spc="0" normalizeH="0" baseline="0" noProof="0" dirty="0" smtClean="0">
              <a:ln>
                <a:noFill/>
              </a:ln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cs typeface="Arial" pitchFamily="34" charset="0"/>
            </a:endParaRPr>
          </a:p>
        </p:txBody>
      </p:sp>
      <p:pic>
        <p:nvPicPr>
          <p:cNvPr id="20" name="Picture 9" descr="\\Epsylon\^Magazines\СПРАВОЧНИК ЗАМЕСТИТЕЛЯ ДИРЕКТОРА ШКОЛЫ\ОГЭ_презы\Фоны для презентации\фоны и детали\clipart-bow-corner-16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0800000">
            <a:off x="6588224" y="5517233"/>
            <a:ext cx="2555776" cy="13407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 bwMode="auto">
          <a:xfrm>
            <a:off x="0" y="764704"/>
            <a:ext cx="9144000" cy="609329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4" name="Picture 9" descr="\\Epsylon\^Magazines\СПРАВОЧНИК ЗАМЕСТИТЕЛЯ ДИРЕКТОРА ШКОЛЫ\ОГЭ_презы\Фоны для презентации\фоны и детали\clipart-bow-corner-16.png"/>
          <p:cNvPicPr>
            <a:picLocks noChangeAspect="1" noChangeArrowheads="1"/>
          </p:cNvPicPr>
          <p:nvPr/>
        </p:nvPicPr>
        <p:blipFill>
          <a:blip r:embed="rId2" cstate="print">
            <a:lum bright="-29000" contrast="39000"/>
          </a:blip>
          <a:srcRect/>
          <a:stretch>
            <a:fillRect/>
          </a:stretch>
        </p:blipFill>
        <p:spPr bwMode="auto">
          <a:xfrm rot="10800000">
            <a:off x="5652120" y="5517231"/>
            <a:ext cx="3491878" cy="1368151"/>
          </a:xfrm>
          <a:prstGeom prst="rect">
            <a:avLst/>
          </a:prstGeom>
          <a:noFill/>
        </p:spPr>
      </p:pic>
      <p:pic>
        <p:nvPicPr>
          <p:cNvPr id="6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3" cstate="print">
            <a:lum bright="1000" contrast="41000"/>
          </a:blip>
          <a:srcRect/>
          <a:stretch>
            <a:fillRect/>
          </a:stretch>
        </p:blipFill>
        <p:spPr bwMode="auto">
          <a:xfrm>
            <a:off x="7224724" y="6525344"/>
            <a:ext cx="1801211" cy="229767"/>
          </a:xfrm>
          <a:prstGeom prst="rect">
            <a:avLst/>
          </a:prstGeom>
          <a:noFill/>
        </p:spPr>
      </p:pic>
      <p:pic>
        <p:nvPicPr>
          <p:cNvPr id="7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188640"/>
            <a:ext cx="2149514" cy="608548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467544" y="836712"/>
            <a:ext cx="4283968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2</a:t>
            </a:r>
            <a:endParaRPr lang="ru-RU" sz="5400" b="1" dirty="0" smtClean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ctr"/>
            <a:r>
              <a:rPr lang="ru-RU" b="1" dirty="0">
                <a:solidFill>
                  <a:srgbClr val="0033CC"/>
                </a:solidFill>
                <a:cs typeface="Arial" pitchFamily="34" charset="0"/>
              </a:rPr>
              <a:t>э</a:t>
            </a:r>
            <a:r>
              <a:rPr lang="ru-RU" b="1" dirty="0" smtClean="0">
                <a:solidFill>
                  <a:srgbClr val="0033CC"/>
                </a:solidFill>
                <a:cs typeface="Arial" pitchFamily="34" charset="0"/>
              </a:rPr>
              <a:t>тапа аттестации</a:t>
            </a:r>
            <a:r>
              <a:rPr lang="ru-RU" dirty="0" smtClean="0">
                <a:solidFill>
                  <a:srgbClr val="0033CC"/>
                </a:solidFill>
                <a:cs typeface="Arial" pitchFamily="34" charset="0"/>
              </a:rPr>
              <a:t>,</a:t>
            </a:r>
            <a:br>
              <a:rPr lang="ru-RU" dirty="0" smtClean="0">
                <a:solidFill>
                  <a:srgbClr val="0033CC"/>
                </a:solidFill>
                <a:cs typeface="Arial" pitchFamily="34" charset="0"/>
              </a:rPr>
            </a:br>
            <a:r>
              <a:rPr lang="ru-RU" dirty="0" smtClean="0">
                <a:solidFill>
                  <a:srgbClr val="0033CC"/>
                </a:solidFill>
                <a:cs typeface="Arial" pitchFamily="34" charset="0"/>
              </a:rPr>
              <a:t> которые прошли</a:t>
            </a:r>
            <a:br>
              <a:rPr lang="ru-RU" dirty="0" smtClean="0">
                <a:solidFill>
                  <a:srgbClr val="0033CC"/>
                </a:solidFill>
                <a:cs typeface="Arial" pitchFamily="34" charset="0"/>
              </a:rPr>
            </a:br>
            <a:r>
              <a:rPr lang="ru-RU" dirty="0" smtClean="0">
                <a:solidFill>
                  <a:srgbClr val="0033CC"/>
                </a:solidFill>
                <a:cs typeface="Arial" pitchFamily="34" charset="0"/>
              </a:rPr>
              <a:t>учителя-добровольцы. </a:t>
            </a:r>
          </a:p>
          <a:p>
            <a:pPr algn="ctr"/>
            <a:r>
              <a:rPr lang="ru-RU" dirty="0" smtClean="0">
                <a:solidFill>
                  <a:srgbClr val="0033CC"/>
                </a:solidFill>
                <a:cs typeface="Arial" pitchFamily="34" charset="0"/>
              </a:rPr>
              <a:t> На</a:t>
            </a:r>
            <a:r>
              <a:rPr lang="ru-RU" dirty="0">
                <a:solidFill>
                  <a:srgbClr val="0033CC"/>
                </a:solidFill>
                <a:cs typeface="Arial" pitchFamily="34" charset="0"/>
              </a:rPr>
              <a:t> первом этапе </a:t>
            </a:r>
            <a:r>
              <a:rPr lang="ru-RU" dirty="0" smtClean="0">
                <a:solidFill>
                  <a:srgbClr val="0033CC"/>
                </a:solidFill>
                <a:cs typeface="Arial" pitchFamily="34" charset="0"/>
              </a:rPr>
              <a:t/>
            </a:r>
            <a:br>
              <a:rPr lang="ru-RU" dirty="0" smtClean="0">
                <a:solidFill>
                  <a:srgbClr val="0033CC"/>
                </a:solidFill>
                <a:cs typeface="Arial" pitchFamily="34" charset="0"/>
              </a:rPr>
            </a:br>
            <a:r>
              <a:rPr lang="ru-RU" dirty="0" smtClean="0">
                <a:solidFill>
                  <a:srgbClr val="0033CC"/>
                </a:solidFill>
                <a:cs typeface="Arial" pitchFamily="34" charset="0"/>
              </a:rPr>
              <a:t>участники </a:t>
            </a:r>
            <a:r>
              <a:rPr lang="ru-RU" dirty="0">
                <a:solidFill>
                  <a:srgbClr val="0033CC"/>
                </a:solidFill>
                <a:cs typeface="Arial" pitchFamily="34" charset="0"/>
              </a:rPr>
              <a:t>выполнили диагностическую работу. </a:t>
            </a:r>
            <a:endParaRPr lang="ru-RU" dirty="0" smtClean="0">
              <a:solidFill>
                <a:srgbClr val="0033CC"/>
              </a:solidFill>
              <a:cs typeface="Arial" pitchFamily="34" charset="0"/>
            </a:endParaRPr>
          </a:p>
          <a:p>
            <a:pPr algn="ctr"/>
            <a:r>
              <a:rPr lang="ru-RU" dirty="0" smtClean="0">
                <a:solidFill>
                  <a:srgbClr val="0033CC"/>
                </a:solidFill>
                <a:cs typeface="Arial" pitchFamily="34" charset="0"/>
              </a:rPr>
              <a:t>На</a:t>
            </a:r>
            <a:r>
              <a:rPr lang="ru-RU" dirty="0">
                <a:solidFill>
                  <a:srgbClr val="0033CC"/>
                </a:solidFill>
                <a:cs typeface="Arial" pitchFamily="34" charset="0"/>
              </a:rPr>
              <a:t> втором – решили профессиональную </a:t>
            </a:r>
            <a:r>
              <a:rPr lang="ru-RU" dirty="0" smtClean="0">
                <a:solidFill>
                  <a:srgbClr val="0033CC"/>
                </a:solidFill>
                <a:cs typeface="Arial" pitchFamily="34" charset="0"/>
              </a:rPr>
              <a:t>задачу </a:t>
            </a:r>
            <a:endParaRPr lang="ru-RU" dirty="0">
              <a:solidFill>
                <a:srgbClr val="0033CC"/>
              </a:solidFill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860032" y="847159"/>
            <a:ext cx="4032448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4</a:t>
            </a:r>
          </a:p>
          <a:p>
            <a:pPr algn="ctr" fontAlgn="t"/>
            <a:r>
              <a:rPr lang="ru-RU" b="1" dirty="0">
                <a:solidFill>
                  <a:srgbClr val="0033CC"/>
                </a:solidFill>
                <a:cs typeface="Arial" pitchFamily="34" charset="0"/>
              </a:rPr>
              <a:t>группы компетенций</a:t>
            </a:r>
          </a:p>
          <a:p>
            <a:pPr algn="ctr"/>
            <a:r>
              <a:rPr lang="ru-RU" dirty="0">
                <a:solidFill>
                  <a:srgbClr val="0033CC"/>
                </a:solidFill>
                <a:cs typeface="Arial" pitchFamily="34" charset="0"/>
              </a:rPr>
              <a:t>выявит новая модель аттестации педагогов</a:t>
            </a:r>
            <a:r>
              <a:rPr lang="ru-RU" dirty="0" smtClean="0">
                <a:solidFill>
                  <a:srgbClr val="0033CC"/>
                </a:solidFill>
                <a:cs typeface="Arial" pitchFamily="34" charset="0"/>
              </a:rPr>
              <a:t>:</a:t>
            </a:r>
          </a:p>
          <a:p>
            <a:pPr indent="355600"/>
            <a:r>
              <a:rPr lang="ru-RU" dirty="0" smtClean="0">
                <a:solidFill>
                  <a:srgbClr val="0033CC"/>
                </a:solidFill>
                <a:cs typeface="Arial" pitchFamily="34" charset="0"/>
              </a:rPr>
              <a:t>–</a:t>
            </a:r>
            <a:r>
              <a:rPr lang="ru-RU" dirty="0" smtClean="0">
                <a:solidFill>
                  <a:srgbClr val="0033CC"/>
                </a:solidFill>
                <a:cs typeface="Arial" pitchFamily="34" charset="0"/>
              </a:rPr>
              <a:t> предметные,</a:t>
            </a:r>
          </a:p>
          <a:p>
            <a:pPr indent="355600"/>
            <a:r>
              <a:rPr lang="ru-RU" dirty="0" smtClean="0">
                <a:solidFill>
                  <a:srgbClr val="0033CC"/>
                </a:solidFill>
                <a:cs typeface="Arial" pitchFamily="34" charset="0"/>
              </a:rPr>
              <a:t>– </a:t>
            </a:r>
            <a:r>
              <a:rPr lang="ru-RU" dirty="0" smtClean="0">
                <a:solidFill>
                  <a:srgbClr val="0033CC"/>
                </a:solidFill>
                <a:cs typeface="Arial" pitchFamily="34" charset="0"/>
              </a:rPr>
              <a:t>методические,</a:t>
            </a:r>
          </a:p>
          <a:p>
            <a:pPr indent="355600"/>
            <a:r>
              <a:rPr lang="ru-RU" dirty="0" smtClean="0">
                <a:solidFill>
                  <a:srgbClr val="0033CC"/>
                </a:solidFill>
                <a:cs typeface="Arial" pitchFamily="34" charset="0"/>
              </a:rPr>
              <a:t>– </a:t>
            </a:r>
            <a:r>
              <a:rPr lang="ru-RU" dirty="0" err="1" smtClean="0">
                <a:solidFill>
                  <a:srgbClr val="0033CC"/>
                </a:solidFill>
                <a:cs typeface="Arial" pitchFamily="34" charset="0"/>
              </a:rPr>
              <a:t>психолого</a:t>
            </a:r>
            <a:r>
              <a:rPr lang="ru-RU" dirty="0" smtClean="0">
                <a:solidFill>
                  <a:srgbClr val="0033CC"/>
                </a:solidFill>
                <a:cs typeface="Arial" pitchFamily="34" charset="0"/>
              </a:rPr>
              <a:t>-</a:t>
            </a:r>
          </a:p>
          <a:p>
            <a:pPr indent="355600"/>
            <a:r>
              <a:rPr lang="ru-RU" dirty="0" smtClean="0">
                <a:solidFill>
                  <a:srgbClr val="0033CC"/>
                </a:solidFill>
                <a:cs typeface="Arial" pitchFamily="34" charset="0"/>
              </a:rPr>
              <a:t>педагогические,</a:t>
            </a:r>
          </a:p>
          <a:p>
            <a:pPr indent="355600"/>
            <a:r>
              <a:rPr lang="ru-RU" dirty="0" smtClean="0">
                <a:solidFill>
                  <a:srgbClr val="0033CC"/>
                </a:solidFill>
                <a:cs typeface="Arial" pitchFamily="34" charset="0"/>
              </a:rPr>
              <a:t>– </a:t>
            </a:r>
            <a:r>
              <a:rPr lang="ru-RU" dirty="0" smtClean="0">
                <a:solidFill>
                  <a:srgbClr val="0033CC"/>
                </a:solidFill>
                <a:cs typeface="Arial" pitchFamily="34" charset="0"/>
              </a:rPr>
              <a:t>коммуникативные</a:t>
            </a:r>
            <a:endParaRPr lang="ru-RU" dirty="0">
              <a:solidFill>
                <a:srgbClr val="0033CC"/>
              </a:solidFill>
              <a:cs typeface="Arial" pitchFamily="34" charset="0"/>
            </a:endParaRPr>
          </a:p>
        </p:txBody>
      </p:sp>
      <p:pic>
        <p:nvPicPr>
          <p:cNvPr id="11" name="Рисунок 10" descr="knigi-na-prozrachnom-fone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331640" y="4941168"/>
            <a:ext cx="3297957" cy="1916832"/>
          </a:xfrm>
          <a:prstGeom prst="rect">
            <a:avLst/>
          </a:prstGeom>
        </p:spPr>
      </p:pic>
      <p:pic>
        <p:nvPicPr>
          <p:cNvPr id="12" name="Рисунок 11" descr="knigi-na-prozrachnom-fone.png"/>
          <p:cNvPicPr>
            <a:picLocks noChangeAspect="1"/>
          </p:cNvPicPr>
          <p:nvPr/>
        </p:nvPicPr>
        <p:blipFill>
          <a:blip r:embed="rId5" cstate="print"/>
          <a:srcRect l="57439"/>
          <a:stretch>
            <a:fillRect/>
          </a:stretch>
        </p:blipFill>
        <p:spPr>
          <a:xfrm>
            <a:off x="0" y="4968552"/>
            <a:ext cx="1475656" cy="191683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979712" y="3573016"/>
            <a:ext cx="705678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0033CC"/>
                </a:solidFill>
                <a:cs typeface="Arial" pitchFamily="34" charset="0"/>
              </a:rPr>
              <a:t>Задания </a:t>
            </a:r>
            <a:r>
              <a:rPr lang="ru-RU" dirty="0">
                <a:solidFill>
                  <a:srgbClr val="0033CC"/>
                </a:solidFill>
                <a:cs typeface="Arial" pitchFamily="34" charset="0"/>
              </a:rPr>
              <a:t>для апробации в 19 регионах разрабатывали разные организации </a:t>
            </a:r>
            <a:r>
              <a:rPr lang="ru-RU" dirty="0" smtClean="0">
                <a:solidFill>
                  <a:srgbClr val="0033CC"/>
                </a:solidFill>
                <a:cs typeface="Arial" pitchFamily="34" charset="0"/>
              </a:rPr>
              <a:t/>
            </a:r>
            <a:br>
              <a:rPr lang="ru-RU" dirty="0" smtClean="0">
                <a:solidFill>
                  <a:srgbClr val="0033CC"/>
                </a:solidFill>
                <a:cs typeface="Arial" pitchFamily="34" charset="0"/>
              </a:rPr>
            </a:br>
            <a:r>
              <a:rPr lang="ru-RU" dirty="0" smtClean="0">
                <a:solidFill>
                  <a:srgbClr val="0033CC"/>
                </a:solidFill>
                <a:cs typeface="Arial" pitchFamily="34" charset="0"/>
              </a:rPr>
              <a:t>по</a:t>
            </a:r>
            <a:r>
              <a:rPr lang="ru-RU" dirty="0">
                <a:solidFill>
                  <a:srgbClr val="0033CC"/>
                </a:solidFill>
                <a:cs typeface="Arial" pitchFamily="34" charset="0"/>
              </a:rPr>
              <a:t> единым требованиям. </a:t>
            </a:r>
            <a:endParaRPr lang="ru-RU" dirty="0" smtClean="0">
              <a:solidFill>
                <a:srgbClr val="0033CC"/>
              </a:solidFill>
              <a:cs typeface="Arial" pitchFamily="34" charset="0"/>
            </a:endParaRPr>
          </a:p>
          <a:p>
            <a:pPr algn="ctr"/>
            <a:r>
              <a:rPr lang="ru-RU" dirty="0" smtClean="0">
                <a:solidFill>
                  <a:srgbClr val="0033CC"/>
                </a:solidFill>
                <a:cs typeface="Arial" pitchFamily="34" charset="0"/>
              </a:rPr>
              <a:t>Так</a:t>
            </a:r>
            <a:r>
              <a:rPr lang="ru-RU" dirty="0">
                <a:solidFill>
                  <a:srgbClr val="0033CC"/>
                </a:solidFill>
                <a:cs typeface="Arial" pitchFamily="34" charset="0"/>
              </a:rPr>
              <a:t>, для Ленинградской области задания подготовил «Российский государственный педагогический университет </a:t>
            </a:r>
            <a:r>
              <a:rPr lang="ru-RU" dirty="0" smtClean="0">
                <a:solidFill>
                  <a:srgbClr val="0033CC"/>
                </a:solidFill>
                <a:cs typeface="Arial" pitchFamily="34" charset="0"/>
              </a:rPr>
              <a:t/>
            </a:r>
            <a:br>
              <a:rPr lang="ru-RU" dirty="0" smtClean="0">
                <a:solidFill>
                  <a:srgbClr val="0033CC"/>
                </a:solidFill>
                <a:cs typeface="Arial" pitchFamily="34" charset="0"/>
              </a:rPr>
            </a:br>
            <a:r>
              <a:rPr lang="ru-RU" dirty="0" smtClean="0">
                <a:solidFill>
                  <a:srgbClr val="0033CC"/>
                </a:solidFill>
                <a:cs typeface="Arial" pitchFamily="34" charset="0"/>
              </a:rPr>
              <a:t>им</a:t>
            </a:r>
            <a:r>
              <a:rPr lang="ru-RU" dirty="0">
                <a:solidFill>
                  <a:srgbClr val="0033CC"/>
                </a:solidFill>
                <a:cs typeface="Arial" pitchFamily="34" charset="0"/>
              </a:rPr>
              <a:t>.  А.И.  Герцена</a:t>
            </a:r>
            <a:r>
              <a:rPr lang="ru-RU" dirty="0" smtClean="0">
                <a:solidFill>
                  <a:srgbClr val="0033CC"/>
                </a:solidFill>
                <a:cs typeface="Arial" pitchFamily="34" charset="0"/>
              </a:rPr>
              <a:t>»</a:t>
            </a:r>
            <a:endParaRPr lang="ru-RU" dirty="0">
              <a:solidFill>
                <a:srgbClr val="0033CC"/>
              </a:solidFill>
              <a:cs typeface="Arial" pitchFamily="34" charset="0"/>
            </a:endParaRPr>
          </a:p>
        </p:txBody>
      </p:sp>
      <p:pic>
        <p:nvPicPr>
          <p:cNvPr id="10" name="Рисунок 9" descr="1289590048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75856" y="836712"/>
            <a:ext cx="1872208" cy="1872208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3779912" y="1484784"/>
            <a:ext cx="87075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20</a:t>
            </a:r>
            <a:endParaRPr lang="ru-RU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131840" y="2607295"/>
            <a:ext cx="228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заданий</a:t>
            </a:r>
            <a:endParaRPr lang="ru-RU" dirty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pic>
        <p:nvPicPr>
          <p:cNvPr id="13" name="Рисунок 12" descr="1289590048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96136" y="836712"/>
            <a:ext cx="1872208" cy="1872208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6516216" y="1484784"/>
            <a:ext cx="52770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4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5580112" y="2598003"/>
            <a:ext cx="25202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ч</a:t>
            </a:r>
            <a:r>
              <a:rPr lang="ru-RU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аса на </a:t>
            </a:r>
            <a:r>
              <a:rPr lang="ru-RU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работу</a:t>
            </a:r>
            <a:endParaRPr lang="ru-RU" dirty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pic>
        <p:nvPicPr>
          <p:cNvPr id="16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5" cstate="print">
            <a:lum bright="1000" contrast="41000"/>
          </a:blip>
          <a:srcRect/>
          <a:stretch>
            <a:fillRect/>
          </a:stretch>
        </p:blipFill>
        <p:spPr bwMode="auto">
          <a:xfrm>
            <a:off x="6735559" y="6337300"/>
            <a:ext cx="2146360" cy="273795"/>
          </a:xfrm>
          <a:prstGeom prst="rect">
            <a:avLst/>
          </a:prstGeom>
          <a:noFill/>
        </p:spPr>
      </p:pic>
      <p:pic>
        <p:nvPicPr>
          <p:cNvPr id="17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77256" y="6135276"/>
            <a:ext cx="2149514" cy="608548"/>
          </a:xfrm>
          <a:prstGeom prst="rect">
            <a:avLst/>
          </a:prstGeom>
          <a:noFill/>
        </p:spPr>
      </p:pic>
      <p:sp>
        <p:nvSpPr>
          <p:cNvPr id="18" name="Прямоугольник 17"/>
          <p:cNvSpPr/>
          <p:nvPr/>
        </p:nvSpPr>
        <p:spPr>
          <a:xfrm>
            <a:off x="1745927" y="103212"/>
            <a:ext cx="7380313" cy="584775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cap="none" spc="50" dirty="0" smtClean="0">
                <a:ln w="11430">
                  <a:noFill/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cs typeface="Arial" pitchFamily="34" charset="0"/>
              </a:rPr>
              <a:t>Диагностическая </a:t>
            </a:r>
            <a:r>
              <a:rPr lang="ru-RU" sz="3200" b="1" cap="none" spc="50" dirty="0">
                <a:ln w="11430">
                  <a:noFill/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cs typeface="Arial" pitchFamily="34" charset="0"/>
              </a:rPr>
              <a:t>работа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 bwMode="auto">
          <a:xfrm>
            <a:off x="0" y="764704"/>
            <a:ext cx="9144000" cy="609329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7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8640"/>
            <a:ext cx="2149514" cy="608548"/>
          </a:xfrm>
          <a:prstGeom prst="rect">
            <a:avLst/>
          </a:prstGeom>
          <a:noFill/>
        </p:spPr>
      </p:pic>
      <p:pic>
        <p:nvPicPr>
          <p:cNvPr id="165890" name="Picture 2"/>
          <p:cNvPicPr>
            <a:picLocks noChangeAspect="1" noChangeArrowheads="1"/>
          </p:cNvPicPr>
          <p:nvPr/>
        </p:nvPicPr>
        <p:blipFill>
          <a:blip r:embed="rId3" cstate="print"/>
          <a:srcRect l="5381" t="32866" r="47767" b="22201"/>
          <a:stretch>
            <a:fillRect/>
          </a:stretch>
        </p:blipFill>
        <p:spPr bwMode="auto">
          <a:xfrm>
            <a:off x="251520" y="1196752"/>
            <a:ext cx="8496944" cy="5112568"/>
          </a:xfrm>
          <a:prstGeom prst="rect">
            <a:avLst/>
          </a:prstGeom>
          <a:noFill/>
          <a:ln w="9525" cap="flat" cmpd="sng" algn="ctr">
            <a:solidFill>
              <a:srgbClr val="C00000"/>
            </a:solidFill>
            <a:prstDash val="solid"/>
            <a:miter lim="800000"/>
            <a:headEnd/>
            <a:tailEnd/>
          </a:ln>
        </p:spPr>
      </p:pic>
      <p:sp>
        <p:nvSpPr>
          <p:cNvPr id="13" name="Прямоугольник 12"/>
          <p:cNvSpPr/>
          <p:nvPr/>
        </p:nvSpPr>
        <p:spPr>
          <a:xfrm>
            <a:off x="4644008" y="4077072"/>
            <a:ext cx="3701752" cy="1938992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Это задание, </a:t>
            </a:r>
            <a:br>
              <a:rPr lang="ru-RU" dirty="0" smtClean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</a:br>
            <a:r>
              <a:rPr lang="ru-RU" dirty="0" smtClean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которое не вызвало затруднений </a:t>
            </a:r>
            <a:br>
              <a:rPr lang="ru-RU" dirty="0" smtClean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</a:br>
            <a:r>
              <a:rPr lang="ru-RU" dirty="0" smtClean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у учителей русского языка</a:t>
            </a:r>
            <a:endParaRPr lang="ru-RU" dirty="0">
              <a:solidFill>
                <a:srgbClr val="0033CC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9" descr="\\Epsylon\^Magazines\СПРАВОЧНИК ЗАМЕСТИТЕЛЯ ДИРЕКТОРА ШКОЛЫ\ОГЭ_презы\Фоны для презентации\фоны и детали\clipart-bow-corner-16.png"/>
          <p:cNvPicPr>
            <a:picLocks noChangeAspect="1" noChangeArrowheads="1"/>
          </p:cNvPicPr>
          <p:nvPr/>
        </p:nvPicPr>
        <p:blipFill>
          <a:blip r:embed="rId4" cstate="print">
            <a:lum bright="-29000" contrast="39000"/>
          </a:blip>
          <a:srcRect/>
          <a:stretch>
            <a:fillRect/>
          </a:stretch>
        </p:blipFill>
        <p:spPr bwMode="auto">
          <a:xfrm rot="10800000">
            <a:off x="5076055" y="5517232"/>
            <a:ext cx="4067941" cy="1340768"/>
          </a:xfrm>
          <a:prstGeom prst="rect">
            <a:avLst/>
          </a:prstGeom>
          <a:noFill/>
        </p:spPr>
      </p:pic>
      <p:pic>
        <p:nvPicPr>
          <p:cNvPr id="6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5" cstate="print">
            <a:lum bright="1000" contrast="41000"/>
          </a:blip>
          <a:srcRect/>
          <a:stretch>
            <a:fillRect/>
          </a:stretch>
        </p:blipFill>
        <p:spPr bwMode="auto">
          <a:xfrm>
            <a:off x="7006180" y="6468492"/>
            <a:ext cx="2043296" cy="2606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 bwMode="auto">
          <a:xfrm>
            <a:off x="0" y="764704"/>
            <a:ext cx="9144000" cy="609329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7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8640"/>
            <a:ext cx="2149514" cy="608548"/>
          </a:xfrm>
          <a:prstGeom prst="rect">
            <a:avLst/>
          </a:prstGeom>
          <a:noFill/>
        </p:spPr>
      </p:pic>
      <p:pic>
        <p:nvPicPr>
          <p:cNvPr id="166914" name="Picture 2"/>
          <p:cNvPicPr>
            <a:picLocks noChangeAspect="1" noChangeArrowheads="1"/>
          </p:cNvPicPr>
          <p:nvPr/>
        </p:nvPicPr>
        <p:blipFill>
          <a:blip r:embed="rId3" cstate="print"/>
          <a:srcRect l="5509" t="19840" r="47767" b="42360"/>
          <a:stretch>
            <a:fillRect/>
          </a:stretch>
        </p:blipFill>
        <p:spPr bwMode="auto">
          <a:xfrm>
            <a:off x="323528" y="980728"/>
            <a:ext cx="8424936" cy="4104456"/>
          </a:xfrm>
          <a:prstGeom prst="rect">
            <a:avLst/>
          </a:prstGeom>
          <a:noFill/>
          <a:ln w="9525" cap="flat" cmpd="sng" algn="ctr">
            <a:solidFill>
              <a:srgbClr val="C00000"/>
            </a:solidFill>
            <a:prstDash val="solid"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374576" y="5192707"/>
            <a:ext cx="74377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33CC"/>
                </a:solidFill>
                <a:cs typeface="Arial" pitchFamily="34" charset="0"/>
              </a:rPr>
              <a:t>Есть более сложные для учителей предметно-методические задания с единичным выбором ответа. Образец задания – в примере </a:t>
            </a:r>
            <a:r>
              <a:rPr lang="ru-RU" dirty="0" smtClean="0">
                <a:solidFill>
                  <a:srgbClr val="0033CC"/>
                </a:solidFill>
                <a:cs typeface="Arial" pitchFamily="34" charset="0"/>
              </a:rPr>
              <a:t>2</a:t>
            </a:r>
            <a:endParaRPr lang="ru-RU" dirty="0">
              <a:solidFill>
                <a:srgbClr val="0033CC"/>
              </a:solidFill>
              <a:cs typeface="Arial" pitchFamily="34" charset="0"/>
            </a:endParaRPr>
          </a:p>
        </p:txBody>
      </p:sp>
      <p:pic>
        <p:nvPicPr>
          <p:cNvPr id="10" name="Рисунок 9" descr="pushpin-png-pushpin-png-photos-1000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07904" y="188640"/>
            <a:ext cx="1535838" cy="1535838"/>
          </a:xfrm>
          <a:prstGeom prst="rect">
            <a:avLst/>
          </a:prstGeom>
        </p:spPr>
      </p:pic>
      <p:pic>
        <p:nvPicPr>
          <p:cNvPr id="9" name="Picture 9" descr="\\Epsylon\^Magazines\СПРАВОЧНИК ЗАМЕСТИТЕЛЯ ДИРЕКТОРА ШКОЛЫ\ОГЭ_презы\Фоны для презентации\фоны и детали\clipart-bow-corner-16.png"/>
          <p:cNvPicPr>
            <a:picLocks noChangeAspect="1" noChangeArrowheads="1"/>
          </p:cNvPicPr>
          <p:nvPr/>
        </p:nvPicPr>
        <p:blipFill>
          <a:blip r:embed="rId5" cstate="print">
            <a:lum bright="-29000" contrast="39000"/>
          </a:blip>
          <a:srcRect/>
          <a:stretch>
            <a:fillRect/>
          </a:stretch>
        </p:blipFill>
        <p:spPr bwMode="auto">
          <a:xfrm rot="10800000">
            <a:off x="5652120" y="5517231"/>
            <a:ext cx="3491878" cy="1368151"/>
          </a:xfrm>
          <a:prstGeom prst="rect">
            <a:avLst/>
          </a:prstGeom>
          <a:noFill/>
        </p:spPr>
      </p:pic>
      <p:pic>
        <p:nvPicPr>
          <p:cNvPr id="11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6" cstate="print">
            <a:lum bright="1000" contrast="41000"/>
          </a:blip>
          <a:srcRect/>
          <a:stretch>
            <a:fillRect/>
          </a:stretch>
        </p:blipFill>
        <p:spPr bwMode="auto">
          <a:xfrm>
            <a:off x="7224724" y="6525344"/>
            <a:ext cx="1801211" cy="2297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835696" y="1148551"/>
            <a:ext cx="68407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33CC"/>
                </a:solidFill>
                <a:cs typeface="Arial" pitchFamily="34" charset="0"/>
              </a:rPr>
              <a:t>Еще педагоги выполняли </a:t>
            </a:r>
            <a:r>
              <a:rPr lang="ru-RU" dirty="0" smtClean="0">
                <a:solidFill>
                  <a:srgbClr val="0033CC"/>
                </a:solidFill>
                <a:cs typeface="Arial" pitchFamily="34" charset="0"/>
              </a:rPr>
              <a:t/>
            </a:r>
            <a:br>
              <a:rPr lang="ru-RU" dirty="0" smtClean="0">
                <a:solidFill>
                  <a:srgbClr val="0033CC"/>
                </a:solidFill>
                <a:cs typeface="Arial" pitchFamily="34" charset="0"/>
              </a:rPr>
            </a:br>
            <a:r>
              <a:rPr lang="ru-RU" dirty="0" smtClean="0">
                <a:solidFill>
                  <a:srgbClr val="0033CC"/>
                </a:solidFill>
                <a:cs typeface="Arial" pitchFamily="34" charset="0"/>
              </a:rPr>
              <a:t>предметно-методические задания </a:t>
            </a:r>
            <a:r>
              <a:rPr lang="ru-RU" dirty="0">
                <a:solidFill>
                  <a:srgbClr val="0033CC"/>
                </a:solidFill>
                <a:cs typeface="Arial" pitchFamily="34" charset="0"/>
              </a:rPr>
              <a:t>с множественным выбором </a:t>
            </a:r>
            <a:r>
              <a:rPr lang="ru-RU" dirty="0" smtClean="0">
                <a:solidFill>
                  <a:srgbClr val="0033CC"/>
                </a:solidFill>
                <a:cs typeface="Arial" pitchFamily="34" charset="0"/>
              </a:rPr>
              <a:t>ответов </a:t>
            </a:r>
          </a:p>
        </p:txBody>
      </p:sp>
      <p:pic>
        <p:nvPicPr>
          <p:cNvPr id="167938" name="Picture 2"/>
          <p:cNvPicPr>
            <a:picLocks noChangeAspect="1" noChangeArrowheads="1"/>
          </p:cNvPicPr>
          <p:nvPr/>
        </p:nvPicPr>
        <p:blipFill>
          <a:blip r:embed="rId4" cstate="print"/>
          <a:srcRect l="5509" t="25720" r="51442" b="48240"/>
          <a:stretch>
            <a:fillRect/>
          </a:stretch>
        </p:blipFill>
        <p:spPr bwMode="auto">
          <a:xfrm>
            <a:off x="1835697" y="2420888"/>
            <a:ext cx="7200800" cy="2952328"/>
          </a:xfrm>
          <a:prstGeom prst="rect">
            <a:avLst/>
          </a:prstGeom>
          <a:noFill/>
          <a:ln w="9525" cap="flat" cmpd="sng" algn="ctr">
            <a:solidFill>
              <a:srgbClr val="C00000"/>
            </a:solidFill>
            <a:prstDash val="solid"/>
            <a:miter lim="800000"/>
            <a:headEnd/>
            <a:tailEnd/>
          </a:ln>
        </p:spPr>
      </p:pic>
      <p:pic>
        <p:nvPicPr>
          <p:cNvPr id="10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35696" y="6093296"/>
            <a:ext cx="2149514" cy="608548"/>
          </a:xfrm>
          <a:prstGeom prst="rect">
            <a:avLst/>
          </a:prstGeom>
          <a:noFill/>
        </p:spPr>
      </p:pic>
      <p:pic>
        <p:nvPicPr>
          <p:cNvPr id="13" name="Рисунок 12" descr="ki8zG68ir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444208" y="4583310"/>
            <a:ext cx="2016224" cy="2036590"/>
          </a:xfrm>
          <a:prstGeom prst="rect">
            <a:avLst/>
          </a:prstGeom>
        </p:spPr>
      </p:pic>
      <p:pic>
        <p:nvPicPr>
          <p:cNvPr id="9" name="Picture 9" descr="\\Epsylon\^Magazines\СПРАВОЧНИК ЗАМЕСТИТЕЛЯ ДИРЕКТОРА ШКОЛЫ\ОГЭ_презы\Фоны для презентации\фоны и детали\clipart-bow-corner-16.png"/>
          <p:cNvPicPr>
            <a:picLocks noChangeAspect="1" noChangeArrowheads="1"/>
          </p:cNvPicPr>
          <p:nvPr/>
        </p:nvPicPr>
        <p:blipFill>
          <a:blip r:embed="rId7" cstate="print">
            <a:lum bright="-29000" contrast="39000"/>
          </a:blip>
          <a:srcRect/>
          <a:stretch>
            <a:fillRect/>
          </a:stretch>
        </p:blipFill>
        <p:spPr bwMode="auto">
          <a:xfrm rot="10800000">
            <a:off x="5652120" y="5517231"/>
            <a:ext cx="3491878" cy="1368151"/>
          </a:xfrm>
          <a:prstGeom prst="rect">
            <a:avLst/>
          </a:prstGeom>
          <a:noFill/>
        </p:spPr>
      </p:pic>
      <p:pic>
        <p:nvPicPr>
          <p:cNvPr id="12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8" cstate="print">
            <a:lum bright="1000" contrast="41000"/>
          </a:blip>
          <a:srcRect/>
          <a:stretch>
            <a:fillRect/>
          </a:stretch>
        </p:blipFill>
        <p:spPr bwMode="auto">
          <a:xfrm>
            <a:off x="7224724" y="6525344"/>
            <a:ext cx="1801211" cy="229767"/>
          </a:xfrm>
          <a:prstGeom prst="rect">
            <a:avLst/>
          </a:prstGeom>
          <a:noFill/>
        </p:spPr>
      </p:pic>
      <p:sp>
        <p:nvSpPr>
          <p:cNvPr id="14" name="Прямоугольник 13"/>
          <p:cNvSpPr/>
          <p:nvPr/>
        </p:nvSpPr>
        <p:spPr>
          <a:xfrm>
            <a:off x="1763687" y="0"/>
            <a:ext cx="7380313" cy="1077218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cap="none" spc="50" dirty="0">
                <a:ln w="11430">
                  <a:noFill/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Book Antiqua" pitchFamily="18" charset="0"/>
              </a:rPr>
              <a:t>Что включает </a:t>
            </a:r>
            <a:r>
              <a:rPr lang="ru-RU" sz="3200" b="1" cap="none" spc="50" dirty="0" smtClean="0">
                <a:ln w="11430">
                  <a:noFill/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Book Antiqua" pitchFamily="18" charset="0"/>
              </a:rPr>
              <a:t/>
            </a:r>
            <a:br>
              <a:rPr lang="ru-RU" sz="3200" b="1" cap="none" spc="50" dirty="0" smtClean="0">
                <a:ln w="11430">
                  <a:noFill/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Book Antiqua" pitchFamily="18" charset="0"/>
              </a:rPr>
            </a:br>
            <a:r>
              <a:rPr lang="ru-RU" sz="3200" b="1" cap="none" spc="50" dirty="0" smtClean="0">
                <a:ln w="11430">
                  <a:noFill/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Book Antiqua" pitchFamily="18" charset="0"/>
              </a:rPr>
              <a:t>диагностическая </a:t>
            </a:r>
            <a:r>
              <a:rPr lang="ru-RU" sz="3200" b="1" cap="none" spc="50" dirty="0">
                <a:ln w="11430">
                  <a:noFill/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Book Antiqua" pitchFamily="18" charset="0"/>
              </a:rPr>
              <a:t>работа</a:t>
            </a:r>
            <a:endParaRPr lang="ru-RU" sz="3200" b="1" cap="none" spc="50" dirty="0">
              <a:ln w="11430">
                <a:noFill/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784152" y="1220634"/>
            <a:ext cx="720080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dirty="0" smtClean="0">
                <a:solidFill>
                  <a:srgbClr val="0033CC"/>
                </a:solidFill>
                <a:latin typeface="Book Antiqua" pitchFamily="18" charset="0"/>
              </a:rPr>
              <a:t>Педагогам предлагали выполнить </a:t>
            </a:r>
            <a:br>
              <a:rPr lang="ru-RU" sz="2200" dirty="0" smtClean="0">
                <a:solidFill>
                  <a:srgbClr val="0033CC"/>
                </a:solidFill>
                <a:latin typeface="Book Antiqua" pitchFamily="18" charset="0"/>
              </a:rPr>
            </a:br>
            <a:r>
              <a:rPr lang="ru-RU" sz="2200" dirty="0" smtClean="0">
                <a:solidFill>
                  <a:srgbClr val="0033CC"/>
                </a:solidFill>
                <a:latin typeface="Book Antiqua" pitchFamily="18" charset="0"/>
              </a:rPr>
              <a:t>методические </a:t>
            </a:r>
            <a:r>
              <a:rPr lang="ru-RU" sz="2200" dirty="0">
                <a:solidFill>
                  <a:srgbClr val="0033CC"/>
                </a:solidFill>
                <a:latin typeface="Book Antiqua" pitchFamily="18" charset="0"/>
              </a:rPr>
              <a:t>задачи. </a:t>
            </a:r>
            <a:endParaRPr lang="ru-RU" sz="2200" dirty="0" smtClean="0">
              <a:solidFill>
                <a:srgbClr val="0033CC"/>
              </a:solidFill>
              <a:latin typeface="Book Antiqua" pitchFamily="18" charset="0"/>
            </a:endParaRPr>
          </a:p>
          <a:p>
            <a:pPr algn="ctr"/>
            <a:r>
              <a:rPr lang="ru-RU" sz="2200" dirty="0" smtClean="0">
                <a:solidFill>
                  <a:srgbClr val="0033CC"/>
                </a:solidFill>
                <a:latin typeface="Book Antiqua" pitchFamily="18" charset="0"/>
              </a:rPr>
              <a:t>Нужно спроектировать </a:t>
            </a:r>
            <a:r>
              <a:rPr lang="ru-RU" sz="2200" dirty="0">
                <a:solidFill>
                  <a:srgbClr val="0033CC"/>
                </a:solidFill>
                <a:latin typeface="Book Antiqua" pitchFamily="18" charset="0"/>
              </a:rPr>
              <a:t>урок для учеников с ОВЗ </a:t>
            </a:r>
            <a:r>
              <a:rPr lang="ru-RU" sz="2200" dirty="0" smtClean="0">
                <a:solidFill>
                  <a:srgbClr val="0033CC"/>
                </a:solidFill>
                <a:latin typeface="Book Antiqua" pitchFamily="18" charset="0"/>
              </a:rPr>
              <a:t/>
            </a:r>
            <a:br>
              <a:rPr lang="ru-RU" sz="2200" dirty="0" smtClean="0">
                <a:solidFill>
                  <a:srgbClr val="0033CC"/>
                </a:solidFill>
                <a:latin typeface="Book Antiqua" pitchFamily="18" charset="0"/>
              </a:rPr>
            </a:br>
            <a:r>
              <a:rPr lang="ru-RU" sz="2200" dirty="0" smtClean="0">
                <a:solidFill>
                  <a:srgbClr val="0033CC"/>
                </a:solidFill>
                <a:latin typeface="Book Antiqua" pitchFamily="18" charset="0"/>
              </a:rPr>
              <a:t>или </a:t>
            </a:r>
            <a:r>
              <a:rPr lang="ru-RU" sz="2200" dirty="0">
                <a:solidFill>
                  <a:srgbClr val="0033CC"/>
                </a:solidFill>
                <a:latin typeface="Book Antiqua" pitchFamily="18" charset="0"/>
              </a:rPr>
              <a:t>предложить упражнения для школьников с </a:t>
            </a:r>
            <a:r>
              <a:rPr lang="ru-RU" sz="2200" dirty="0" err="1">
                <a:solidFill>
                  <a:srgbClr val="0033CC"/>
                </a:solidFill>
                <a:latin typeface="Book Antiqua" pitchFamily="18" charset="0"/>
              </a:rPr>
              <a:t>дислексией</a:t>
            </a:r>
            <a:r>
              <a:rPr lang="ru-RU" sz="2200" dirty="0">
                <a:solidFill>
                  <a:srgbClr val="0033CC"/>
                </a:solidFill>
                <a:latin typeface="Book Antiqua" pitchFamily="18" charset="0"/>
              </a:rPr>
              <a:t> и </a:t>
            </a:r>
            <a:r>
              <a:rPr lang="ru-RU" sz="2200" dirty="0" err="1">
                <a:solidFill>
                  <a:srgbClr val="0033CC"/>
                </a:solidFill>
                <a:latin typeface="Book Antiqua" pitchFamily="18" charset="0"/>
              </a:rPr>
              <a:t>дисграфией</a:t>
            </a:r>
            <a:r>
              <a:rPr lang="ru-RU" sz="2200" dirty="0">
                <a:solidFill>
                  <a:srgbClr val="0033CC"/>
                </a:solidFill>
                <a:latin typeface="Book Antiqua" pitchFamily="18" charset="0"/>
              </a:rPr>
              <a:t>, способы работы с </a:t>
            </a:r>
            <a:r>
              <a:rPr lang="ru-RU" sz="2200" dirty="0" smtClean="0">
                <a:solidFill>
                  <a:srgbClr val="0033CC"/>
                </a:solidFill>
                <a:latin typeface="Book Antiqua" pitchFamily="18" charset="0"/>
              </a:rPr>
              <a:t>учениками-мигрантами </a:t>
            </a:r>
            <a:endParaRPr lang="ru-RU" sz="2200" dirty="0">
              <a:solidFill>
                <a:srgbClr val="0033CC"/>
              </a:solidFill>
              <a:latin typeface="Book Antiqua" pitchFamily="18" charset="0"/>
            </a:endParaRPr>
          </a:p>
        </p:txBody>
      </p:sp>
      <p:pic>
        <p:nvPicPr>
          <p:cNvPr id="168962" name="Picture 2"/>
          <p:cNvPicPr>
            <a:picLocks noChangeAspect="1" noChangeArrowheads="1"/>
          </p:cNvPicPr>
          <p:nvPr/>
        </p:nvPicPr>
        <p:blipFill>
          <a:blip r:embed="rId4" cstate="print"/>
          <a:srcRect l="5509" t="45040" r="47378" b="38160"/>
          <a:stretch>
            <a:fillRect/>
          </a:stretch>
        </p:blipFill>
        <p:spPr bwMode="auto">
          <a:xfrm>
            <a:off x="431032" y="3645024"/>
            <a:ext cx="8712968" cy="2088232"/>
          </a:xfrm>
          <a:prstGeom prst="rect">
            <a:avLst/>
          </a:prstGeom>
          <a:noFill/>
          <a:ln w="9525" cap="flat" cmpd="sng" algn="ctr">
            <a:solidFill>
              <a:srgbClr val="C00000"/>
            </a:solidFill>
            <a:prstDash val="solid"/>
            <a:miter lim="800000"/>
            <a:headEnd/>
            <a:tailEnd/>
          </a:ln>
        </p:spPr>
      </p:pic>
      <p:pic>
        <p:nvPicPr>
          <p:cNvPr id="9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79712" y="6021288"/>
            <a:ext cx="2149514" cy="608548"/>
          </a:xfrm>
          <a:prstGeom prst="rect">
            <a:avLst/>
          </a:prstGeom>
          <a:noFill/>
        </p:spPr>
      </p:pic>
      <p:pic>
        <p:nvPicPr>
          <p:cNvPr id="10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6" cstate="print">
            <a:lum bright="1000" contrast="41000"/>
          </a:blip>
          <a:srcRect/>
          <a:stretch>
            <a:fillRect/>
          </a:stretch>
        </p:blipFill>
        <p:spPr bwMode="auto">
          <a:xfrm>
            <a:off x="6948264" y="6237312"/>
            <a:ext cx="1933655" cy="246662"/>
          </a:xfrm>
          <a:prstGeom prst="rect">
            <a:avLst/>
          </a:prstGeom>
          <a:noFill/>
        </p:spPr>
      </p:pic>
      <p:pic>
        <p:nvPicPr>
          <p:cNvPr id="11" name="Рисунок 10" descr="pushpin-png-pushpin-png-photos-1000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923928" y="3212976"/>
            <a:ext cx="1175798" cy="1175798"/>
          </a:xfrm>
          <a:prstGeom prst="rect">
            <a:avLst/>
          </a:prstGeom>
        </p:spPr>
      </p:pic>
      <p:pic>
        <p:nvPicPr>
          <p:cNvPr id="15" name="Рисунок 14" descr="56f19a172bc949d953b06a94_stiker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452320" y="-171400"/>
            <a:ext cx="1764610" cy="1378699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1763687" y="0"/>
            <a:ext cx="6192689" cy="1077218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cap="none" spc="50" dirty="0">
                <a:ln w="11430">
                  <a:noFill/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Book Antiqua" pitchFamily="18" charset="0"/>
              </a:rPr>
              <a:t>Что включает </a:t>
            </a:r>
            <a:r>
              <a:rPr lang="ru-RU" sz="3200" b="1" cap="none" spc="50" dirty="0" smtClean="0">
                <a:ln w="11430">
                  <a:noFill/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Book Antiqua" pitchFamily="18" charset="0"/>
              </a:rPr>
              <a:t/>
            </a:r>
            <a:br>
              <a:rPr lang="ru-RU" sz="3200" b="1" cap="none" spc="50" dirty="0" smtClean="0">
                <a:ln w="11430">
                  <a:noFill/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Book Antiqua" pitchFamily="18" charset="0"/>
              </a:rPr>
            </a:br>
            <a:r>
              <a:rPr lang="ru-RU" sz="3200" b="1" cap="none" spc="50" dirty="0" smtClean="0">
                <a:ln w="11430">
                  <a:noFill/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Book Antiqua" pitchFamily="18" charset="0"/>
              </a:rPr>
              <a:t>диагностическая </a:t>
            </a:r>
            <a:r>
              <a:rPr lang="ru-RU" sz="3200" b="1" cap="none" spc="50" dirty="0">
                <a:ln w="11430">
                  <a:noFill/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Book Antiqua" pitchFamily="18" charset="0"/>
              </a:rPr>
              <a:t>работа</a:t>
            </a:r>
            <a:endParaRPr lang="ru-RU" sz="3200" b="1" cap="none" spc="50" dirty="0">
              <a:ln w="11430">
                <a:noFill/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8206062" y="-4341"/>
            <a:ext cx="37702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!</a:t>
            </a:r>
            <a:endParaRPr lang="ru-RU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 bwMode="auto">
          <a:xfrm>
            <a:off x="0" y="764704"/>
            <a:ext cx="9144000" cy="609329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pic>
        <p:nvPicPr>
          <p:cNvPr id="6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2" cstate="print">
            <a:lum bright="1000" contrast="41000"/>
          </a:blip>
          <a:srcRect/>
          <a:stretch>
            <a:fillRect/>
          </a:stretch>
        </p:blipFill>
        <p:spPr bwMode="auto">
          <a:xfrm>
            <a:off x="6660232" y="6453336"/>
            <a:ext cx="2365703" cy="301775"/>
          </a:xfrm>
          <a:prstGeom prst="rect">
            <a:avLst/>
          </a:prstGeom>
          <a:noFill/>
        </p:spPr>
      </p:pic>
      <p:pic>
        <p:nvPicPr>
          <p:cNvPr id="7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5949280"/>
            <a:ext cx="2149514" cy="608548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390738" y="764704"/>
            <a:ext cx="8423588" cy="584775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Arial" pitchFamily="34" charset="0"/>
              </a:rPr>
              <a:t>Как решить профессиональную </a:t>
            </a:r>
            <a:r>
              <a:rPr lang="ru-RU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Arial" pitchFamily="34" charset="0"/>
              </a:rPr>
              <a:t>задачу</a:t>
            </a:r>
          </a:p>
        </p:txBody>
      </p:sp>
      <p:pic>
        <p:nvPicPr>
          <p:cNvPr id="12" name="Рисунок 11" descr="Notepaper.png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2">
                <a:tint val="45000"/>
                <a:satMod val="400000"/>
              </a:schemeClr>
            </a:duotone>
            <a:lum bright="31000"/>
          </a:blip>
          <a:srcRect l="48046" t="31180" r="28631" b="43214"/>
          <a:stretch>
            <a:fillRect/>
          </a:stretch>
        </p:blipFill>
        <p:spPr>
          <a:xfrm>
            <a:off x="0" y="1484784"/>
            <a:ext cx="3131840" cy="4464496"/>
          </a:xfrm>
          <a:prstGeom prst="rect">
            <a:avLst/>
          </a:prstGeom>
        </p:spPr>
      </p:pic>
      <p:pic>
        <p:nvPicPr>
          <p:cNvPr id="17" name="Рисунок 16" descr="Notepaper.png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2">
                <a:tint val="45000"/>
                <a:satMod val="400000"/>
              </a:schemeClr>
            </a:duotone>
            <a:lum bright="31000"/>
          </a:blip>
          <a:srcRect l="48046" t="31180" r="28631" b="43214"/>
          <a:stretch>
            <a:fillRect/>
          </a:stretch>
        </p:blipFill>
        <p:spPr>
          <a:xfrm>
            <a:off x="3059832" y="4077072"/>
            <a:ext cx="3131840" cy="2570025"/>
          </a:xfrm>
          <a:prstGeom prst="rect">
            <a:avLst/>
          </a:prstGeom>
        </p:spPr>
      </p:pic>
      <p:pic>
        <p:nvPicPr>
          <p:cNvPr id="18" name="Рисунок 17" descr="Notepaper.png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2">
                <a:tint val="45000"/>
                <a:satMod val="400000"/>
              </a:schemeClr>
            </a:duotone>
            <a:lum bright="31000"/>
          </a:blip>
          <a:srcRect l="48046" t="31180" r="28631" b="43214"/>
          <a:stretch>
            <a:fillRect/>
          </a:stretch>
        </p:blipFill>
        <p:spPr>
          <a:xfrm>
            <a:off x="3059832" y="1556792"/>
            <a:ext cx="3131840" cy="2570025"/>
          </a:xfrm>
          <a:prstGeom prst="rect">
            <a:avLst/>
          </a:prstGeom>
        </p:spPr>
      </p:pic>
      <p:pic>
        <p:nvPicPr>
          <p:cNvPr id="19" name="Рисунок 18" descr="Notepaper.png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2">
                <a:tint val="45000"/>
                <a:satMod val="400000"/>
              </a:schemeClr>
            </a:duotone>
            <a:lum bright="31000"/>
          </a:blip>
          <a:srcRect l="48046" t="31180" r="28631" b="43214"/>
          <a:stretch>
            <a:fillRect/>
          </a:stretch>
        </p:blipFill>
        <p:spPr>
          <a:xfrm>
            <a:off x="6012160" y="1556792"/>
            <a:ext cx="3131840" cy="2570025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3198277" y="4509120"/>
            <a:ext cx="2760692" cy="16004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dirty="0" smtClean="0">
                <a:solidFill>
                  <a:srgbClr val="002060"/>
                </a:solidFill>
                <a:cs typeface="Arial" pitchFamily="34" charset="0"/>
              </a:rPr>
              <a:t>7 дней</a:t>
            </a:r>
          </a:p>
          <a:p>
            <a:pPr algn="ctr"/>
            <a:r>
              <a:rPr lang="ru-RU" sz="2200" dirty="0" smtClean="0">
                <a:solidFill>
                  <a:srgbClr val="002060"/>
                </a:solidFill>
                <a:cs typeface="Arial" pitchFamily="34" charset="0"/>
              </a:rPr>
              <a:t>на решение</a:t>
            </a:r>
            <a:br>
              <a:rPr lang="ru-RU" sz="2200" dirty="0" smtClean="0">
                <a:solidFill>
                  <a:srgbClr val="002060"/>
                </a:solidFill>
                <a:cs typeface="Arial" pitchFamily="34" charset="0"/>
              </a:rPr>
            </a:br>
            <a:r>
              <a:rPr lang="ru-RU" sz="2200" dirty="0" smtClean="0">
                <a:solidFill>
                  <a:srgbClr val="002060"/>
                </a:solidFill>
                <a:cs typeface="Arial" pitchFamily="34" charset="0"/>
              </a:rPr>
              <a:t>профессиональной</a:t>
            </a:r>
          </a:p>
          <a:p>
            <a:pPr algn="ctr"/>
            <a:r>
              <a:rPr lang="ru-RU" sz="2200" dirty="0" smtClean="0">
                <a:solidFill>
                  <a:srgbClr val="002060"/>
                </a:solidFill>
                <a:cs typeface="Arial" pitchFamily="34" charset="0"/>
              </a:rPr>
              <a:t>задачи</a:t>
            </a:r>
            <a:endParaRPr lang="ru-RU" sz="2200" dirty="0">
              <a:solidFill>
                <a:srgbClr val="002060"/>
              </a:solidFill>
              <a:cs typeface="Arial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275856" y="1844824"/>
            <a:ext cx="252028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solidFill>
                  <a:srgbClr val="002060"/>
                </a:solidFill>
                <a:cs typeface="Arial" pitchFamily="34" charset="0"/>
              </a:rPr>
              <a:t>8 задач </a:t>
            </a:r>
          </a:p>
          <a:p>
            <a:pPr algn="ctr"/>
            <a:r>
              <a:rPr lang="ru-RU" sz="2200" dirty="0" smtClean="0">
                <a:solidFill>
                  <a:srgbClr val="002060"/>
                </a:solidFill>
                <a:cs typeface="Arial" pitchFamily="34" charset="0"/>
              </a:rPr>
              <a:t>предлагают</a:t>
            </a:r>
          </a:p>
          <a:p>
            <a:pPr algn="ctr"/>
            <a:r>
              <a:rPr lang="ru-RU" sz="2200" dirty="0" smtClean="0">
                <a:solidFill>
                  <a:srgbClr val="002060"/>
                </a:solidFill>
                <a:cs typeface="Arial" pitchFamily="34" charset="0"/>
              </a:rPr>
              <a:t>педагогу, </a:t>
            </a:r>
            <a:br>
              <a:rPr lang="ru-RU" sz="2200" dirty="0" smtClean="0">
                <a:solidFill>
                  <a:srgbClr val="002060"/>
                </a:solidFill>
                <a:cs typeface="Arial" pitchFamily="34" charset="0"/>
              </a:rPr>
            </a:br>
            <a:r>
              <a:rPr lang="ru-RU" sz="2200" dirty="0" smtClean="0">
                <a:solidFill>
                  <a:srgbClr val="002060"/>
                </a:solidFill>
                <a:cs typeface="Arial" pitchFamily="34" charset="0"/>
              </a:rPr>
              <a:t>чтобы он выбрал одну </a:t>
            </a:r>
            <a:endParaRPr lang="ru-RU" sz="2200" dirty="0">
              <a:solidFill>
                <a:srgbClr val="002060"/>
              </a:solidFill>
              <a:cs typeface="Arial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6300192" y="1772816"/>
            <a:ext cx="244827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cs typeface="Arial" pitchFamily="34" charset="0"/>
              </a:rPr>
              <a:t>Учитель получает пошаговый план, чтобы решить задачу</a:t>
            </a:r>
            <a:endParaRPr lang="ru-RU" dirty="0">
              <a:solidFill>
                <a:srgbClr val="002060"/>
              </a:solidFill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51520" y="1988840"/>
            <a:ext cx="259228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dirty="0" smtClean="0">
                <a:solidFill>
                  <a:srgbClr val="002060"/>
                </a:solidFill>
                <a:cs typeface="Arial" pitchFamily="34" charset="0"/>
              </a:rPr>
              <a:t>Цель</a:t>
            </a:r>
            <a:r>
              <a:rPr lang="ru-RU" sz="2200" dirty="0">
                <a:solidFill>
                  <a:srgbClr val="002060"/>
                </a:solidFill>
                <a:cs typeface="Arial" pitchFamily="34" charset="0"/>
              </a:rPr>
              <a:t> </a:t>
            </a:r>
            <a:r>
              <a:rPr lang="ru-RU" sz="2200" dirty="0" smtClean="0">
                <a:solidFill>
                  <a:srgbClr val="002060"/>
                </a:solidFill>
                <a:cs typeface="Arial" pitchFamily="34" charset="0"/>
              </a:rPr>
              <a:t>задания – </a:t>
            </a:r>
            <a:r>
              <a:rPr lang="ru-RU" sz="2200" dirty="0">
                <a:solidFill>
                  <a:srgbClr val="002060"/>
                </a:solidFill>
                <a:cs typeface="Arial" pitchFamily="34" charset="0"/>
              </a:rPr>
              <a:t>проверить умения учителей создавать предметную среду и реализовывать образовательную </a:t>
            </a:r>
            <a:r>
              <a:rPr lang="ru-RU" sz="2200" dirty="0" smtClean="0">
                <a:solidFill>
                  <a:srgbClr val="002060"/>
                </a:solidFill>
                <a:cs typeface="Arial" pitchFamily="34" charset="0"/>
              </a:rPr>
              <a:t>программу</a:t>
            </a:r>
            <a:endParaRPr lang="ru-RU" sz="2200" dirty="0">
              <a:solidFill>
                <a:srgbClr val="002060"/>
              </a:solidFill>
              <a:cs typeface="Arial" pitchFamily="34" charset="0"/>
            </a:endParaRPr>
          </a:p>
        </p:txBody>
      </p:sp>
      <p:pic>
        <p:nvPicPr>
          <p:cNvPr id="24" name="Рисунок 23" descr="ezhednevnik-biznes-bloknot-justy-thinkme-sinkmi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660232" y="4293096"/>
            <a:ext cx="2004814" cy="2004814"/>
          </a:xfrm>
          <a:prstGeom prst="rect">
            <a:avLst/>
          </a:prstGeom>
        </p:spPr>
      </p:pic>
      <p:pic>
        <p:nvPicPr>
          <p:cNvPr id="25" name="Рисунок 24" descr="pushpin-png-pushpin-png-photos-1000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flipH="1">
            <a:off x="0" y="1412776"/>
            <a:ext cx="743750" cy="743750"/>
          </a:xfrm>
          <a:prstGeom prst="rect">
            <a:avLst/>
          </a:prstGeom>
        </p:spPr>
      </p:pic>
      <p:pic>
        <p:nvPicPr>
          <p:cNvPr id="27" name="Рисунок 26" descr="pushpin-png-pushpin-png-photos-1000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flipH="1">
            <a:off x="3131840" y="1340768"/>
            <a:ext cx="743750" cy="743750"/>
          </a:xfrm>
          <a:prstGeom prst="rect">
            <a:avLst/>
          </a:prstGeom>
        </p:spPr>
      </p:pic>
      <p:pic>
        <p:nvPicPr>
          <p:cNvPr id="28" name="Рисунок 27" descr="pushpin-png-pushpin-png-photos-1000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flipH="1">
            <a:off x="3203848" y="4005064"/>
            <a:ext cx="743750" cy="743750"/>
          </a:xfrm>
          <a:prstGeom prst="rect">
            <a:avLst/>
          </a:prstGeom>
        </p:spPr>
      </p:pic>
      <p:pic>
        <p:nvPicPr>
          <p:cNvPr id="29" name="Рисунок 28" descr="pushpin-png-pushpin-png-photos-1000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flipH="1">
            <a:off x="6084168" y="1340768"/>
            <a:ext cx="743750" cy="74375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 bwMode="auto">
          <a:xfrm>
            <a:off x="0" y="764704"/>
            <a:ext cx="9144000" cy="609329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6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2" cstate="print">
            <a:lum bright="1000" contrast="41000"/>
          </a:blip>
          <a:srcRect/>
          <a:stretch>
            <a:fillRect/>
          </a:stretch>
        </p:blipFill>
        <p:spPr bwMode="auto">
          <a:xfrm>
            <a:off x="6660232" y="6453336"/>
            <a:ext cx="2365703" cy="301775"/>
          </a:xfrm>
          <a:prstGeom prst="rect">
            <a:avLst/>
          </a:prstGeom>
          <a:noFill/>
        </p:spPr>
      </p:pic>
      <p:pic>
        <p:nvPicPr>
          <p:cNvPr id="7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238" y="6093296"/>
            <a:ext cx="2149514" cy="608548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366441" y="764704"/>
            <a:ext cx="8472192" cy="584775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 Antiqua" pitchFamily="18" charset="0"/>
              </a:rPr>
              <a:t>Пошаговый план, чтобы решить задачу</a:t>
            </a:r>
            <a:endParaRPr lang="ru-RU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 Antiqua" pitchFamily="18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/>
          <a:srcRect l="14959" t="41680" r="4717" b="34800"/>
          <a:stretch>
            <a:fillRect/>
          </a:stretch>
        </p:blipFill>
        <p:spPr bwMode="auto">
          <a:xfrm>
            <a:off x="251520" y="1412776"/>
            <a:ext cx="8712968" cy="1673412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14" name="Рисунок 13" descr="KijoRq6rT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652120" y="3429000"/>
            <a:ext cx="3274999" cy="2181891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971600" y="3429000"/>
            <a:ext cx="468052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tx1">
                    <a:lumMod val="75000"/>
                  </a:schemeClr>
                </a:solidFill>
                <a:cs typeface="Arial" pitchFamily="34" charset="0"/>
              </a:rPr>
              <a:t>Сформулируйте конкретную задачу </a:t>
            </a:r>
            <a:r>
              <a:rPr lang="ru-RU" sz="2000" b="1" dirty="0" smtClean="0">
                <a:solidFill>
                  <a:schemeClr val="tx1">
                    <a:lumMod val="75000"/>
                  </a:schemeClr>
                </a:solidFill>
                <a:cs typeface="Arial" pitchFamily="34" charset="0"/>
              </a:rPr>
              <a:t>с </a:t>
            </a:r>
            <a:r>
              <a:rPr lang="ru-RU" sz="2000" b="1" dirty="0" smtClean="0">
                <a:solidFill>
                  <a:schemeClr val="tx1">
                    <a:lumMod val="75000"/>
                  </a:schemeClr>
                </a:solidFill>
                <a:cs typeface="Arial" pitchFamily="34" charset="0"/>
              </a:rPr>
              <a:t>учетом реального контекста раскрытия описанной ситуации профессиональной деятельности. Контекст определите </a:t>
            </a:r>
            <a:r>
              <a:rPr lang="ru-RU" sz="2000" b="1" dirty="0" smtClean="0">
                <a:solidFill>
                  <a:schemeClr val="tx1">
                    <a:lumMod val="75000"/>
                  </a:schemeClr>
                </a:solidFill>
                <a:cs typeface="Arial" pitchFamily="34" charset="0"/>
              </a:rPr>
              <a:t>на основе профессионального </a:t>
            </a:r>
            <a:r>
              <a:rPr lang="ru-RU" sz="2000" b="1" dirty="0" smtClean="0">
                <a:solidFill>
                  <a:schemeClr val="tx1">
                    <a:lumMod val="75000"/>
                  </a:schemeClr>
                </a:solidFill>
                <a:cs typeface="Arial" pitchFamily="34" charset="0"/>
              </a:rPr>
              <a:t>опыта </a:t>
            </a:r>
            <a:br>
              <a:rPr lang="ru-RU" sz="2000" b="1" dirty="0" smtClean="0">
                <a:solidFill>
                  <a:schemeClr val="tx1">
                    <a:lumMod val="75000"/>
                  </a:schemeClr>
                </a:solidFill>
                <a:cs typeface="Arial" pitchFamily="34" charset="0"/>
              </a:rPr>
            </a:br>
            <a:r>
              <a:rPr lang="ru-RU" sz="2000" b="1" dirty="0" smtClean="0">
                <a:solidFill>
                  <a:schemeClr val="tx1">
                    <a:lumMod val="75000"/>
                  </a:schemeClr>
                </a:solidFill>
                <a:cs typeface="Arial" pitchFamily="34" charset="0"/>
              </a:rPr>
              <a:t>и кратко опишите </a:t>
            </a:r>
            <a:r>
              <a:rPr lang="ru-RU" sz="2000" b="1" dirty="0" smtClean="0">
                <a:solidFill>
                  <a:schemeClr val="tx1">
                    <a:lumMod val="75000"/>
                  </a:schemeClr>
                </a:solidFill>
                <a:cs typeface="Arial" pitchFamily="34" charset="0"/>
              </a:rPr>
              <a:t>его.</a:t>
            </a:r>
            <a:endParaRPr lang="ru-RU" sz="2000" b="1" dirty="0" smtClean="0">
              <a:solidFill>
                <a:schemeClr val="tx1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724128" y="3717032"/>
            <a:ext cx="295232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cs typeface="Arial" pitchFamily="34" charset="0"/>
              </a:rPr>
              <a:t>Не более 200 слов, </a:t>
            </a:r>
            <a:br>
              <a:rPr lang="ru-RU" sz="2000" dirty="0" smtClean="0">
                <a:cs typeface="Arial" pitchFamily="34" charset="0"/>
              </a:rPr>
            </a:br>
            <a:r>
              <a:rPr lang="ru-RU" sz="2000" dirty="0" smtClean="0">
                <a:cs typeface="Arial" pitchFamily="34" charset="0"/>
              </a:rPr>
              <a:t>кегль 12, </a:t>
            </a:r>
            <a:br>
              <a:rPr lang="ru-RU" sz="2000" dirty="0" smtClean="0">
                <a:cs typeface="Arial" pitchFamily="34" charset="0"/>
              </a:rPr>
            </a:br>
            <a:r>
              <a:rPr lang="ru-RU" sz="2000" dirty="0" smtClean="0">
                <a:cs typeface="Arial" pitchFamily="34" charset="0"/>
              </a:rPr>
              <a:t>интервал </a:t>
            </a:r>
            <a:r>
              <a:rPr lang="ru-RU" sz="2000" dirty="0" smtClean="0">
                <a:cs typeface="Arial" pitchFamily="34" charset="0"/>
              </a:rPr>
              <a:t> 1,0</a:t>
            </a:r>
            <a:endParaRPr lang="ru-RU" sz="3200" dirty="0">
              <a:cs typeface="Arial" pitchFamily="34" charset="0"/>
            </a:endParaRPr>
          </a:p>
        </p:txBody>
      </p:sp>
      <p:sp>
        <p:nvSpPr>
          <p:cNvPr id="17" name="Овал 16"/>
          <p:cNvSpPr/>
          <p:nvPr/>
        </p:nvSpPr>
        <p:spPr bwMode="auto">
          <a:xfrm>
            <a:off x="323528" y="3501008"/>
            <a:ext cx="576064" cy="576064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9525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normalizeH="0" baseline="0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</a:rPr>
              <a:t>1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 descr="kissclipart-clip-board-png-clipart-clipboard-computer-icons-fe52b6e05c709f2a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7504" y="3369793"/>
            <a:ext cx="2520280" cy="3371575"/>
          </a:xfrm>
          <a:prstGeom prst="rect">
            <a:avLst/>
          </a:prstGeom>
        </p:spPr>
      </p:pic>
      <p:sp>
        <p:nvSpPr>
          <p:cNvPr id="6" name="Овал 5"/>
          <p:cNvSpPr/>
          <p:nvPr/>
        </p:nvSpPr>
        <p:spPr bwMode="auto">
          <a:xfrm>
            <a:off x="1835696" y="404664"/>
            <a:ext cx="576064" cy="576064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9525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b="1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 pitchFamily="34" charset="0"/>
              </a:rPr>
              <a:t>2</a:t>
            </a:r>
            <a:endParaRPr kumimoji="0" lang="ru-RU" sz="2400" b="1" i="0" u="none" strike="noStrike" normalizeH="0" baseline="0" dirty="0" smtClean="0">
              <a:ln w="12700">
                <a:noFill/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7" name="Овал 6"/>
          <p:cNvSpPr/>
          <p:nvPr/>
        </p:nvSpPr>
        <p:spPr bwMode="auto">
          <a:xfrm>
            <a:off x="2699792" y="3068960"/>
            <a:ext cx="576064" cy="576064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9525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b="1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 pitchFamily="34" charset="0"/>
              </a:rPr>
              <a:t>3</a:t>
            </a:r>
            <a:endParaRPr kumimoji="0" lang="ru-RU" sz="2400" b="1" i="0" u="none" strike="noStrike" normalizeH="0" baseline="0" dirty="0" smtClean="0">
              <a:ln w="12700">
                <a:noFill/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419872" y="2924944"/>
            <a:ext cx="54006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 smtClean="0">
                <a:solidFill>
                  <a:schemeClr val="tx1">
                    <a:lumMod val="75000"/>
                  </a:schemeClr>
                </a:solidFill>
                <a:cs typeface="Arial" pitchFamily="34" charset="0"/>
              </a:rPr>
              <a:t>Укажите, какую информацию вы будете собирать и из каких источников (научная, методическая, художественная литература, документы, люди и др.)? Какие методы работы с информацией Вы будете использовать? Заполните таблицу</a:t>
            </a:r>
            <a:endParaRPr lang="ru-RU" sz="1800" b="1" dirty="0">
              <a:solidFill>
                <a:schemeClr val="tx1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07504" y="4149080"/>
            <a:ext cx="255577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Перечень шагов, выполнение которых должно продемонстрировать эксперту процесс </a:t>
            </a:r>
            <a:br>
              <a:rPr lang="ru-RU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ru-RU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и результат решения</a:t>
            </a: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1835696" y="1484784"/>
          <a:ext cx="6984776" cy="1296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400"/>
                <a:gridCol w="3384376"/>
              </a:tblGrid>
              <a:tr h="922158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Book Antiqua" pitchFamily="18" charset="0"/>
                        </a:rPr>
                        <a:t>Вопрос, на который нужно найти ответы для поиска решения задачи 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Book Antiqua" pitchFamily="18" charset="0"/>
                        </a:rPr>
                        <a:t>Конкретные действия </a:t>
                      </a:r>
                      <a:br>
                        <a:rPr lang="ru-RU" dirty="0" smtClean="0">
                          <a:latin typeface="Book Antiqua" pitchFamily="18" charset="0"/>
                        </a:rPr>
                      </a:br>
                      <a:r>
                        <a:rPr lang="ru-RU" dirty="0" smtClean="0">
                          <a:latin typeface="Book Antiqua" pitchFamily="18" charset="0"/>
                        </a:rPr>
                        <a:t>по поиску ответа </a:t>
                      </a:r>
                      <a:br>
                        <a:rPr lang="ru-RU" dirty="0" smtClean="0">
                          <a:latin typeface="Book Antiqua" pitchFamily="18" charset="0"/>
                        </a:rPr>
                      </a:br>
                      <a:r>
                        <a:rPr lang="ru-RU" dirty="0" smtClean="0">
                          <a:latin typeface="Book Antiqua" pitchFamily="18" charset="0"/>
                        </a:rPr>
                        <a:t>на поставленный вопрос 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37398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2915816" y="4797152"/>
          <a:ext cx="5904657" cy="1285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8219"/>
                <a:gridCol w="1968219"/>
                <a:gridCol w="196821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Book Antiqua" pitchFamily="18" charset="0"/>
                        </a:rPr>
                        <a:t>Содержание информации (о чем?)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Book Antiqua" pitchFamily="18" charset="0"/>
                        </a:rPr>
                        <a:t>Источник этой информации 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Book Antiqua" pitchFamily="18" charset="0"/>
                        </a:rPr>
                        <a:t>Метод работы </a:t>
                      </a:r>
                      <a:br>
                        <a:rPr lang="ru-RU" dirty="0" smtClean="0">
                          <a:latin typeface="Book Antiqua" pitchFamily="18" charset="0"/>
                        </a:rPr>
                      </a:br>
                      <a:r>
                        <a:rPr lang="ru-RU" dirty="0" smtClean="0">
                          <a:latin typeface="Book Antiqua" pitchFamily="18" charset="0"/>
                        </a:rPr>
                        <a:t>с информацией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5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5" cstate="print">
            <a:lum bright="1000" contrast="41000"/>
          </a:blip>
          <a:srcRect/>
          <a:stretch>
            <a:fillRect/>
          </a:stretch>
        </p:blipFill>
        <p:spPr bwMode="auto">
          <a:xfrm>
            <a:off x="5436096" y="6309320"/>
            <a:ext cx="1497468" cy="191020"/>
          </a:xfrm>
          <a:prstGeom prst="rect">
            <a:avLst/>
          </a:prstGeom>
          <a:noFill/>
        </p:spPr>
      </p:pic>
      <p:sp>
        <p:nvSpPr>
          <p:cNvPr id="17" name="Прямоугольник 16"/>
          <p:cNvSpPr/>
          <p:nvPr/>
        </p:nvSpPr>
        <p:spPr>
          <a:xfrm>
            <a:off x="2555776" y="0"/>
            <a:ext cx="640871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 smtClean="0">
                <a:solidFill>
                  <a:schemeClr val="tx1">
                    <a:lumMod val="75000"/>
                  </a:schemeClr>
                </a:solidFill>
                <a:cs typeface="Arial" pitchFamily="34" charset="0"/>
              </a:rPr>
              <a:t>Сформулируйте вопросы, на которые нужно найти ответы для решения задачи в описанном Вами контексте, и предложите конкретные действия, необходимые для их выполнения. Воспользуйтесь таблицей </a:t>
            </a:r>
            <a:r>
              <a:rPr lang="ru-RU" sz="1800" b="1" dirty="0" smtClean="0">
                <a:solidFill>
                  <a:schemeClr val="tx1">
                    <a:lumMod val="75000"/>
                  </a:schemeClr>
                </a:solidFill>
                <a:cs typeface="Arial" pitchFamily="34" charset="0"/>
              </a:rPr>
              <a:t>.</a:t>
            </a:r>
            <a:endParaRPr lang="ru-RU" sz="1800" b="1" dirty="0" smtClean="0">
              <a:solidFill>
                <a:schemeClr val="tx1">
                  <a:lumMod val="75000"/>
                </a:schemeClr>
              </a:solidFill>
              <a:cs typeface="Arial" pitchFamily="34" charset="0"/>
            </a:endParaRPr>
          </a:p>
        </p:txBody>
      </p:sp>
      <p:pic>
        <p:nvPicPr>
          <p:cNvPr id="18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59651" y="6165304"/>
            <a:ext cx="1660821" cy="47019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 bwMode="auto">
          <a:xfrm>
            <a:off x="0" y="764704"/>
            <a:ext cx="9144000" cy="609329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pic>
        <p:nvPicPr>
          <p:cNvPr id="7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88640"/>
            <a:ext cx="2149514" cy="608548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1259632" y="2636912"/>
            <a:ext cx="518457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 smtClean="0">
                <a:solidFill>
                  <a:schemeClr val="tx1">
                    <a:lumMod val="75000"/>
                  </a:schemeClr>
                </a:solidFill>
                <a:cs typeface="Arial" pitchFamily="34" charset="0"/>
              </a:rPr>
              <a:t>Сформулируйте способ (метод, методику, прием и т.п.) оценки эффективности предложенного Вами </a:t>
            </a:r>
            <a:r>
              <a:rPr lang="ru-RU" sz="1800" b="1" dirty="0" smtClean="0">
                <a:solidFill>
                  <a:schemeClr val="tx1">
                    <a:lumMod val="75000"/>
                  </a:schemeClr>
                </a:solidFill>
                <a:cs typeface="Arial" pitchFamily="34" charset="0"/>
              </a:rPr>
              <a:t>решения.</a:t>
            </a:r>
            <a:endParaRPr lang="ru-RU" sz="1800" b="1" dirty="0" smtClean="0">
              <a:solidFill>
                <a:schemeClr val="tx1">
                  <a:lumMod val="75000"/>
                </a:schemeClr>
              </a:solidFill>
              <a:cs typeface="Arial" pitchFamily="34" charset="0"/>
            </a:endParaRPr>
          </a:p>
          <a:p>
            <a:endParaRPr lang="ru-RU" sz="1800" b="1" dirty="0" smtClean="0">
              <a:solidFill>
                <a:schemeClr val="tx1">
                  <a:lumMod val="75000"/>
                </a:schemeClr>
              </a:solidFill>
              <a:cs typeface="Arial" pitchFamily="34" charset="0"/>
            </a:endParaRPr>
          </a:p>
          <a:p>
            <a:r>
              <a:rPr lang="ru-RU" sz="1800" b="1" dirty="0" smtClean="0">
                <a:solidFill>
                  <a:schemeClr val="tx1">
                    <a:lumMod val="75000"/>
                  </a:schemeClr>
                </a:solidFill>
                <a:cs typeface="Arial" pitchFamily="34" charset="0"/>
              </a:rPr>
              <a:t>Обоснуйте, почему Вы выбрали именно этот вариант </a:t>
            </a:r>
            <a:r>
              <a:rPr lang="ru-RU" sz="1800" b="1" dirty="0" smtClean="0">
                <a:solidFill>
                  <a:schemeClr val="tx1">
                    <a:lumMod val="75000"/>
                  </a:schemeClr>
                </a:solidFill>
                <a:cs typeface="Arial" pitchFamily="34" charset="0"/>
              </a:rPr>
              <a:t>решения.</a:t>
            </a:r>
            <a:endParaRPr lang="ru-RU" sz="1800" b="1" dirty="0" smtClean="0">
              <a:solidFill>
                <a:schemeClr val="tx1">
                  <a:lumMod val="75000"/>
                </a:schemeClr>
              </a:solidFill>
              <a:cs typeface="Arial" pitchFamily="34" charset="0"/>
            </a:endParaRPr>
          </a:p>
          <a:p>
            <a:r>
              <a:rPr lang="ru-RU" sz="1800" b="1" dirty="0" smtClean="0">
                <a:solidFill>
                  <a:schemeClr val="tx1">
                    <a:lumMod val="75000"/>
                  </a:schemeClr>
                </a:solidFill>
                <a:cs typeface="Arial" pitchFamily="34" charset="0"/>
              </a:rPr>
              <a:t> </a:t>
            </a:r>
          </a:p>
          <a:p>
            <a:r>
              <a:rPr lang="ru-RU" sz="1800" b="1" dirty="0" smtClean="0">
                <a:solidFill>
                  <a:schemeClr val="tx1">
                    <a:lumMod val="75000"/>
                  </a:schemeClr>
                </a:solidFill>
                <a:cs typeface="Arial" pitchFamily="34" charset="0"/>
              </a:rPr>
              <a:t>В каких других ситуациях профессиональной деятельности применимо предложенное решение? </a:t>
            </a:r>
            <a:r>
              <a:rPr lang="ru-RU" sz="1800" b="1" dirty="0" smtClean="0">
                <a:solidFill>
                  <a:schemeClr val="tx1">
                    <a:lumMod val="75000"/>
                  </a:schemeClr>
                </a:solidFill>
                <a:cs typeface="Arial" pitchFamily="34" charset="0"/>
              </a:rPr>
              <a:t/>
            </a:r>
            <a:br>
              <a:rPr lang="ru-RU" sz="1800" b="1" dirty="0" smtClean="0">
                <a:solidFill>
                  <a:schemeClr val="tx1">
                    <a:lumMod val="75000"/>
                  </a:schemeClr>
                </a:solidFill>
                <a:cs typeface="Arial" pitchFamily="34" charset="0"/>
              </a:rPr>
            </a:br>
            <a:r>
              <a:rPr lang="ru-RU" sz="1800" b="1" dirty="0" smtClean="0">
                <a:solidFill>
                  <a:schemeClr val="tx1">
                    <a:lumMod val="75000"/>
                  </a:schemeClr>
                </a:solidFill>
                <a:cs typeface="Arial" pitchFamily="34" charset="0"/>
              </a:rPr>
              <a:t>Что </a:t>
            </a:r>
            <a:r>
              <a:rPr lang="ru-RU" sz="1800" b="1" dirty="0" smtClean="0">
                <a:solidFill>
                  <a:schemeClr val="tx1">
                    <a:lumMod val="75000"/>
                  </a:schemeClr>
                </a:solidFill>
                <a:cs typeface="Arial" pitchFamily="34" charset="0"/>
              </a:rPr>
              <a:t>именно может быть использовано </a:t>
            </a:r>
            <a:r>
              <a:rPr lang="ru-RU" sz="1800" b="1" dirty="0" smtClean="0">
                <a:solidFill>
                  <a:schemeClr val="tx1">
                    <a:lumMod val="75000"/>
                  </a:schemeClr>
                </a:solidFill>
                <a:cs typeface="Arial" pitchFamily="34" charset="0"/>
              </a:rPr>
              <a:t/>
            </a:r>
            <a:br>
              <a:rPr lang="ru-RU" sz="1800" b="1" dirty="0" smtClean="0">
                <a:solidFill>
                  <a:schemeClr val="tx1">
                    <a:lumMod val="75000"/>
                  </a:schemeClr>
                </a:solidFill>
                <a:cs typeface="Arial" pitchFamily="34" charset="0"/>
              </a:rPr>
            </a:br>
            <a:r>
              <a:rPr lang="ru-RU" sz="1800" b="1" dirty="0" smtClean="0">
                <a:solidFill>
                  <a:schemeClr val="tx1">
                    <a:lumMod val="75000"/>
                  </a:schemeClr>
                </a:solidFill>
                <a:cs typeface="Arial" pitchFamily="34" charset="0"/>
              </a:rPr>
              <a:t>в </a:t>
            </a:r>
            <a:r>
              <a:rPr lang="ru-RU" sz="1800" b="1" dirty="0" smtClean="0">
                <a:solidFill>
                  <a:schemeClr val="tx1">
                    <a:lumMod val="75000"/>
                  </a:schemeClr>
                </a:solidFill>
                <a:cs typeface="Arial" pitchFamily="34" charset="0"/>
              </a:rPr>
              <a:t>других ситуациях</a:t>
            </a:r>
          </a:p>
        </p:txBody>
      </p:sp>
      <p:sp>
        <p:nvSpPr>
          <p:cNvPr id="10" name="Овал 9"/>
          <p:cNvSpPr/>
          <p:nvPr/>
        </p:nvSpPr>
        <p:spPr bwMode="auto">
          <a:xfrm>
            <a:off x="467544" y="1052736"/>
            <a:ext cx="576064" cy="576064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9525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b="1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 pitchFamily="34" charset="0"/>
              </a:rPr>
              <a:t>4</a:t>
            </a:r>
            <a:endParaRPr kumimoji="0" lang="ru-RU" sz="2400" b="1" i="0" u="none" strike="noStrike" normalizeH="0" baseline="0" dirty="0" smtClean="0">
              <a:ln w="12700">
                <a:noFill/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12" name="Овал 11"/>
          <p:cNvSpPr/>
          <p:nvPr/>
        </p:nvSpPr>
        <p:spPr bwMode="auto">
          <a:xfrm>
            <a:off x="467544" y="2636912"/>
            <a:ext cx="576064" cy="576064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9525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b="1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 pitchFamily="34" charset="0"/>
              </a:rPr>
              <a:t>5</a:t>
            </a:r>
            <a:endParaRPr kumimoji="0" lang="ru-RU" sz="2400" b="1" i="0" u="none" strike="noStrike" normalizeH="0" baseline="0" dirty="0" smtClean="0">
              <a:ln w="12700">
                <a:noFill/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13" name="Овал 12"/>
          <p:cNvSpPr/>
          <p:nvPr/>
        </p:nvSpPr>
        <p:spPr bwMode="auto">
          <a:xfrm>
            <a:off x="467544" y="3717032"/>
            <a:ext cx="576064" cy="576064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9525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normalizeH="0" baseline="0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 pitchFamily="34" charset="0"/>
              </a:rPr>
              <a:t>6</a:t>
            </a:r>
          </a:p>
        </p:txBody>
      </p:sp>
      <p:pic>
        <p:nvPicPr>
          <p:cNvPr id="14" name="Рисунок 13" descr="kissclipart-clip-board-png-clipart-clipboard-computer-icons-fe52b6e05c709f2a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28184" y="2779969"/>
            <a:ext cx="2736304" cy="3385336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6213500" y="3479800"/>
            <a:ext cx="269979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Перечень 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/>
            </a:r>
            <a:b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шагов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, выполнение которых должно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продемонстри-ровать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эксперту процесс </a:t>
            </a:r>
            <a:b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и результат решения</a:t>
            </a:r>
          </a:p>
        </p:txBody>
      </p:sp>
      <p:pic>
        <p:nvPicPr>
          <p:cNvPr id="16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4" cstate="print">
            <a:lum bright="1000" contrast="41000"/>
          </a:blip>
          <a:srcRect/>
          <a:stretch>
            <a:fillRect/>
          </a:stretch>
        </p:blipFill>
        <p:spPr bwMode="auto">
          <a:xfrm>
            <a:off x="6874272" y="6531891"/>
            <a:ext cx="1497468" cy="191020"/>
          </a:xfrm>
          <a:prstGeom prst="rect">
            <a:avLst/>
          </a:prstGeom>
          <a:noFill/>
        </p:spPr>
      </p:pic>
      <p:sp>
        <p:nvSpPr>
          <p:cNvPr id="17" name="Прямоугольник 16"/>
          <p:cNvSpPr/>
          <p:nvPr/>
        </p:nvSpPr>
        <p:spPr>
          <a:xfrm>
            <a:off x="1259632" y="980728"/>
            <a:ext cx="756084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 smtClean="0">
                <a:solidFill>
                  <a:schemeClr val="tx1">
                    <a:lumMod val="75000"/>
                  </a:schemeClr>
                </a:solidFill>
                <a:cs typeface="Arial" pitchFamily="34" charset="0"/>
              </a:rPr>
              <a:t>Предложите решение задачи в виде конкретного материала, который учитывает содержание профессиональной задачи. </a:t>
            </a:r>
            <a:br>
              <a:rPr lang="ru-RU" sz="1800" b="1" dirty="0" smtClean="0">
                <a:solidFill>
                  <a:schemeClr val="tx1">
                    <a:lumMod val="75000"/>
                  </a:schemeClr>
                </a:solidFill>
                <a:cs typeface="Arial" pitchFamily="34" charset="0"/>
              </a:rPr>
            </a:br>
            <a:r>
              <a:rPr lang="ru-RU" sz="1800" b="1" dirty="0" smtClean="0">
                <a:solidFill>
                  <a:schemeClr val="tx1">
                    <a:lumMod val="75000"/>
                  </a:schemeClr>
                </a:solidFill>
                <a:cs typeface="Arial" pitchFamily="34" charset="0"/>
              </a:rPr>
              <a:t>Это может быть план урока, фрагмент рабочей программы, </a:t>
            </a:r>
            <a:br>
              <a:rPr lang="ru-RU" sz="1800" b="1" dirty="0" smtClean="0">
                <a:solidFill>
                  <a:schemeClr val="tx1">
                    <a:lumMod val="75000"/>
                  </a:schemeClr>
                </a:solidFill>
                <a:cs typeface="Arial" pitchFamily="34" charset="0"/>
              </a:rPr>
            </a:br>
            <a:r>
              <a:rPr lang="ru-RU" sz="1800" b="1" dirty="0" smtClean="0">
                <a:solidFill>
                  <a:schemeClr val="tx1">
                    <a:lumMod val="75000"/>
                  </a:schemeClr>
                </a:solidFill>
                <a:cs typeface="Arial" pitchFamily="34" charset="0"/>
              </a:rPr>
              <a:t>план организации деятельности субъектов образовательного процесса, описание применения конкретного </a:t>
            </a:r>
            <a:r>
              <a:rPr lang="ru-RU" sz="1800" b="1" dirty="0" smtClean="0">
                <a:solidFill>
                  <a:schemeClr val="tx1">
                    <a:lumMod val="75000"/>
                  </a:schemeClr>
                </a:solidFill>
                <a:cs typeface="Arial" pitchFamily="34" charset="0"/>
              </a:rPr>
              <a:t>метода.</a:t>
            </a:r>
            <a:endParaRPr lang="ru-RU" sz="1800" b="1" dirty="0" smtClean="0">
              <a:solidFill>
                <a:schemeClr val="tx1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18" name="Овал 17"/>
          <p:cNvSpPr/>
          <p:nvPr/>
        </p:nvSpPr>
        <p:spPr bwMode="auto">
          <a:xfrm>
            <a:off x="467544" y="4653136"/>
            <a:ext cx="576064" cy="576064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9525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b="1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 pitchFamily="34" charset="0"/>
              </a:rPr>
              <a:t>7</a:t>
            </a:r>
            <a:endParaRPr kumimoji="0" lang="ru-RU" sz="2400" b="1" i="0" u="none" strike="noStrike" normalizeH="0" baseline="0" dirty="0" smtClean="0">
              <a:ln w="12700">
                <a:noFill/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627784" y="244961"/>
            <a:ext cx="612068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 smtClean="0">
                <a:solidFill>
                  <a:schemeClr val="tx1">
                    <a:lumMod val="75000"/>
                  </a:schemeClr>
                </a:solidFill>
                <a:cs typeface="Arial" pitchFamily="34" charset="0"/>
              </a:rPr>
              <a:t> Укажите, какие действия необходимо предпринять педагогу в процессе подготовки и реализации предложенного решения. Эти действия не должны нарушать этические нормы профессиональной деятельности педагога и/или права других субъектов образовательного процесса в процессе реализации этого решения.</a:t>
            </a:r>
          </a:p>
          <a:p>
            <a:r>
              <a:rPr lang="ru-RU" sz="1800" b="1" dirty="0" smtClean="0">
                <a:solidFill>
                  <a:schemeClr val="tx1">
                    <a:lumMod val="75000"/>
                  </a:schemeClr>
                </a:solidFill>
                <a:cs typeface="Arial" pitchFamily="34" charset="0"/>
              </a:rPr>
              <a:t>Заполните следующую таблицу, раскрывающую логику Ваших размышлений. Опишите возможные последствия решения для педагога и учеников в ближайшей перспективе (на следующем уроке, в четверти, в течение учебного года</a:t>
            </a:r>
            <a:r>
              <a:rPr lang="ru-RU" sz="1800" b="1" dirty="0" smtClean="0">
                <a:solidFill>
                  <a:schemeClr val="tx1">
                    <a:lumMod val="75000"/>
                  </a:schemeClr>
                </a:solidFill>
                <a:cs typeface="Arial" pitchFamily="34" charset="0"/>
              </a:rPr>
              <a:t>)</a:t>
            </a:r>
            <a:endParaRPr lang="ru-RU" sz="1800" b="1" dirty="0">
              <a:solidFill>
                <a:schemeClr val="tx1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7" name="Овал 6"/>
          <p:cNvSpPr/>
          <p:nvPr/>
        </p:nvSpPr>
        <p:spPr bwMode="auto">
          <a:xfrm>
            <a:off x="1835696" y="260648"/>
            <a:ext cx="576064" cy="576064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9525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b="1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 pitchFamily="34" charset="0"/>
              </a:rPr>
              <a:t>8</a:t>
            </a:r>
            <a:endParaRPr kumimoji="0" lang="ru-RU" sz="2400" b="1" i="0" u="none" strike="noStrike" normalizeH="0" baseline="0" dirty="0" smtClean="0">
              <a:ln w="12700">
                <a:noFill/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 pitchFamily="34" charset="0"/>
            </a:endParaRPr>
          </a:p>
        </p:txBody>
      </p:sp>
      <p:pic>
        <p:nvPicPr>
          <p:cNvPr id="8" name="Рисунок 7" descr="kissclipart-clip-board-png-clipart-clipboard-computer-icons-fe52b6e05c709f2a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496" y="3429000"/>
            <a:ext cx="2520280" cy="3371575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35496" y="4208287"/>
            <a:ext cx="255577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Перечень шагов, выполнение которых должно продемонстрировать эксперту процесс </a:t>
            </a:r>
            <a:br>
              <a:rPr lang="ru-RU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ru-RU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и результат решения</a:t>
            </a: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2771800" y="3861048"/>
          <a:ext cx="6096000" cy="210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Book Antiqua" pitchFamily="18" charset="0"/>
                        </a:rPr>
                        <a:t>Действия учителя, совершаемые в процессе решения задачи 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Book Antiqua" pitchFamily="18" charset="0"/>
                        </a:rPr>
                        <a:t>Этические нормы и/или права, нарушение которых предотвращает предложенное действие 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3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71800" y="6165304"/>
            <a:ext cx="1660821" cy="470195"/>
          </a:xfrm>
          <a:prstGeom prst="rect">
            <a:avLst/>
          </a:prstGeom>
          <a:noFill/>
        </p:spPr>
      </p:pic>
      <p:pic>
        <p:nvPicPr>
          <p:cNvPr id="12" name="Picture 9" descr="\\Epsylon\^Magazines\СПРАВОЧНИК ЗАМЕСТИТЕЛЯ ДИРЕКТОРА ШКОЛЫ\ОГЭ_презы\Фоны для презентации\фоны и детали\clipart-bow-corner-16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10800000">
            <a:off x="6588224" y="5517233"/>
            <a:ext cx="2555776" cy="1340767"/>
          </a:xfrm>
          <a:prstGeom prst="rect">
            <a:avLst/>
          </a:prstGeom>
          <a:noFill/>
        </p:spPr>
      </p:pic>
      <p:pic>
        <p:nvPicPr>
          <p:cNvPr id="10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7" cstate="print">
            <a:lum bright="1000" contrast="41000"/>
          </a:blip>
          <a:srcRect/>
          <a:stretch>
            <a:fillRect/>
          </a:stretch>
        </p:blipFill>
        <p:spPr bwMode="auto">
          <a:xfrm>
            <a:off x="7568580" y="6629400"/>
            <a:ext cx="1497468" cy="1910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7504" y="4834895"/>
            <a:ext cx="8640960" cy="246221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3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Новая аттестация. </a:t>
            </a:r>
          </a:p>
          <a:p>
            <a:r>
              <a:rPr lang="ru-RU" sz="3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Примеры </a:t>
            </a:r>
            <a:r>
              <a:rPr lang="ru-RU" sz="3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заданий, </a:t>
            </a:r>
            <a:r>
              <a:rPr lang="ru-RU" sz="3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/>
            </a:r>
            <a:br>
              <a:rPr lang="ru-RU" sz="3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ru-RU" sz="3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которые </a:t>
            </a:r>
            <a:r>
              <a:rPr lang="ru-RU" sz="3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будут выполнять </a:t>
            </a:r>
            <a:r>
              <a:rPr lang="ru-RU" sz="3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учителя</a:t>
            </a:r>
            <a:endParaRPr lang="ru-RU" sz="3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endParaRPr lang="ru-RU" sz="40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pic>
        <p:nvPicPr>
          <p:cNvPr id="7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8240" y="516260"/>
            <a:ext cx="2394507" cy="677908"/>
          </a:xfrm>
          <a:prstGeom prst="rect">
            <a:avLst/>
          </a:prstGeom>
          <a:noFill/>
        </p:spPr>
      </p:pic>
      <p:pic>
        <p:nvPicPr>
          <p:cNvPr id="8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64661" y="132928"/>
            <a:ext cx="2365703" cy="3017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908721"/>
            <a:ext cx="8568952" cy="648072"/>
          </a:xfrm>
        </p:spPr>
        <p:txBody>
          <a:bodyPr/>
          <a:lstStyle/>
          <a:p>
            <a:pPr algn="ctr"/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Для презентации использованы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233760" y="1816100"/>
            <a:ext cx="8568952" cy="4536504"/>
          </a:xfrm>
        </p:spPr>
        <p:txBody>
          <a:bodyPr/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Шаблон с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powerpointbase.com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Статьи:</a:t>
            </a:r>
          </a:p>
          <a:p>
            <a:pPr marL="514350" indent="-514350">
              <a:buAutoNum type="arabicPeriod"/>
            </a:pP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Педагогов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будут </a:t>
            </a:r>
            <a:r>
              <a:rPr lang="ru-RU" sz="2000" b="1" dirty="0" err="1" smtClean="0">
                <a:latin typeface="Arial" pitchFamily="34" charset="0"/>
                <a:cs typeface="Arial" pitchFamily="34" charset="0"/>
              </a:rPr>
              <a:t>аттестовывать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по-новому /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Справочник заместителя директора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школы, № 8, 2018, с. 12.</a:t>
            </a:r>
          </a:p>
          <a:p>
            <a:pPr marL="514350" indent="-514350">
              <a:buFontTx/>
              <a:buAutoNum type="arabicPeriod"/>
            </a:pPr>
            <a:r>
              <a:rPr lang="ru-RU" sz="2000" b="1" dirty="0" smtClean="0"/>
              <a:t>Новая модель аттестации. Примеры заданий, которые будут выполнять учителя, с </a:t>
            </a:r>
            <a:r>
              <a:rPr lang="ru-RU" sz="2000" b="1" dirty="0" smtClean="0"/>
              <a:t>ответами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/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Справочник заместителя директора школы, №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10,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2018, с.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82–91.</a:t>
            </a:r>
          </a:p>
          <a:p>
            <a:pPr marL="514350" indent="-514350">
              <a:buFontTx/>
              <a:buAutoNum type="arabicPeriod"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atin typeface="Arial" pitchFamily="34" charset="0"/>
                <a:cs typeface="Arial" pitchFamily="34" charset="0"/>
              </a:rPr>
              <a:t>Минпросвещения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исключило мнение выпускников об учителе из новых критериев аттестации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педагогов</a:t>
            </a:r>
            <a:br>
              <a:rPr lang="ru-RU" sz="2000" b="1" dirty="0" smtClean="0">
                <a:latin typeface="Arial" pitchFamily="34" charset="0"/>
                <a:cs typeface="Arial" pitchFamily="34" charset="0"/>
              </a:rPr>
            </a:b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/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Справочник заместителя директора школы, №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1, 2019,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с.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10.</a:t>
            </a:r>
            <a:endParaRPr lang="ru-RU" sz="2000" b="1" dirty="0" smtClean="0">
              <a:latin typeface="Arial" pitchFamily="34" charset="0"/>
              <a:cs typeface="Arial" pitchFamily="34" charset="0"/>
            </a:endParaRPr>
          </a:p>
          <a:p>
            <a:pPr marL="514350" indent="-514350">
              <a:buAutoNum type="arabicPeriod"/>
            </a:pPr>
            <a:endParaRPr lang="ru-RU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295">
  <a:themeElements>
    <a:clrScheme name="powerpoint-template-24 16">
      <a:dk1>
        <a:srgbClr val="4D4D4D"/>
      </a:dk1>
      <a:lt1>
        <a:srgbClr val="FFFFFF"/>
      </a:lt1>
      <a:dk2>
        <a:srgbClr val="4D4D4D"/>
      </a:dk2>
      <a:lt2>
        <a:srgbClr val="800609"/>
      </a:lt2>
      <a:accent1>
        <a:srgbClr val="96261A"/>
      </a:accent1>
      <a:accent2>
        <a:srgbClr val="B02E1E"/>
      </a:accent2>
      <a:accent3>
        <a:srgbClr val="FFFFFF"/>
      </a:accent3>
      <a:accent4>
        <a:srgbClr val="404040"/>
      </a:accent4>
      <a:accent5>
        <a:srgbClr val="C9ACAB"/>
      </a:accent5>
      <a:accent6>
        <a:srgbClr val="9F291A"/>
      </a:accent6>
      <a:hlink>
        <a:srgbClr val="B52B1A"/>
      </a:hlink>
      <a:folHlink>
        <a:srgbClr val="DDDDDD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B92D14"/>
        </a:lt2>
        <a:accent1>
          <a:srgbClr val="D34E13"/>
        </a:accent1>
        <a:accent2>
          <a:srgbClr val="DC9009"/>
        </a:accent2>
        <a:accent3>
          <a:srgbClr val="FFFFFF"/>
        </a:accent3>
        <a:accent4>
          <a:srgbClr val="404040"/>
        </a:accent4>
        <a:accent5>
          <a:srgbClr val="E6B2AA"/>
        </a:accent5>
        <a:accent6>
          <a:srgbClr val="C78207"/>
        </a:accent6>
        <a:hlink>
          <a:srgbClr val="EEC63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AE6310"/>
        </a:lt2>
        <a:accent1>
          <a:srgbClr val="E79613"/>
        </a:accent1>
        <a:accent2>
          <a:srgbClr val="E1720D"/>
        </a:accent2>
        <a:accent3>
          <a:srgbClr val="FFFFFF"/>
        </a:accent3>
        <a:accent4>
          <a:srgbClr val="404040"/>
        </a:accent4>
        <a:accent5>
          <a:srgbClr val="F1C9AA"/>
        </a:accent5>
        <a:accent6>
          <a:srgbClr val="CC670B"/>
        </a:accent6>
        <a:hlink>
          <a:srgbClr val="C6470A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C75F06"/>
        </a:lt2>
        <a:accent1>
          <a:srgbClr val="E07D06"/>
        </a:accent1>
        <a:accent2>
          <a:srgbClr val="F2A016"/>
        </a:accent2>
        <a:accent3>
          <a:srgbClr val="FFFFFF"/>
        </a:accent3>
        <a:accent4>
          <a:srgbClr val="404040"/>
        </a:accent4>
        <a:accent5>
          <a:srgbClr val="EDBFAA"/>
        </a:accent5>
        <a:accent6>
          <a:srgbClr val="DB9113"/>
        </a:accent6>
        <a:hlink>
          <a:srgbClr val="F7C91C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CE5C16"/>
        </a:lt2>
        <a:accent1>
          <a:srgbClr val="E3852B"/>
        </a:accent1>
        <a:accent2>
          <a:srgbClr val="E79235"/>
        </a:accent2>
        <a:accent3>
          <a:srgbClr val="FFFFFF"/>
        </a:accent3>
        <a:accent4>
          <a:srgbClr val="404040"/>
        </a:accent4>
        <a:accent5>
          <a:srgbClr val="EFC2AC"/>
        </a:accent5>
        <a:accent6>
          <a:srgbClr val="D1842F"/>
        </a:accent6>
        <a:hlink>
          <a:srgbClr val="F09E38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BD5D16"/>
        </a:lt2>
        <a:accent1>
          <a:srgbClr val="ED5B10"/>
        </a:accent1>
        <a:accent2>
          <a:srgbClr val="F5A526"/>
        </a:accent2>
        <a:accent3>
          <a:srgbClr val="FFFFFF"/>
        </a:accent3>
        <a:accent4>
          <a:srgbClr val="404040"/>
        </a:accent4>
        <a:accent5>
          <a:srgbClr val="F4B5AA"/>
        </a:accent5>
        <a:accent6>
          <a:srgbClr val="DE9521"/>
        </a:accent6>
        <a:hlink>
          <a:srgbClr val="FABD4B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B33617"/>
        </a:lt2>
        <a:accent1>
          <a:srgbClr val="DC6900"/>
        </a:accent1>
        <a:accent2>
          <a:srgbClr val="ED9500"/>
        </a:accent2>
        <a:accent3>
          <a:srgbClr val="FFFFFF"/>
        </a:accent3>
        <a:accent4>
          <a:srgbClr val="404040"/>
        </a:accent4>
        <a:accent5>
          <a:srgbClr val="EBB9AA"/>
        </a:accent5>
        <a:accent6>
          <a:srgbClr val="D78700"/>
        </a:accent6>
        <a:hlink>
          <a:srgbClr val="F8BE1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4D4D4D"/>
        </a:dk1>
        <a:lt1>
          <a:srgbClr val="FFFFFF"/>
        </a:lt1>
        <a:dk2>
          <a:srgbClr val="4D4D4D"/>
        </a:dk2>
        <a:lt2>
          <a:srgbClr val="FE3902"/>
        </a:lt2>
        <a:accent1>
          <a:srgbClr val="FF6B03"/>
        </a:accent1>
        <a:accent2>
          <a:srgbClr val="FF8308"/>
        </a:accent2>
        <a:accent3>
          <a:srgbClr val="FFFFFF"/>
        </a:accent3>
        <a:accent4>
          <a:srgbClr val="404040"/>
        </a:accent4>
        <a:accent5>
          <a:srgbClr val="FFBAAA"/>
        </a:accent5>
        <a:accent6>
          <a:srgbClr val="E77606"/>
        </a:accent6>
        <a:hlink>
          <a:srgbClr val="FFA90B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9">
        <a:dk1>
          <a:srgbClr val="4D4D4D"/>
        </a:dk1>
        <a:lt1>
          <a:srgbClr val="FFFFFF"/>
        </a:lt1>
        <a:dk2>
          <a:srgbClr val="4D4D4D"/>
        </a:dk2>
        <a:lt2>
          <a:srgbClr val="BF1D18"/>
        </a:lt2>
        <a:accent1>
          <a:srgbClr val="CF0E09"/>
        </a:accent1>
        <a:accent2>
          <a:srgbClr val="E92147"/>
        </a:accent2>
        <a:accent3>
          <a:srgbClr val="FFFFFF"/>
        </a:accent3>
        <a:accent4>
          <a:srgbClr val="404040"/>
        </a:accent4>
        <a:accent5>
          <a:srgbClr val="E4AAAA"/>
        </a:accent5>
        <a:accent6>
          <a:srgbClr val="D31D3F"/>
        </a:accent6>
        <a:hlink>
          <a:srgbClr val="F48420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0">
        <a:dk1>
          <a:srgbClr val="4D4D4D"/>
        </a:dk1>
        <a:lt1>
          <a:srgbClr val="FFFFFF"/>
        </a:lt1>
        <a:dk2>
          <a:srgbClr val="4D4D4D"/>
        </a:dk2>
        <a:lt2>
          <a:srgbClr val="C7271E"/>
        </a:lt2>
        <a:accent1>
          <a:srgbClr val="CF0E09"/>
        </a:accent1>
        <a:accent2>
          <a:srgbClr val="E92147"/>
        </a:accent2>
        <a:accent3>
          <a:srgbClr val="FFFFFF"/>
        </a:accent3>
        <a:accent4>
          <a:srgbClr val="404040"/>
        </a:accent4>
        <a:accent5>
          <a:srgbClr val="E4AAAA"/>
        </a:accent5>
        <a:accent6>
          <a:srgbClr val="D31D3F"/>
        </a:accent6>
        <a:hlink>
          <a:srgbClr val="F48420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1">
        <a:dk1>
          <a:srgbClr val="4D4D4D"/>
        </a:dk1>
        <a:lt1>
          <a:srgbClr val="FFFFFF"/>
        </a:lt1>
        <a:dk2>
          <a:srgbClr val="4D4D4D"/>
        </a:dk2>
        <a:lt2>
          <a:srgbClr val="8C1006"/>
        </a:lt2>
        <a:accent1>
          <a:srgbClr val="FF5000"/>
        </a:accent1>
        <a:accent2>
          <a:srgbClr val="FF725E"/>
        </a:accent2>
        <a:accent3>
          <a:srgbClr val="FFFFFF"/>
        </a:accent3>
        <a:accent4>
          <a:srgbClr val="404040"/>
        </a:accent4>
        <a:accent5>
          <a:srgbClr val="FFB3AA"/>
        </a:accent5>
        <a:accent6>
          <a:srgbClr val="E76754"/>
        </a:accent6>
        <a:hlink>
          <a:srgbClr val="FF4D4D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2">
        <a:dk1>
          <a:srgbClr val="4D4D4D"/>
        </a:dk1>
        <a:lt1>
          <a:srgbClr val="FFFFFF"/>
        </a:lt1>
        <a:dk2>
          <a:srgbClr val="4D4D4D"/>
        </a:dk2>
        <a:lt2>
          <a:srgbClr val="620000"/>
        </a:lt2>
        <a:accent1>
          <a:srgbClr val="9F0000"/>
        </a:accent1>
        <a:accent2>
          <a:srgbClr val="CE0000"/>
        </a:accent2>
        <a:accent3>
          <a:srgbClr val="FFFFFF"/>
        </a:accent3>
        <a:accent4>
          <a:srgbClr val="404040"/>
        </a:accent4>
        <a:accent5>
          <a:srgbClr val="CDAAAA"/>
        </a:accent5>
        <a:accent6>
          <a:srgbClr val="BA0000"/>
        </a:accent6>
        <a:hlink>
          <a:srgbClr val="FFD000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3">
        <a:dk1>
          <a:srgbClr val="4D4D4D"/>
        </a:dk1>
        <a:lt1>
          <a:srgbClr val="FFFFFF"/>
        </a:lt1>
        <a:dk2>
          <a:srgbClr val="4D4D4D"/>
        </a:dk2>
        <a:lt2>
          <a:srgbClr val="360001"/>
        </a:lt2>
        <a:accent1>
          <a:srgbClr val="5E0203"/>
        </a:accent1>
        <a:accent2>
          <a:srgbClr val="B40406"/>
        </a:accent2>
        <a:accent3>
          <a:srgbClr val="FFFFFF"/>
        </a:accent3>
        <a:accent4>
          <a:srgbClr val="404040"/>
        </a:accent4>
        <a:accent5>
          <a:srgbClr val="B6AAAA"/>
        </a:accent5>
        <a:accent6>
          <a:srgbClr val="A30305"/>
        </a:accent6>
        <a:hlink>
          <a:srgbClr val="FF0100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4">
        <a:dk1>
          <a:srgbClr val="4D4D4D"/>
        </a:dk1>
        <a:lt1>
          <a:srgbClr val="FFFFFF"/>
        </a:lt1>
        <a:dk2>
          <a:srgbClr val="4D4D4D"/>
        </a:dk2>
        <a:lt2>
          <a:srgbClr val="920709"/>
        </a:lt2>
        <a:accent1>
          <a:srgbClr val="AC0A0C"/>
        </a:accent1>
        <a:accent2>
          <a:srgbClr val="D10505"/>
        </a:accent2>
        <a:accent3>
          <a:srgbClr val="FFFFFF"/>
        </a:accent3>
        <a:accent4>
          <a:srgbClr val="404040"/>
        </a:accent4>
        <a:accent5>
          <a:srgbClr val="D2AAAA"/>
        </a:accent5>
        <a:accent6>
          <a:srgbClr val="BD0404"/>
        </a:accent6>
        <a:hlink>
          <a:srgbClr val="FF0100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5">
        <a:dk1>
          <a:srgbClr val="4D4D4D"/>
        </a:dk1>
        <a:lt1>
          <a:srgbClr val="FFFFFF"/>
        </a:lt1>
        <a:dk2>
          <a:srgbClr val="4D4D4D"/>
        </a:dk2>
        <a:lt2>
          <a:srgbClr val="800609"/>
        </a:lt2>
        <a:accent1>
          <a:srgbClr val="AC0A0C"/>
        </a:accent1>
        <a:accent2>
          <a:srgbClr val="D10505"/>
        </a:accent2>
        <a:accent3>
          <a:srgbClr val="FFFFFF"/>
        </a:accent3>
        <a:accent4>
          <a:srgbClr val="404040"/>
        </a:accent4>
        <a:accent5>
          <a:srgbClr val="D2AAAA"/>
        </a:accent5>
        <a:accent6>
          <a:srgbClr val="BD0404"/>
        </a:accent6>
        <a:hlink>
          <a:srgbClr val="FF0100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6">
        <a:dk1>
          <a:srgbClr val="4D4D4D"/>
        </a:dk1>
        <a:lt1>
          <a:srgbClr val="FFFFFF"/>
        </a:lt1>
        <a:dk2>
          <a:srgbClr val="4D4D4D"/>
        </a:dk2>
        <a:lt2>
          <a:srgbClr val="800609"/>
        </a:lt2>
        <a:accent1>
          <a:srgbClr val="96261A"/>
        </a:accent1>
        <a:accent2>
          <a:srgbClr val="B02E1E"/>
        </a:accent2>
        <a:accent3>
          <a:srgbClr val="FFFFFF"/>
        </a:accent3>
        <a:accent4>
          <a:srgbClr val="404040"/>
        </a:accent4>
        <a:accent5>
          <a:srgbClr val="C9ACAB"/>
        </a:accent5>
        <a:accent6>
          <a:srgbClr val="9F291A"/>
        </a:accent6>
        <a:hlink>
          <a:srgbClr val="B52B1A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powerpoint-template-24 16">
    <a:dk1>
      <a:srgbClr val="4D4D4D"/>
    </a:dk1>
    <a:lt1>
      <a:srgbClr val="FFFFFF"/>
    </a:lt1>
    <a:dk2>
      <a:srgbClr val="4D4D4D"/>
    </a:dk2>
    <a:lt2>
      <a:srgbClr val="800609"/>
    </a:lt2>
    <a:accent1>
      <a:srgbClr val="96261A"/>
    </a:accent1>
    <a:accent2>
      <a:srgbClr val="B02E1E"/>
    </a:accent2>
    <a:accent3>
      <a:srgbClr val="FFFFFF"/>
    </a:accent3>
    <a:accent4>
      <a:srgbClr val="404040"/>
    </a:accent4>
    <a:accent5>
      <a:srgbClr val="C9ACAB"/>
    </a:accent5>
    <a:accent6>
      <a:srgbClr val="9F291A"/>
    </a:accent6>
    <a:hlink>
      <a:srgbClr val="B52B1A"/>
    </a:hlink>
    <a:folHlink>
      <a:srgbClr val="DDDDDD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703</TotalTime>
  <Words>490</Words>
  <Application>Microsoft Office PowerPoint</Application>
  <PresentationFormat>Экран (4:3)</PresentationFormat>
  <Paragraphs>108</Paragraphs>
  <Slides>19</Slides>
  <Notes>11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295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Для презентации использованы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overmakova</dc:creator>
  <cp:lastModifiedBy>ymedvedeva</cp:lastModifiedBy>
  <cp:revision>62</cp:revision>
  <dcterms:created xsi:type="dcterms:W3CDTF">2019-01-21T11:59:16Z</dcterms:created>
  <dcterms:modified xsi:type="dcterms:W3CDTF">2019-02-18T16:58:12Z</dcterms:modified>
</cp:coreProperties>
</file>