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286" r:id="rId31"/>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guide id="3" orient="horz" pos="3120">
          <p15:clr>
            <a:srgbClr val="A4A3A4"/>
          </p15:clr>
        </p15:guide>
        <p15:guide id="4" pos="2160">
          <p15:clr>
            <a:srgbClr val="A4A3A4"/>
          </p15:clr>
        </p15:guide>
        <p15:guide id="5" orient="horz" pos="1495">
          <p15:clr>
            <a:srgbClr val="A4A3A4"/>
          </p15:clr>
        </p15:guide>
        <p15:guide id="6" pos="450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napToGrid="0">
      <p:cViewPr varScale="1">
        <p:scale>
          <a:sx n="83" d="100"/>
          <a:sy n="83" d="100"/>
        </p:scale>
        <p:origin x="-880" y="-89"/>
      </p:cViewPr>
      <p:guideLst>
        <p:guide orient="horz" pos="2160"/>
        <p:guide orient="horz" pos="3120"/>
        <p:guide orient="horz" pos="1495"/>
        <p:guide pos="3120"/>
        <p:guide pos="2160"/>
        <p:guide pos="4507"/>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37547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46595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5881" y="1709740"/>
            <a:ext cx="8543925"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75881" y="4589466"/>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94921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2205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7"/>
            <a:ext cx="8543925"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82330" y="1681164"/>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2330" y="2505076"/>
            <a:ext cx="4190702"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14914" y="1681164"/>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14914" y="2505076"/>
            <a:ext cx="4211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10769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612187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54723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9044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211341" y="987428"/>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75983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65609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399490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9" y="365127"/>
            <a:ext cx="8543925"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4DA01D-1B95-456B-81CD-83AD68C79B49}" type="datetimeFigureOut">
              <a:rPr lang="ru-RU" smtClean="0"/>
              <a:pPr/>
              <a:t>29.05.2023</a:t>
            </a:fld>
            <a:endParaRPr lang="ru-RU"/>
          </a:p>
        </p:txBody>
      </p:sp>
      <p:sp>
        <p:nvSpPr>
          <p:cNvPr id="5" name="Footer Placeholder 4"/>
          <p:cNvSpPr>
            <a:spLocks noGrp="1"/>
          </p:cNvSpPr>
          <p:nvPr>
            <p:ph type="ftr" sz="quarter" idx="3"/>
          </p:nvPr>
        </p:nvSpPr>
        <p:spPr>
          <a:xfrm>
            <a:off x="3281364" y="635635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C8D7F-04E0-4DDF-9ED5-C5740498F8AF}" type="slidenum">
              <a:rPr lang="ru-RU" smtClean="0"/>
              <a:pPr/>
              <a:t>‹#›</a:t>
            </a:fld>
            <a:endParaRPr lang="ru-RU"/>
          </a:p>
        </p:txBody>
      </p:sp>
    </p:spTree>
    <p:extLst>
      <p:ext uri="{BB962C8B-B14F-4D97-AF65-F5344CB8AC3E}">
        <p14:creationId xmlns:p14="http://schemas.microsoft.com/office/powerpoint/2010/main" val="3858751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du.rosmintrud.ru/login"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rot="16200000">
            <a:off x="1523999" y="-1524000"/>
            <a:ext cx="6858001" cy="9905999"/>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sp>
        <p:nvSpPr>
          <p:cNvPr id="8" name="Подзаголовок 7"/>
          <p:cNvSpPr>
            <a:spLocks noGrp="1"/>
          </p:cNvSpPr>
          <p:nvPr>
            <p:ph type="subTitle" idx="1"/>
          </p:nvPr>
        </p:nvSpPr>
        <p:spPr>
          <a:xfrm>
            <a:off x="654244" y="1700809"/>
            <a:ext cx="8640960" cy="2232248"/>
          </a:xfrm>
        </p:spPr>
        <p:txBody>
          <a:bodyPr vert="horz" anchor="t">
            <a:noAutofit/>
          </a:bodyPr>
          <a:lstStyle/>
          <a:p>
            <a:pPr marL="63500"/>
            <a:endParaRPr lang="ru-RU" sz="3500" b="1" dirty="0">
              <a:latin typeface="Arial" pitchFamily="34" charset="0"/>
              <a:cs typeface="Arial" pitchFamily="34" charset="0"/>
            </a:endParaRPr>
          </a:p>
          <a:p>
            <a:pPr marL="63500" algn="l"/>
            <a:r>
              <a:rPr lang="ru-RU" sz="3500" b="1" dirty="0" smtClean="0">
                <a:solidFill>
                  <a:schemeClr val="bg1"/>
                </a:solidFill>
                <a:latin typeface="Times New Roman" panose="02020603050405020304" pitchFamily="18" charset="0"/>
                <a:cs typeface="Times New Roman" panose="02020603050405020304" pitchFamily="18" charset="0"/>
              </a:rPr>
              <a:t>Как </a:t>
            </a:r>
            <a:r>
              <a:rPr lang="ru-RU" sz="3500" b="1" dirty="0">
                <a:solidFill>
                  <a:schemeClr val="bg1"/>
                </a:solidFill>
                <a:latin typeface="Times New Roman" panose="02020603050405020304" pitchFamily="18" charset="0"/>
                <a:cs typeface="Times New Roman" panose="02020603050405020304" pitchFamily="18" charset="0"/>
              </a:rPr>
              <a:t>проходить </a:t>
            </a:r>
            <a:r>
              <a:rPr lang="ru-RU" sz="3500" b="1" dirty="0" smtClean="0">
                <a:solidFill>
                  <a:schemeClr val="bg1"/>
                </a:solidFill>
                <a:latin typeface="Times New Roman" panose="02020603050405020304" pitchFamily="18" charset="0"/>
                <a:cs typeface="Times New Roman" panose="02020603050405020304" pitchFamily="18" charset="0"/>
              </a:rPr>
              <a:t>тестирование</a:t>
            </a:r>
            <a:br>
              <a:rPr lang="ru-RU" sz="3500" b="1" dirty="0" smtClean="0">
                <a:solidFill>
                  <a:schemeClr val="bg1"/>
                </a:solidFill>
                <a:latin typeface="Times New Roman" panose="02020603050405020304" pitchFamily="18" charset="0"/>
                <a:cs typeface="Times New Roman" panose="02020603050405020304" pitchFamily="18" charset="0"/>
              </a:rPr>
            </a:br>
            <a:r>
              <a:rPr lang="ru-RU" sz="3500" b="1" dirty="0" smtClean="0">
                <a:solidFill>
                  <a:schemeClr val="bg1"/>
                </a:solidFill>
                <a:latin typeface="Times New Roman" panose="02020603050405020304" pitchFamily="18" charset="0"/>
                <a:cs typeface="Times New Roman" panose="02020603050405020304" pitchFamily="18" charset="0"/>
              </a:rPr>
              <a:t>по </a:t>
            </a:r>
            <a:r>
              <a:rPr lang="ru-RU" sz="3500" b="1" dirty="0">
                <a:solidFill>
                  <a:schemeClr val="bg1"/>
                </a:solidFill>
                <a:latin typeface="Times New Roman" panose="02020603050405020304" pitchFamily="18" charset="0"/>
                <a:cs typeface="Times New Roman" panose="02020603050405020304" pitchFamily="18" charset="0"/>
              </a:rPr>
              <a:t>охране труда в ЕИСОТ</a:t>
            </a:r>
          </a:p>
        </p:txBody>
      </p:sp>
      <p:sp>
        <p:nvSpPr>
          <p:cNvPr id="9" name="Подзаголовок 7"/>
          <p:cNvSpPr txBox="1">
            <a:spLocks/>
          </p:cNvSpPr>
          <p:nvPr/>
        </p:nvSpPr>
        <p:spPr>
          <a:xfrm>
            <a:off x="654244" y="4077072"/>
            <a:ext cx="8489844" cy="1656184"/>
          </a:xfrm>
          <a:prstGeom prst="rect">
            <a:avLst/>
          </a:prstGeom>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3500" algn="l"/>
            <a:endParaRPr lang="ru-RU" sz="2000" dirty="0">
              <a:solidFill>
                <a:schemeClr val="tx1"/>
              </a:solidFill>
              <a:cs typeface="Arial" pitchFamily="34" charset="0"/>
            </a:endParaRPr>
          </a:p>
          <a:p>
            <a:pPr marL="63500" algn="l"/>
            <a:r>
              <a:rPr lang="ru-RU" sz="2000" dirty="0">
                <a:solidFill>
                  <a:schemeClr val="tx1"/>
                </a:solidFill>
                <a:latin typeface="Times New Roman" panose="02020603050405020304" pitchFamily="18" charset="0"/>
                <a:cs typeface="Times New Roman" panose="02020603050405020304" pitchFamily="18" charset="0"/>
              </a:rPr>
              <a:t>Ольга Гревцева, </a:t>
            </a:r>
          </a:p>
          <a:p>
            <a:pPr marL="63500" algn="l"/>
            <a:r>
              <a:rPr lang="ru-RU" sz="2000" dirty="0">
                <a:solidFill>
                  <a:schemeClr val="tx1"/>
                </a:solidFill>
                <a:latin typeface="Times New Roman" panose="02020603050405020304" pitchFamily="18" charset="0"/>
                <a:cs typeface="Times New Roman" panose="02020603050405020304" pitchFamily="18" charset="0"/>
              </a:rPr>
              <a:t>Руководитель направления обучения </a:t>
            </a:r>
            <a:r>
              <a:rPr lang="ru-RU" sz="2000" dirty="0" err="1">
                <a:solidFill>
                  <a:schemeClr val="tx1"/>
                </a:solidFill>
                <a:latin typeface="Times New Roman" panose="02020603050405020304" pitchFamily="18" charset="0"/>
                <a:cs typeface="Times New Roman" panose="02020603050405020304" pitchFamily="18" charset="0"/>
              </a:rPr>
              <a:t>Актион</a:t>
            </a:r>
            <a:r>
              <a:rPr lang="ru-RU" sz="2000" dirty="0">
                <a:solidFill>
                  <a:schemeClr val="tx1"/>
                </a:solidFill>
                <a:latin typeface="Times New Roman" panose="02020603050405020304" pitchFamily="18" charset="0"/>
                <a:cs typeface="Times New Roman" panose="02020603050405020304" pitchFamily="18" charset="0"/>
              </a:rPr>
              <a:t> Охрана труда</a:t>
            </a:r>
          </a:p>
        </p:txBody>
      </p:sp>
      <p:pic>
        <p:nvPicPr>
          <p:cNvPr id="6" name="Рисунок 5">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4624" y="429486"/>
            <a:ext cx="1733446" cy="254192"/>
          </a:xfrm>
          <a:prstGeom prst="rect">
            <a:avLst/>
          </a:prstGeom>
        </p:spPr>
      </p:pic>
    </p:spTree>
    <p:extLst>
      <p:ext uri="{BB962C8B-B14F-4D97-AF65-F5344CB8AC3E}">
        <p14:creationId xmlns:p14="http://schemas.microsoft.com/office/powerpoint/2010/main" val="4284696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32527" y="1453493"/>
            <a:ext cx="8640960" cy="3170099"/>
          </a:xfrm>
          <a:prstGeom prst="rect">
            <a:avLst/>
          </a:prstGeom>
          <a:noFill/>
        </p:spPr>
        <p:txBody>
          <a:bodyPr wrap="square">
            <a:spAutoFit/>
          </a:bodyPr>
          <a:lstStyle/>
          <a:p>
            <a:pPr algn="just"/>
            <a:r>
              <a:rPr lang="ru-RU" sz="2000" dirty="0"/>
              <a:t/>
            </a:r>
            <a:br>
              <a:rPr lang="ru-RU" sz="2000" dirty="0"/>
            </a:br>
            <a:r>
              <a:rPr lang="ru-RU" sz="2000" dirty="0">
                <a:solidFill>
                  <a:srgbClr val="222222"/>
                </a:solidFill>
                <a:latin typeface="Times New Roman" panose="02020603050405020304" pitchFamily="18" charset="0"/>
                <a:cs typeface="Times New Roman" panose="02020603050405020304" pitchFamily="18" charset="0"/>
              </a:rPr>
              <a:t>С 1 марта 2023 года учебные центры обязаны назначать тестирование в Единой общероссийской справочно-информационной системе по охране труда (ЕИСОТ) после обучения работников, которых направил работодатель. </a:t>
            </a:r>
          </a:p>
          <a:p>
            <a:pPr algn="just"/>
            <a:endParaRPr lang="ru-RU" sz="2000" dirty="0">
              <a:solidFill>
                <a:srgbClr val="222222"/>
              </a:solidFill>
              <a:latin typeface="Times New Roman" panose="02020603050405020304" pitchFamily="18" charset="0"/>
              <a:cs typeface="Times New Roman" panose="02020603050405020304" pitchFamily="18" charset="0"/>
            </a:endParaRPr>
          </a:p>
          <a:p>
            <a:pPr algn="just"/>
            <a:r>
              <a:rPr lang="ru-RU" sz="2000" dirty="0">
                <a:solidFill>
                  <a:srgbClr val="222222"/>
                </a:solidFill>
                <a:latin typeface="Times New Roman" panose="02020603050405020304" pitchFamily="18" charset="0"/>
                <a:cs typeface="Times New Roman" panose="02020603050405020304" pitchFamily="18" charset="0"/>
              </a:rPr>
              <a:t>Категории работников определили в пункте 78 Порядка обучения </a:t>
            </a:r>
            <a:br>
              <a:rPr lang="ru-RU" sz="2000" dirty="0">
                <a:solidFill>
                  <a:srgbClr val="222222"/>
                </a:solidFill>
                <a:latin typeface="Times New Roman" panose="02020603050405020304" pitchFamily="18" charset="0"/>
                <a:cs typeface="Times New Roman" panose="02020603050405020304" pitchFamily="18" charset="0"/>
              </a:rPr>
            </a:br>
            <a:r>
              <a:rPr lang="ru-RU" sz="2000" dirty="0">
                <a:solidFill>
                  <a:srgbClr val="222222"/>
                </a:solidFill>
                <a:latin typeface="Times New Roman" panose="02020603050405020304" pitchFamily="18" charset="0"/>
                <a:cs typeface="Times New Roman" panose="02020603050405020304" pitchFamily="18" charset="0"/>
              </a:rPr>
              <a:t>№ 2464. </a:t>
            </a:r>
          </a:p>
          <a:p>
            <a:pPr algn="just"/>
            <a:endParaRPr lang="ru-RU" sz="2000" dirty="0">
              <a:solidFill>
                <a:srgbClr val="222222"/>
              </a:solidFill>
              <a:latin typeface="Times New Roman" panose="02020603050405020304" pitchFamily="18" charset="0"/>
              <a:cs typeface="Times New Roman" panose="02020603050405020304" pitchFamily="18" charset="0"/>
            </a:endParaRPr>
          </a:p>
          <a:p>
            <a:pPr algn="just"/>
            <a:r>
              <a:rPr lang="ru-RU" sz="2000" dirty="0">
                <a:solidFill>
                  <a:srgbClr val="222222"/>
                </a:solidFill>
                <a:latin typeface="Times New Roman" panose="02020603050405020304" pitchFamily="18" charset="0"/>
                <a:cs typeface="Times New Roman" panose="02020603050405020304" pitchFamily="18" charset="0"/>
              </a:rPr>
              <a:t>Работодатель обязан следить за сроками проверки знания работников и вовремя направлять их на обучение в УЦ.</a:t>
            </a:r>
          </a:p>
        </p:txBody>
      </p:sp>
      <p:sp>
        <p:nvSpPr>
          <p:cNvPr id="8" name="TextBox 7"/>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pic>
        <p:nvPicPr>
          <p:cNvPr id="9" name="Рисунок 8">
            <a:extLst>
              <a:ext uri="{FF2B5EF4-FFF2-40B4-BE49-F238E27FC236}">
                <a16:creationId xmlns:a16="http://schemas.microsoft.com/office/drawing/2014/main" xmlns="" id="{AB3A9FF6-4020-4627-B53D-984655AC99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4915" y="447703"/>
            <a:ext cx="1733446" cy="254192"/>
          </a:xfrm>
          <a:prstGeom prst="rect">
            <a:avLst/>
          </a:prstGeom>
        </p:spPr>
      </p:pic>
    </p:spTree>
    <p:extLst>
      <p:ext uri="{BB962C8B-B14F-4D97-AF65-F5344CB8AC3E}">
        <p14:creationId xmlns:p14="http://schemas.microsoft.com/office/powerpoint/2010/main" val="2287532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344489" y="736881"/>
            <a:ext cx="9039979" cy="952844"/>
          </a:xfrm>
          <a:prstGeom prst="rect">
            <a:avLst/>
          </a:prstGeom>
        </p:spPr>
        <p:txBody>
          <a:bodyPr vert="horz" lIns="91440" tIns="45720" rIns="91440" bIns="45720" rtlCol="0"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457200" rtl="0" eaLnBrk="1" fontAlgn="auto" latinLnBrk="0" hangingPunct="1">
              <a:lnSpc>
                <a:spcPct val="100000"/>
              </a:lnSpc>
              <a:spcBef>
                <a:spcPts val="0"/>
              </a:spcBef>
              <a:spcAft>
                <a:spcPts val="0"/>
              </a:spcAft>
              <a:buClrTx/>
              <a:buSzTx/>
              <a:buFontTx/>
              <a:buNone/>
              <a:tabLst/>
              <a:defRPr/>
            </a:pPr>
            <a:r>
              <a:rPr lang="ru-RU" sz="9600" b="1" dirty="0">
                <a:solidFill>
                  <a:srgbClr val="007B8F"/>
                </a:solidFill>
                <a:latin typeface="Times New Roman" panose="02020603050405020304" pitchFamily="18" charset="0"/>
                <a:cs typeface="Times New Roman" panose="02020603050405020304" pitchFamily="18" charset="0"/>
              </a:rPr>
              <a:t/>
            </a:r>
            <a:br>
              <a:rPr lang="ru-RU" sz="9600" b="1" dirty="0">
                <a:solidFill>
                  <a:srgbClr val="007B8F"/>
                </a:solidFill>
                <a:latin typeface="Times New Roman" panose="02020603050405020304" pitchFamily="18" charset="0"/>
                <a:cs typeface="Times New Roman" panose="02020603050405020304" pitchFamily="18" charset="0"/>
              </a:rPr>
            </a:br>
            <a:r>
              <a:rPr lang="ru-RU" sz="9600" b="1" dirty="0">
                <a:solidFill>
                  <a:srgbClr val="007B8F"/>
                </a:solidFill>
                <a:latin typeface="Times New Roman" panose="02020603050405020304" pitchFamily="18" charset="0"/>
                <a:cs typeface="Times New Roman" panose="02020603050405020304" pitchFamily="18" charset="0"/>
              </a:rPr>
              <a:t>Кому проходить тестирование</a:t>
            </a:r>
            <a:endParaRPr lang="ru-RU" sz="900" b="1" dirty="0">
              <a:solidFill>
                <a:srgbClr val="007B8F"/>
              </a:solidFill>
              <a:latin typeface="Times New Roman" pitchFamily="18" charset="0"/>
              <a:cs typeface="Times New Roman"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743508" y="2026047"/>
            <a:ext cx="8640960" cy="3785652"/>
          </a:xfrm>
          <a:prstGeom prst="rect">
            <a:avLst/>
          </a:prstGeom>
          <a:noFill/>
        </p:spPr>
        <p:txBody>
          <a:bodyPr wrap="square">
            <a:spAutoFit/>
          </a:bodyPr>
          <a:lstStyle/>
          <a:p>
            <a:pPr algn="just"/>
            <a:r>
              <a:rPr lang="ru-RU" sz="2000" dirty="0">
                <a:solidFill>
                  <a:srgbClr val="222222"/>
                </a:solidFill>
                <a:latin typeface="Times New Roman" panose="02020603050405020304" pitchFamily="18" charset="0"/>
                <a:cs typeface="Times New Roman" panose="02020603050405020304" pitchFamily="18" charset="0"/>
              </a:rPr>
              <a:t>Тестирование по охране труда в ЕИСОТ проходят все специалисты по охране труда и руководители подразделений по охране труда. Также проходят обучение руководители и специалисты органов исполнительной власти в области охраны труда, таких как Минтруд и Роструд (п. 78 Порядка обучения № 2464). В постановлении Правительства от 16.12.2021 № 2334 определены дополнительные категории работников учебных центров.</a:t>
            </a:r>
          </a:p>
          <a:p>
            <a:pPr algn="just"/>
            <a:endParaRPr lang="ru-RU" sz="2000" dirty="0">
              <a:solidFill>
                <a:srgbClr val="222222"/>
              </a:solidFill>
              <a:latin typeface="Times New Roman" panose="02020603050405020304" pitchFamily="18" charset="0"/>
              <a:cs typeface="Times New Roman" panose="02020603050405020304" pitchFamily="18" charset="0"/>
            </a:endParaRPr>
          </a:p>
          <a:p>
            <a:pPr algn="just"/>
            <a:r>
              <a:rPr lang="ru-RU" sz="2000" dirty="0">
                <a:solidFill>
                  <a:srgbClr val="222222"/>
                </a:solidFill>
                <a:latin typeface="Times New Roman" panose="02020603050405020304" pitchFamily="18" charset="0"/>
                <a:cs typeface="Times New Roman" panose="02020603050405020304" pitchFamily="18" charset="0"/>
              </a:rPr>
              <a:t>В Порядке обучения № 2464 не упоминается, что комиссия по проверке знания работодателей, которые организовали обучение внутри организации, должна проходить тестирование. Эксперты Системы уточнили вопрос в Минтруде. Законодательных обоснований для прохождения тестирования данной категории нет.</a:t>
            </a:r>
          </a:p>
        </p:txBody>
      </p:sp>
      <p:pic>
        <p:nvPicPr>
          <p:cNvPr id="7" name="Рисунок 6">
            <a:extLst>
              <a:ext uri="{FF2B5EF4-FFF2-40B4-BE49-F238E27FC236}">
                <a16:creationId xmlns:a16="http://schemas.microsoft.com/office/drawing/2014/main" xmlns="" id="{731DBD2D-E524-4FA5-A17D-715602A1E9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1368" y="438013"/>
            <a:ext cx="1733446" cy="254192"/>
          </a:xfrm>
          <a:prstGeom prst="rect">
            <a:avLst/>
          </a:prstGeom>
        </p:spPr>
      </p:pic>
    </p:spTree>
    <p:extLst>
      <p:ext uri="{BB962C8B-B14F-4D97-AF65-F5344CB8AC3E}">
        <p14:creationId xmlns:p14="http://schemas.microsoft.com/office/powerpoint/2010/main" val="2620057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25" y="1127626"/>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endParaRPr lang="ru-RU" sz="2400" b="1" dirty="0">
              <a:solidFill>
                <a:srgbClr val="007B8F"/>
              </a:solidFill>
              <a:latin typeface="Times New Roman" panose="02020603050405020304" pitchFamily="18" charset="0"/>
              <a:cs typeface="Times New Roman" panose="02020603050405020304" pitchFamily="18" charset="0"/>
            </a:endParaRPr>
          </a:p>
          <a:p>
            <a:pPr fontAlgn="auto">
              <a:spcAft>
                <a:spcPts val="0"/>
              </a:spcAft>
            </a:pPr>
            <a:r>
              <a:rPr lang="ru-RU" sz="2800" b="1" dirty="0">
                <a:solidFill>
                  <a:srgbClr val="007B8F"/>
                </a:solidFill>
                <a:latin typeface="Times New Roman" panose="02020603050405020304" pitchFamily="18" charset="0"/>
                <a:cs typeface="Times New Roman" panose="02020603050405020304" pitchFamily="18" charset="0"/>
              </a:rPr>
              <a:t>Категории работников учебных </a:t>
            </a:r>
            <a:r>
              <a:rPr lang="ru-RU" sz="2800" b="1" dirty="0" smtClean="0">
                <a:solidFill>
                  <a:srgbClr val="007B8F"/>
                </a:solidFill>
                <a:latin typeface="Times New Roman" panose="02020603050405020304" pitchFamily="18" charset="0"/>
                <a:cs typeface="Times New Roman" panose="02020603050405020304" pitchFamily="18" charset="0"/>
              </a:rPr>
              <a:t>центров,</a:t>
            </a:r>
            <a:br>
              <a:rPr lang="ru-RU" sz="2800" b="1" dirty="0" smtClean="0">
                <a:solidFill>
                  <a:srgbClr val="007B8F"/>
                </a:solidFill>
                <a:latin typeface="Times New Roman" panose="02020603050405020304" pitchFamily="18" charset="0"/>
                <a:cs typeface="Times New Roman" panose="02020603050405020304" pitchFamily="18" charset="0"/>
              </a:rPr>
            </a:br>
            <a:r>
              <a:rPr lang="ru-RU" sz="2800" b="1" dirty="0" smtClean="0">
                <a:solidFill>
                  <a:srgbClr val="007B8F"/>
                </a:solidFill>
                <a:latin typeface="Times New Roman" panose="02020603050405020304" pitchFamily="18" charset="0"/>
                <a:cs typeface="Times New Roman" panose="02020603050405020304" pitchFamily="18" charset="0"/>
              </a:rPr>
              <a:t>которые </a:t>
            </a:r>
            <a:r>
              <a:rPr lang="ru-RU" sz="2800" b="1" dirty="0">
                <a:solidFill>
                  <a:srgbClr val="007B8F"/>
                </a:solidFill>
                <a:latin typeface="Times New Roman" panose="02020603050405020304" pitchFamily="18" charset="0"/>
                <a:cs typeface="Times New Roman" panose="02020603050405020304" pitchFamily="18" charset="0"/>
              </a:rPr>
              <a:t>проходят тестирование</a:t>
            </a:r>
          </a:p>
        </p:txBody>
      </p:sp>
      <p:sp>
        <p:nvSpPr>
          <p:cNvPr id="6" name="TextBox 5">
            <a:extLst>
              <a:ext uri="{FF2B5EF4-FFF2-40B4-BE49-F238E27FC236}">
                <a16:creationId xmlns:a16="http://schemas.microsoft.com/office/drawing/2014/main" xmlns="" id="{F6606941-1489-4B98-8FCF-58AC498F9537}"/>
              </a:ext>
            </a:extLst>
          </p:cNvPr>
          <p:cNvSpPr txBox="1"/>
          <p:nvPr/>
        </p:nvSpPr>
        <p:spPr>
          <a:xfrm>
            <a:off x="632513" y="1514280"/>
            <a:ext cx="8640960" cy="830997"/>
          </a:xfrm>
          <a:prstGeom prst="rect">
            <a:avLst/>
          </a:prstGeom>
          <a:noFill/>
        </p:spPr>
        <p:txBody>
          <a:bodyPr wrap="square">
            <a:spAutoFit/>
          </a:bodyPr>
          <a:lstStyle/>
          <a:p>
            <a:pPr algn="just"/>
            <a:endParaRPr lang="ru-RU" sz="1600" b="1" dirty="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	</a:t>
            </a:r>
          </a:p>
          <a:p>
            <a:pPr algn="just"/>
            <a:endParaRPr lang="ru-RU" sz="1600" dirty="0">
              <a:latin typeface="Times New Roman" pitchFamily="18" charset="0"/>
              <a:cs typeface="Times New Roman"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632513" y="2394790"/>
            <a:ext cx="9063761" cy="4062651"/>
          </a:xfrm>
          <a:prstGeom prst="rect">
            <a:avLst/>
          </a:prstGeom>
          <a:noFill/>
        </p:spPr>
        <p:txBody>
          <a:bodyPr wrap="square">
            <a:spAutoFit/>
          </a:bodyPr>
          <a:lstStyle/>
          <a:p>
            <a:pPr algn="l">
              <a:buFont typeface="Arial" panose="020B0604020202020204" pitchFamily="34" charset="0"/>
              <a:buChar char="•"/>
            </a:pPr>
            <a:r>
              <a:rPr lang="ru-RU" sz="2200" b="0" i="0" dirty="0">
                <a:solidFill>
                  <a:srgbClr val="222222"/>
                </a:solidFill>
                <a:effectLst/>
                <a:latin typeface="Times New Roman" panose="02020603050405020304" pitchFamily="18" charset="0"/>
                <a:cs typeface="Times New Roman" panose="02020603050405020304" pitchFamily="18" charset="0"/>
              </a:rPr>
              <a:t> </a:t>
            </a:r>
            <a:r>
              <a:rPr lang="ru-RU" sz="2000" b="0" i="0" dirty="0">
                <a:solidFill>
                  <a:srgbClr val="222222"/>
                </a:solidFill>
                <a:effectLst/>
                <a:latin typeface="Times New Roman" panose="02020603050405020304" pitchFamily="18" charset="0"/>
                <a:cs typeface="Times New Roman" panose="02020603050405020304" pitchFamily="18" charset="0"/>
              </a:rPr>
              <a:t>специалисты организаций и ИП, которые оказывают услуги по осуществлению функций служб охраны труда и специалистов по охране труда</a:t>
            </a:r>
          </a:p>
          <a:p>
            <a:pPr algn="l">
              <a:buFont typeface="Arial" panose="020B0604020202020204" pitchFamily="34" charset="0"/>
              <a:buChar char="•"/>
            </a:pPr>
            <a:r>
              <a:rPr lang="ru-RU" sz="2000" b="0" i="0" dirty="0">
                <a:solidFill>
                  <a:srgbClr val="222222"/>
                </a:solidFill>
                <a:effectLst/>
                <a:latin typeface="Times New Roman" panose="02020603050405020304" pitchFamily="18" charset="0"/>
                <a:cs typeface="Times New Roman" panose="02020603050405020304" pitchFamily="18" charset="0"/>
              </a:rPr>
              <a:t> специалисты организаций и ИП, которые оказывают услуги по обучению общим вопросам охраны труда и функционирования СУОТ</a:t>
            </a:r>
          </a:p>
          <a:p>
            <a:pPr algn="l">
              <a:buFont typeface="Arial" panose="020B0604020202020204" pitchFamily="34" charset="0"/>
              <a:buChar char="•"/>
            </a:pPr>
            <a:r>
              <a:rPr lang="ru-RU" sz="2000" b="0" i="0" dirty="0">
                <a:solidFill>
                  <a:srgbClr val="222222"/>
                </a:solidFill>
                <a:effectLst/>
                <a:latin typeface="Times New Roman" panose="02020603050405020304" pitchFamily="18" charset="0"/>
                <a:cs typeface="Times New Roman" panose="02020603050405020304" pitchFamily="18" charset="0"/>
              </a:rPr>
              <a:t> специалисты, которые обучают безопасным методам и приемам выполнения работ при воздействии вредных и опасных факторов (программа Б)</a:t>
            </a:r>
          </a:p>
          <a:p>
            <a:pPr algn="l">
              <a:buFont typeface="Arial" panose="020B0604020202020204" pitchFamily="34" charset="0"/>
              <a:buChar char="•"/>
            </a:pPr>
            <a:r>
              <a:rPr lang="ru-RU" sz="2000" b="0" i="0" dirty="0">
                <a:solidFill>
                  <a:srgbClr val="222222"/>
                </a:solidFill>
                <a:effectLst/>
                <a:latin typeface="Times New Roman" panose="02020603050405020304" pitchFamily="18" charset="0"/>
                <a:cs typeface="Times New Roman" panose="02020603050405020304" pitchFamily="18" charset="0"/>
              </a:rPr>
              <a:t> специалисты, которые обучают безопасным методам и приемам выполнения повышенной опасности (программа В)</a:t>
            </a:r>
          </a:p>
          <a:p>
            <a:pPr algn="l">
              <a:buFont typeface="Arial" panose="020B0604020202020204" pitchFamily="34" charset="0"/>
              <a:buChar char="•"/>
            </a:pPr>
            <a:r>
              <a:rPr lang="ru-RU" sz="2000" b="0" i="0" dirty="0">
                <a:solidFill>
                  <a:srgbClr val="222222"/>
                </a:solidFill>
                <a:effectLst/>
                <a:latin typeface="Times New Roman" panose="02020603050405020304" pitchFamily="18" charset="0"/>
                <a:cs typeface="Times New Roman" panose="02020603050405020304" pitchFamily="18" charset="0"/>
              </a:rPr>
              <a:t> работники организации или ИП, которые оказывают услуги по обучению работодателей и работников вопросам охраны труда по оказанию первой помощи пострадавшим</a:t>
            </a:r>
          </a:p>
          <a:p>
            <a:pPr algn="l">
              <a:buFont typeface="Arial" panose="020B0604020202020204" pitchFamily="34" charset="0"/>
              <a:buChar char="•"/>
            </a:pPr>
            <a:r>
              <a:rPr lang="ru-RU" sz="2000" b="0" i="0" dirty="0">
                <a:solidFill>
                  <a:srgbClr val="222222"/>
                </a:solidFill>
                <a:effectLst/>
                <a:latin typeface="Times New Roman" panose="02020603050405020304" pitchFamily="18" charset="0"/>
                <a:cs typeface="Times New Roman" panose="02020603050405020304" pitchFamily="18" charset="0"/>
              </a:rPr>
              <a:t> члены комиссии по проверке знания требований охраны труда</a:t>
            </a:r>
          </a:p>
          <a:p>
            <a:pPr algn="just"/>
            <a:endParaRPr lang="ru-RU" sz="1600" dirty="0">
              <a:latin typeface="Times New Roman" pitchFamily="18" charset="0"/>
              <a:cs typeface="Times New Roman" pitchFamily="18" charset="0"/>
            </a:endParaRPr>
          </a:p>
        </p:txBody>
      </p:sp>
      <p:pic>
        <p:nvPicPr>
          <p:cNvPr id="8" name="Рисунок 7">
            <a:extLst>
              <a:ext uri="{FF2B5EF4-FFF2-40B4-BE49-F238E27FC236}">
                <a16:creationId xmlns:a16="http://schemas.microsoft.com/office/drawing/2014/main" xmlns="" id="{F46856DD-1F5E-4B19-8932-49A1BB917A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5012" y="446182"/>
            <a:ext cx="1733446" cy="254192"/>
          </a:xfrm>
          <a:prstGeom prst="rect">
            <a:avLst/>
          </a:prstGeom>
        </p:spPr>
      </p:pic>
    </p:spTree>
    <p:extLst>
      <p:ext uri="{BB962C8B-B14F-4D97-AF65-F5344CB8AC3E}">
        <p14:creationId xmlns:p14="http://schemas.microsoft.com/office/powerpoint/2010/main" val="3060291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endParaRPr lang="ru-RU" sz="2400" b="1" dirty="0">
              <a:solidFill>
                <a:srgbClr val="007B8F"/>
              </a:solidFill>
              <a:latin typeface="Times New Roman" panose="02020603050405020304" pitchFamily="18" charset="0"/>
              <a:cs typeface="Times New Roman" panose="02020603050405020304" pitchFamily="18" charset="0"/>
            </a:endParaRPr>
          </a:p>
          <a:p>
            <a:pPr fontAlgn="auto">
              <a:spcAft>
                <a:spcPts val="0"/>
              </a:spcAft>
            </a:pPr>
            <a:r>
              <a:rPr lang="ru-RU" sz="2800" b="1" dirty="0">
                <a:solidFill>
                  <a:srgbClr val="007B8F"/>
                </a:solidFill>
                <a:latin typeface="Times New Roman" panose="02020603050405020304" pitchFamily="18" charset="0"/>
                <a:cs typeface="Times New Roman" panose="02020603050405020304" pitchFamily="18" charset="0"/>
              </a:rPr>
              <a:t>Когда проходить тестирование</a:t>
            </a:r>
          </a:p>
        </p:txBody>
      </p:sp>
      <p:sp>
        <p:nvSpPr>
          <p:cNvPr id="6" name="TextBox 5">
            <a:extLst>
              <a:ext uri="{FF2B5EF4-FFF2-40B4-BE49-F238E27FC236}">
                <a16:creationId xmlns:a16="http://schemas.microsoft.com/office/drawing/2014/main" xmlns="" id="{F6606941-1489-4B98-8FCF-58AC498F9537}"/>
              </a:ext>
            </a:extLst>
          </p:cNvPr>
          <p:cNvSpPr txBox="1"/>
          <p:nvPr/>
        </p:nvSpPr>
        <p:spPr>
          <a:xfrm>
            <a:off x="632513" y="1514280"/>
            <a:ext cx="8640960" cy="830997"/>
          </a:xfrm>
          <a:prstGeom prst="rect">
            <a:avLst/>
          </a:prstGeom>
          <a:noFill/>
        </p:spPr>
        <p:txBody>
          <a:bodyPr wrap="square">
            <a:spAutoFit/>
          </a:bodyPr>
          <a:lstStyle/>
          <a:p>
            <a:pPr algn="just"/>
            <a:endParaRPr lang="ru-RU" sz="1600" b="1" dirty="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	</a:t>
            </a:r>
          </a:p>
          <a:p>
            <a:pPr algn="just"/>
            <a:endParaRPr lang="ru-RU" sz="1600" dirty="0">
              <a:latin typeface="Times New Roman" pitchFamily="18" charset="0"/>
              <a:cs typeface="Times New Roman"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632513" y="2024061"/>
            <a:ext cx="9063761" cy="4647426"/>
          </a:xfrm>
          <a:prstGeom prst="rect">
            <a:avLst/>
          </a:prstGeom>
          <a:noFill/>
        </p:spPr>
        <p:txBody>
          <a:bodyPr wrap="square">
            <a:spAutoFit/>
          </a:bodyPr>
          <a:lstStyle/>
          <a:p>
            <a:pPr algn="just"/>
            <a:r>
              <a:rPr lang="ru-RU" sz="2000" dirty="0">
                <a:latin typeface="Times New Roman" pitchFamily="18" charset="0"/>
                <a:cs typeface="Times New Roman" pitchFamily="18" charset="0"/>
              </a:rPr>
              <a:t>Тестирование назначает учебный центр во время планового обучения и проверки знания требований охраны труда, применения СИЗ и оказания первой помощи (п. 78 Порядка обучения № 2464).</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Если у работников, которые обязаны проходить тестирование в ЕИСОТ, есть действующая проверка знания по охране труда, то проходить тестирование не нужно.</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Также тестирование проходят вновь принятые на работу работники, которые указаны в пункте 78 Порядка обучения № 2464.</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Результаты тестирования в ЕИСОТ действуют столько же, сколько протокол проверки знания требований охраны труда. 1 год – при проверке знания по программе «В», 3 года – в остальных случаях. </a:t>
            </a:r>
          </a:p>
          <a:p>
            <a:pPr algn="just"/>
            <a:endParaRPr lang="ru-RU" sz="1600" dirty="0">
              <a:latin typeface="Times New Roman" pitchFamily="18" charset="0"/>
              <a:cs typeface="Times New Roman" pitchFamily="18" charset="0"/>
            </a:endParaRPr>
          </a:p>
        </p:txBody>
      </p:sp>
      <p:pic>
        <p:nvPicPr>
          <p:cNvPr id="15" name="Рисунок 14">
            <a:extLst>
              <a:ext uri="{FF2B5EF4-FFF2-40B4-BE49-F238E27FC236}">
                <a16:creationId xmlns:a16="http://schemas.microsoft.com/office/drawing/2014/main" xmlns="" id="{3356790D-EF59-4388-9156-70C9CEC168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4867" y="457588"/>
            <a:ext cx="1733446" cy="254192"/>
          </a:xfrm>
          <a:prstGeom prst="rect">
            <a:avLst/>
          </a:prstGeom>
        </p:spPr>
      </p:pic>
    </p:spTree>
    <p:extLst>
      <p:ext uri="{BB962C8B-B14F-4D97-AF65-F5344CB8AC3E}">
        <p14:creationId xmlns:p14="http://schemas.microsoft.com/office/powerpoint/2010/main" val="52247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endParaRPr lang="ru-RU" sz="2400" b="1" dirty="0">
              <a:solidFill>
                <a:srgbClr val="007B8F"/>
              </a:solidFill>
              <a:latin typeface="Times New Roman" panose="02020603050405020304" pitchFamily="18" charset="0"/>
              <a:cs typeface="Times New Roman" panose="02020603050405020304" pitchFamily="18" charset="0"/>
            </a:endParaRPr>
          </a:p>
          <a:p>
            <a:pPr fontAlgn="auto">
              <a:spcAft>
                <a:spcPts val="0"/>
              </a:spcAft>
            </a:pPr>
            <a:r>
              <a:rPr lang="ru-RU" sz="2800" b="1" dirty="0">
                <a:solidFill>
                  <a:srgbClr val="007B8F"/>
                </a:solidFill>
                <a:latin typeface="Times New Roman" panose="02020603050405020304" pitchFamily="18" charset="0"/>
                <a:cs typeface="Times New Roman" panose="02020603050405020304" pitchFamily="18" charset="0"/>
              </a:rPr>
              <a:t>Какие правила тестирования</a:t>
            </a:r>
          </a:p>
        </p:txBody>
      </p:sp>
      <p:sp>
        <p:nvSpPr>
          <p:cNvPr id="6" name="TextBox 5">
            <a:extLst>
              <a:ext uri="{FF2B5EF4-FFF2-40B4-BE49-F238E27FC236}">
                <a16:creationId xmlns:a16="http://schemas.microsoft.com/office/drawing/2014/main" xmlns="" id="{F6606941-1489-4B98-8FCF-58AC498F9537}"/>
              </a:ext>
            </a:extLst>
          </p:cNvPr>
          <p:cNvSpPr txBox="1"/>
          <p:nvPr/>
        </p:nvSpPr>
        <p:spPr>
          <a:xfrm>
            <a:off x="632513" y="1514280"/>
            <a:ext cx="8640960" cy="830997"/>
          </a:xfrm>
          <a:prstGeom prst="rect">
            <a:avLst/>
          </a:prstGeom>
          <a:noFill/>
        </p:spPr>
        <p:txBody>
          <a:bodyPr wrap="square">
            <a:spAutoFit/>
          </a:bodyPr>
          <a:lstStyle/>
          <a:p>
            <a:pPr algn="just"/>
            <a:endParaRPr lang="ru-RU" sz="1600" b="1" dirty="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	</a:t>
            </a:r>
          </a:p>
          <a:p>
            <a:pPr algn="just"/>
            <a:endParaRPr lang="ru-RU" sz="1600" dirty="0">
              <a:latin typeface="Times New Roman" pitchFamily="18" charset="0"/>
              <a:cs typeface="Times New Roman"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89638" y="2023315"/>
            <a:ext cx="9063761" cy="3724096"/>
          </a:xfrm>
          <a:prstGeom prst="rect">
            <a:avLst/>
          </a:prstGeom>
          <a:noFill/>
        </p:spPr>
        <p:txBody>
          <a:bodyPr wrap="square">
            <a:spAutoFit/>
          </a:bodyPr>
          <a:lstStyle/>
          <a:p>
            <a:pPr algn="just"/>
            <a:r>
              <a:rPr lang="ru-RU" sz="2000" dirty="0">
                <a:latin typeface="Times New Roman" pitchFamily="18" charset="0"/>
                <a:cs typeface="Times New Roman" pitchFamily="18" charset="0"/>
              </a:rPr>
              <a:t>Работник заходит в личный кабинет в назначенную дату и время учебным центром. Логин и пароль от учебного центра работник получает заранее. Также для тестирования работнику высылают код доступа, его нужно ввести при запуске тестирования в ЕИСОТ.</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Адрес личного кабинета: </a:t>
            </a:r>
            <a:r>
              <a:rPr lang="ru-RU" sz="2000" dirty="0">
                <a:latin typeface="Times New Roman" pitchFamily="18" charset="0"/>
                <a:cs typeface="Times New Roman" pitchFamily="18" charset="0"/>
                <a:hlinkClick r:id="rId2"/>
              </a:rPr>
              <a:t>https://edu.rosmintrud.ru/login</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Работник должен пройти тестирование из 30 вопросов за 45 минут. Попытка считается успешной, если ответить верно на 24 вопроса. Если работник не прошел тестирование, то учебный центр может назначить повторную попытку через 24 часа.</a:t>
            </a:r>
          </a:p>
          <a:p>
            <a:pPr algn="just"/>
            <a:endParaRPr lang="ru-RU" sz="1600" dirty="0">
              <a:latin typeface="Times New Roman" pitchFamily="18" charset="0"/>
              <a:cs typeface="Times New Roman" pitchFamily="18" charset="0"/>
            </a:endParaRPr>
          </a:p>
        </p:txBody>
      </p:sp>
      <p:pic>
        <p:nvPicPr>
          <p:cNvPr id="13" name="Рисунок 12">
            <a:extLst>
              <a:ext uri="{FF2B5EF4-FFF2-40B4-BE49-F238E27FC236}">
                <a16:creationId xmlns:a16="http://schemas.microsoft.com/office/drawing/2014/main" xmlns="" id="{701E9DE2-E2F2-465F-9673-4CAB4FBFE2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4721" y="457588"/>
            <a:ext cx="1733446" cy="254192"/>
          </a:xfrm>
          <a:prstGeom prst="rect">
            <a:avLst/>
          </a:prstGeom>
        </p:spPr>
      </p:pic>
    </p:spTree>
    <p:extLst>
      <p:ext uri="{BB962C8B-B14F-4D97-AF65-F5344CB8AC3E}">
        <p14:creationId xmlns:p14="http://schemas.microsoft.com/office/powerpoint/2010/main" val="4126038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работодателя</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F6606941-1489-4B98-8FCF-58AC498F9537}"/>
              </a:ext>
            </a:extLst>
          </p:cNvPr>
          <p:cNvSpPr txBox="1"/>
          <p:nvPr/>
        </p:nvSpPr>
        <p:spPr>
          <a:xfrm>
            <a:off x="632513" y="1086523"/>
            <a:ext cx="8640960" cy="830997"/>
          </a:xfrm>
          <a:prstGeom prst="rect">
            <a:avLst/>
          </a:prstGeom>
          <a:noFill/>
        </p:spPr>
        <p:txBody>
          <a:bodyPr wrap="square">
            <a:spAutoFit/>
          </a:bodyPr>
          <a:lstStyle/>
          <a:p>
            <a:pPr algn="just"/>
            <a:endParaRPr lang="ru-RU" sz="1600" b="1" dirty="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	</a:t>
            </a:r>
          </a:p>
          <a:p>
            <a:pPr algn="just"/>
            <a:endParaRPr lang="ru-RU" sz="1600" dirty="0">
              <a:latin typeface="Times New Roman" pitchFamily="18" charset="0"/>
              <a:cs typeface="Times New Roman"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4708981"/>
          </a:xfrm>
          <a:prstGeom prst="rect">
            <a:avLst/>
          </a:prstGeom>
          <a:noFill/>
        </p:spPr>
        <p:txBody>
          <a:bodyPr wrap="square">
            <a:spAutoFit/>
          </a:bodyPr>
          <a:lstStyle/>
          <a:p>
            <a:pPr algn="just"/>
            <a:r>
              <a:rPr lang="ru-RU" sz="2000" dirty="0">
                <a:latin typeface="Times New Roman" pitchFamily="18" charset="0"/>
                <a:cs typeface="Times New Roman" pitchFamily="18" charset="0"/>
              </a:rPr>
              <a:t>Когда подходит срок плановой проверки знания, работодатель направляет работников, которые указаны в пункте 78 Порядка обучения № 2464, в учебный центр на обучение и проверку знания. Учебный центр назначает работнику тестирование в ЕИСОТ после обучения. Далее УЦ:</a:t>
            </a:r>
          </a:p>
          <a:p>
            <a:pPr algn="just"/>
            <a:endParaRPr lang="ru-RU" sz="2000" dirty="0">
              <a:latin typeface="Times New Roman" pitchFamily="18" charset="0"/>
              <a:cs typeface="Times New Roman" pitchFamily="18" charset="0"/>
            </a:endParaRP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передает работнику логин и пароль от личного кабинета и одноразовый код доступа;</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называет дату и время тестирования.</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Учебный центр работодатель выбирает самостоятельно, основной критерий – наличие аккредитации.</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Если работник не прошел проверку знания (тестирование) в системе ЕИСОТ, учебный центр может создать ему новую попытку. Работнику назначат новую дату и время тестирования и выдадут одноразовый код доступа.</a:t>
            </a:r>
          </a:p>
        </p:txBody>
      </p:sp>
      <p:pic>
        <p:nvPicPr>
          <p:cNvPr id="8" name="Рисунок 7">
            <a:extLst>
              <a:ext uri="{FF2B5EF4-FFF2-40B4-BE49-F238E27FC236}">
                <a16:creationId xmlns:a16="http://schemas.microsoft.com/office/drawing/2014/main" xmlns="" id="{1830F8C8-A89A-40F3-B0C4-7E0187AC30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1427" y="446182"/>
            <a:ext cx="1733446" cy="254192"/>
          </a:xfrm>
          <a:prstGeom prst="rect">
            <a:avLst/>
          </a:prstGeom>
        </p:spPr>
      </p:pic>
    </p:spTree>
    <p:extLst>
      <p:ext uri="{BB962C8B-B14F-4D97-AF65-F5344CB8AC3E}">
        <p14:creationId xmlns:p14="http://schemas.microsoft.com/office/powerpoint/2010/main" val="4008371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работодателя</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F6606941-1489-4B98-8FCF-58AC498F9537}"/>
              </a:ext>
            </a:extLst>
          </p:cNvPr>
          <p:cNvSpPr txBox="1"/>
          <p:nvPr/>
        </p:nvSpPr>
        <p:spPr>
          <a:xfrm>
            <a:off x="632513" y="1086523"/>
            <a:ext cx="8640960" cy="830997"/>
          </a:xfrm>
          <a:prstGeom prst="rect">
            <a:avLst/>
          </a:prstGeom>
          <a:noFill/>
        </p:spPr>
        <p:txBody>
          <a:bodyPr wrap="square">
            <a:spAutoFit/>
          </a:bodyPr>
          <a:lstStyle/>
          <a:p>
            <a:pPr algn="just"/>
            <a:endParaRPr lang="ru-RU" sz="1600" b="1" dirty="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	</a:t>
            </a:r>
          </a:p>
          <a:p>
            <a:pPr algn="just"/>
            <a:endParaRPr lang="ru-RU" sz="1600" dirty="0">
              <a:latin typeface="Times New Roman" pitchFamily="18" charset="0"/>
              <a:cs typeface="Times New Roman"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3785652"/>
          </a:xfrm>
          <a:prstGeom prst="rect">
            <a:avLst/>
          </a:prstGeom>
          <a:noFill/>
        </p:spPr>
        <p:txBody>
          <a:bodyPr wrap="square">
            <a:spAutoFit/>
          </a:bodyPr>
          <a:lstStyle/>
          <a:p>
            <a:pPr algn="just"/>
            <a:r>
              <a:rPr lang="ru-RU" sz="2000" dirty="0">
                <a:latin typeface="Times New Roman" pitchFamily="18" charset="0"/>
                <a:cs typeface="Times New Roman" pitchFamily="18" charset="0"/>
              </a:rPr>
              <a:t>Если у работника закончился срок действия предыдущей проверки знания, то работодатель обязан отстранить его от работы, если он еще не прошел тест. Повторную поверку знаний работник обязан пройти в течение 30 календарных дней после неуспешного тестирования (п. 79 Порядка обучения № 2464). </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Пока работник не прошел проверку знания, работодатель не выплачивает ему зарплату.</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Работодатель обязан контролировать, чтобы работники вовремя проходили обучение и тестирование в учебном центре. Штраф за допуск необученных сотрудников составляет от 110 до 130 тыс. руб. по части 3 статьи 5.27.1 КоАП.</a:t>
            </a:r>
          </a:p>
          <a:p>
            <a:pPr algn="just"/>
            <a:endParaRPr lang="ru-RU" sz="2000" dirty="0">
              <a:latin typeface="Times New Roman" pitchFamily="18" charset="0"/>
              <a:cs typeface="Times New Roman" pitchFamily="18" charset="0"/>
            </a:endParaRPr>
          </a:p>
        </p:txBody>
      </p:sp>
      <p:pic>
        <p:nvPicPr>
          <p:cNvPr id="8" name="Рисунок 7">
            <a:extLst>
              <a:ext uri="{FF2B5EF4-FFF2-40B4-BE49-F238E27FC236}">
                <a16:creationId xmlns:a16="http://schemas.microsoft.com/office/drawing/2014/main" xmlns="" id="{286F08C8-E108-4977-A794-DD85E4D677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1427" y="447703"/>
            <a:ext cx="1733446" cy="254192"/>
          </a:xfrm>
          <a:prstGeom prst="rect">
            <a:avLst/>
          </a:prstGeom>
        </p:spPr>
      </p:pic>
    </p:spTree>
    <p:extLst>
      <p:ext uri="{BB962C8B-B14F-4D97-AF65-F5344CB8AC3E}">
        <p14:creationId xmlns:p14="http://schemas.microsoft.com/office/powerpoint/2010/main" val="295811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работника</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015663"/>
          </a:xfrm>
          <a:prstGeom prst="rect">
            <a:avLst/>
          </a:prstGeom>
          <a:noFill/>
        </p:spPr>
        <p:txBody>
          <a:bodyPr wrap="square">
            <a:spAutoFit/>
          </a:bodyPr>
          <a:lstStyle/>
          <a:p>
            <a:pPr algn="just"/>
            <a:r>
              <a:rPr lang="ru-RU" sz="2000" dirty="0">
                <a:latin typeface="Times New Roman" pitchFamily="18" charset="0"/>
                <a:cs typeface="Times New Roman" pitchFamily="18" charset="0"/>
              </a:rPr>
              <a:t>Для проверки знаний по охране труда работник входит в </a:t>
            </a:r>
            <a:r>
              <a:rPr lang="ru-RU" sz="2000" dirty="0" err="1">
                <a:latin typeface="Times New Roman" pitchFamily="18" charset="0"/>
                <a:cs typeface="Times New Roman" pitchFamily="18" charset="0"/>
              </a:rPr>
              <a:t>личныи</a:t>
            </a:r>
            <a:r>
              <a:rPr lang="ru-RU" sz="2000" dirty="0">
                <a:latin typeface="Times New Roman" pitchFamily="18" charset="0"/>
                <a:cs typeface="Times New Roman" pitchFamily="18" charset="0"/>
              </a:rPr>
              <a:t>̆ кабинет по логину и паролю, которые ему выдал учебный центр.</a:t>
            </a:r>
          </a:p>
          <a:p>
            <a:pPr algn="just"/>
            <a:endParaRPr lang="ru-RU" sz="20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xmlns="" id="{0C15873D-2CC6-A91D-4F97-61193777D220}"/>
              </a:ext>
            </a:extLst>
          </p:cNvPr>
          <p:cNvPicPr>
            <a:picLocks noChangeAspect="1"/>
          </p:cNvPicPr>
          <p:nvPr/>
        </p:nvPicPr>
        <p:blipFill>
          <a:blip r:embed="rId2"/>
          <a:stretch>
            <a:fillRect/>
          </a:stretch>
        </p:blipFill>
        <p:spPr>
          <a:xfrm>
            <a:off x="861215" y="2700854"/>
            <a:ext cx="7921291" cy="3505200"/>
          </a:xfrm>
          <a:prstGeom prst="rect">
            <a:avLst/>
          </a:prstGeom>
        </p:spPr>
      </p:pic>
      <p:pic>
        <p:nvPicPr>
          <p:cNvPr id="8" name="Рисунок 7">
            <a:extLst>
              <a:ext uri="{FF2B5EF4-FFF2-40B4-BE49-F238E27FC236}">
                <a16:creationId xmlns:a16="http://schemas.microsoft.com/office/drawing/2014/main" xmlns="" id="{98146343-4DD8-4FE6-9241-549EDA9952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38013"/>
            <a:ext cx="1733446" cy="254192"/>
          </a:xfrm>
          <a:prstGeom prst="rect">
            <a:avLst/>
          </a:prstGeom>
        </p:spPr>
      </p:pic>
    </p:spTree>
    <p:extLst>
      <p:ext uri="{BB962C8B-B14F-4D97-AF65-F5344CB8AC3E}">
        <p14:creationId xmlns:p14="http://schemas.microsoft.com/office/powerpoint/2010/main" val="3020073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работника</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400110"/>
          </a:xfrm>
          <a:prstGeom prst="rect">
            <a:avLst/>
          </a:prstGeom>
          <a:noFill/>
        </p:spPr>
        <p:txBody>
          <a:bodyPr wrap="square">
            <a:spAutoFit/>
          </a:bodyPr>
          <a:lstStyle/>
          <a:p>
            <a:pPr algn="just"/>
            <a:r>
              <a:rPr lang="ru-RU" sz="2000" dirty="0">
                <a:latin typeface="Times New Roman" pitchFamily="18" charset="0"/>
                <a:cs typeface="Times New Roman" pitchFamily="18" charset="0"/>
              </a:rPr>
              <a:t>Для прохождения тестирования работник переходит в раздел «Мои попытки».</a:t>
            </a:r>
          </a:p>
        </p:txBody>
      </p:sp>
      <p:pic>
        <p:nvPicPr>
          <p:cNvPr id="6" name="Рисунок 5">
            <a:extLst>
              <a:ext uri="{FF2B5EF4-FFF2-40B4-BE49-F238E27FC236}">
                <a16:creationId xmlns:a16="http://schemas.microsoft.com/office/drawing/2014/main" xmlns="" id="{717BD9A1-0B30-C31F-8124-7BF584DBAED2}"/>
              </a:ext>
            </a:extLst>
          </p:cNvPr>
          <p:cNvPicPr>
            <a:picLocks noChangeAspect="1"/>
          </p:cNvPicPr>
          <p:nvPr/>
        </p:nvPicPr>
        <p:blipFill rotWithShape="1">
          <a:blip r:embed="rId2"/>
          <a:srcRect r="1493"/>
          <a:stretch/>
        </p:blipFill>
        <p:spPr>
          <a:xfrm>
            <a:off x="421112" y="2794887"/>
            <a:ext cx="9063761" cy="3082385"/>
          </a:xfrm>
          <a:prstGeom prst="rect">
            <a:avLst/>
          </a:prstGeom>
        </p:spPr>
      </p:pic>
      <p:pic>
        <p:nvPicPr>
          <p:cNvPr id="8" name="Рисунок 7">
            <a:extLst>
              <a:ext uri="{FF2B5EF4-FFF2-40B4-BE49-F238E27FC236}">
                <a16:creationId xmlns:a16="http://schemas.microsoft.com/office/drawing/2014/main" xmlns="" id="{4A7F6C4E-1359-4A0C-8336-F56EEC2BD3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47703"/>
            <a:ext cx="1733446" cy="254192"/>
          </a:xfrm>
          <a:prstGeom prst="rect">
            <a:avLst/>
          </a:prstGeom>
        </p:spPr>
      </p:pic>
    </p:spTree>
    <p:extLst>
      <p:ext uri="{BB962C8B-B14F-4D97-AF65-F5344CB8AC3E}">
        <p14:creationId xmlns:p14="http://schemas.microsoft.com/office/powerpoint/2010/main" val="252016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работника</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015663"/>
          </a:xfrm>
          <a:prstGeom prst="rect">
            <a:avLst/>
          </a:prstGeom>
          <a:noFill/>
        </p:spPr>
        <p:txBody>
          <a:bodyPr wrap="square">
            <a:spAutoFit/>
          </a:bodyPr>
          <a:lstStyle/>
          <a:p>
            <a:pPr algn="just"/>
            <a:r>
              <a:rPr lang="ru-RU" sz="2000" dirty="0">
                <a:latin typeface="Times New Roman" pitchFamily="18" charset="0"/>
                <a:cs typeface="Times New Roman" pitchFamily="18" charset="0"/>
              </a:rPr>
              <a:t>Далее работник, проходящий проверку знаний, запускает тестирование, нажав кнопку «Начать тестирование». Время и дату тестирования назначает учебный центр.</a:t>
            </a:r>
          </a:p>
        </p:txBody>
      </p:sp>
      <p:pic>
        <p:nvPicPr>
          <p:cNvPr id="4" name="Рисунок 3">
            <a:extLst>
              <a:ext uri="{FF2B5EF4-FFF2-40B4-BE49-F238E27FC236}">
                <a16:creationId xmlns:a16="http://schemas.microsoft.com/office/drawing/2014/main" xmlns="" id="{93BC8EAF-CD81-C89D-6F5B-B23025EDD242}"/>
              </a:ext>
            </a:extLst>
          </p:cNvPr>
          <p:cNvPicPr>
            <a:picLocks noChangeAspect="1"/>
          </p:cNvPicPr>
          <p:nvPr/>
        </p:nvPicPr>
        <p:blipFill>
          <a:blip r:embed="rId2"/>
          <a:stretch>
            <a:fillRect/>
          </a:stretch>
        </p:blipFill>
        <p:spPr>
          <a:xfrm>
            <a:off x="209711" y="2796031"/>
            <a:ext cx="9582150" cy="3577600"/>
          </a:xfrm>
          <a:prstGeom prst="rect">
            <a:avLst/>
          </a:prstGeom>
        </p:spPr>
      </p:pic>
      <p:pic>
        <p:nvPicPr>
          <p:cNvPr id="8" name="Рисунок 7">
            <a:extLst>
              <a:ext uri="{FF2B5EF4-FFF2-40B4-BE49-F238E27FC236}">
                <a16:creationId xmlns:a16="http://schemas.microsoft.com/office/drawing/2014/main" xmlns="" id="{2C5987E4-C1F9-4463-8BA3-9BDE45FD30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38013"/>
            <a:ext cx="1733446" cy="254192"/>
          </a:xfrm>
          <a:prstGeom prst="rect">
            <a:avLst/>
          </a:prstGeom>
        </p:spPr>
      </p:pic>
    </p:spTree>
    <p:extLst>
      <p:ext uri="{BB962C8B-B14F-4D97-AF65-F5344CB8AC3E}">
        <p14:creationId xmlns:p14="http://schemas.microsoft.com/office/powerpoint/2010/main" val="380722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работника</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707886"/>
          </a:xfrm>
          <a:prstGeom prst="rect">
            <a:avLst/>
          </a:prstGeom>
          <a:noFill/>
        </p:spPr>
        <p:txBody>
          <a:bodyPr wrap="square">
            <a:spAutoFit/>
          </a:bodyPr>
          <a:lstStyle/>
          <a:p>
            <a:pPr algn="just"/>
            <a:r>
              <a:rPr lang="ru-RU" sz="2000" dirty="0">
                <a:latin typeface="Times New Roman" pitchFamily="18" charset="0"/>
                <a:cs typeface="Times New Roman" pitchFamily="18" charset="0"/>
              </a:rPr>
              <a:t>Работник вводит код доступа, который предоставил учебный центр, и нажимает «Допустить».</a:t>
            </a:r>
          </a:p>
        </p:txBody>
      </p:sp>
      <p:pic>
        <p:nvPicPr>
          <p:cNvPr id="6" name="Рисунок 5">
            <a:extLst>
              <a:ext uri="{FF2B5EF4-FFF2-40B4-BE49-F238E27FC236}">
                <a16:creationId xmlns:a16="http://schemas.microsoft.com/office/drawing/2014/main" xmlns="" id="{B49FC156-49C6-2A8F-CDF4-717FC4F26729}"/>
              </a:ext>
            </a:extLst>
          </p:cNvPr>
          <p:cNvPicPr>
            <a:picLocks noChangeAspect="1"/>
          </p:cNvPicPr>
          <p:nvPr/>
        </p:nvPicPr>
        <p:blipFill>
          <a:blip r:embed="rId2"/>
          <a:stretch>
            <a:fillRect/>
          </a:stretch>
        </p:blipFill>
        <p:spPr>
          <a:xfrm>
            <a:off x="350398" y="2694032"/>
            <a:ext cx="9134475" cy="3311756"/>
          </a:xfrm>
          <a:prstGeom prst="rect">
            <a:avLst/>
          </a:prstGeom>
        </p:spPr>
      </p:pic>
      <p:pic>
        <p:nvPicPr>
          <p:cNvPr id="8" name="Рисунок 7">
            <a:extLst>
              <a:ext uri="{FF2B5EF4-FFF2-40B4-BE49-F238E27FC236}">
                <a16:creationId xmlns:a16="http://schemas.microsoft.com/office/drawing/2014/main" xmlns="" id="{E224E6BD-281F-44EC-99E3-434B8E150E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47703"/>
            <a:ext cx="1733446" cy="254192"/>
          </a:xfrm>
          <a:prstGeom prst="rect">
            <a:avLst/>
          </a:prstGeom>
        </p:spPr>
      </p:pic>
    </p:spTree>
    <p:extLst>
      <p:ext uri="{BB962C8B-B14F-4D97-AF65-F5344CB8AC3E}">
        <p14:creationId xmlns:p14="http://schemas.microsoft.com/office/powerpoint/2010/main" val="3487726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работника</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2862322"/>
          </a:xfrm>
          <a:prstGeom prst="rect">
            <a:avLst/>
          </a:prstGeom>
          <a:noFill/>
        </p:spPr>
        <p:txBody>
          <a:bodyPr wrap="square">
            <a:spAutoFit/>
          </a:bodyPr>
          <a:lstStyle/>
          <a:p>
            <a:pPr algn="just"/>
            <a:r>
              <a:rPr lang="ru-RU" sz="2000" dirty="0">
                <a:latin typeface="Times New Roman" pitchFamily="18" charset="0"/>
                <a:cs typeface="Times New Roman" pitchFamily="18" charset="0"/>
              </a:rPr>
              <a:t>Далее работник проходит тестирование и учебный центр оформляет протокол. В случае непрохождения теста учебный центр назначает новую попытку. </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Если во время тестирования на экране появляются серверные ошибки, перезапускайте страницу браузера до тех пор, пока ошибка не пропадет. Данная ошибка не связана с работой учебного центра, который создал код доступа. Такие ошибки происходят на стороне ЕИСОТ.</a:t>
            </a:r>
          </a:p>
          <a:p>
            <a:pPr algn="just"/>
            <a:endParaRPr lang="ru-RU" sz="20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xmlns="" id="{C873B70B-20A2-49D4-8F69-146D2F6F80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1427" y="465602"/>
            <a:ext cx="1733446" cy="254192"/>
          </a:xfrm>
          <a:prstGeom prst="rect">
            <a:avLst/>
          </a:prstGeom>
        </p:spPr>
      </p:pic>
    </p:spTree>
    <p:extLst>
      <p:ext uri="{BB962C8B-B14F-4D97-AF65-F5344CB8AC3E}">
        <p14:creationId xmlns:p14="http://schemas.microsoft.com/office/powerpoint/2010/main" val="2542836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УЦ</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2246769"/>
          </a:xfrm>
          <a:prstGeom prst="rect">
            <a:avLst/>
          </a:prstGeom>
          <a:noFill/>
        </p:spPr>
        <p:txBody>
          <a:bodyPr wrap="square">
            <a:spAutoFit/>
          </a:bodyPr>
          <a:lstStyle/>
          <a:p>
            <a:pPr algn="just"/>
            <a:r>
              <a:rPr lang="ru-RU" sz="2000" dirty="0">
                <a:latin typeface="Times New Roman" pitchFamily="18" charset="0"/>
                <a:cs typeface="Times New Roman" pitchFamily="18" charset="0"/>
              </a:rPr>
              <a:t>Чтобы создать запись о работнике, которому нужно пройти проверку знаний в ЕИСОТ, сотрудник учебного центра открывает в ЛКОТ страницу «Реестр обученных по охране труда лиц» (п. 78 Порядка обучения № 2464).</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Далее приходит в раздел «Работники» и выбирает вкладку «Работники, проходящие проверку знаний».</a:t>
            </a:r>
          </a:p>
          <a:p>
            <a:pPr algn="just"/>
            <a:endParaRPr lang="ru-RU" sz="20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xmlns="" id="{39EB0D72-1D46-027C-E384-36CF025F90BB}"/>
              </a:ext>
            </a:extLst>
          </p:cNvPr>
          <p:cNvPicPr>
            <a:picLocks noChangeAspect="1"/>
          </p:cNvPicPr>
          <p:nvPr/>
        </p:nvPicPr>
        <p:blipFill>
          <a:blip r:embed="rId2"/>
          <a:stretch>
            <a:fillRect/>
          </a:stretch>
        </p:blipFill>
        <p:spPr>
          <a:xfrm>
            <a:off x="1364979" y="3670274"/>
            <a:ext cx="6753225" cy="3005069"/>
          </a:xfrm>
          <a:prstGeom prst="rect">
            <a:avLst/>
          </a:prstGeom>
        </p:spPr>
      </p:pic>
      <p:pic>
        <p:nvPicPr>
          <p:cNvPr id="8" name="Рисунок 7">
            <a:extLst>
              <a:ext uri="{FF2B5EF4-FFF2-40B4-BE49-F238E27FC236}">
                <a16:creationId xmlns:a16="http://schemas.microsoft.com/office/drawing/2014/main" xmlns="" id="{63F9E00E-74E4-476F-9393-8CC12CD7F9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47703"/>
            <a:ext cx="1733446" cy="254192"/>
          </a:xfrm>
          <a:prstGeom prst="rect">
            <a:avLst/>
          </a:prstGeom>
        </p:spPr>
      </p:pic>
    </p:spTree>
    <p:extLst>
      <p:ext uri="{BB962C8B-B14F-4D97-AF65-F5344CB8AC3E}">
        <p14:creationId xmlns:p14="http://schemas.microsoft.com/office/powerpoint/2010/main" val="3197849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УЦ</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938992"/>
          </a:xfrm>
          <a:prstGeom prst="rect">
            <a:avLst/>
          </a:prstGeom>
          <a:noFill/>
        </p:spPr>
        <p:txBody>
          <a:bodyPr wrap="square">
            <a:spAutoFit/>
          </a:bodyPr>
          <a:lstStyle/>
          <a:p>
            <a:pPr algn="just"/>
            <a:r>
              <a:rPr lang="ru-RU" sz="2000" dirty="0">
                <a:latin typeface="Times New Roman" pitchFamily="18" charset="0"/>
                <a:cs typeface="Times New Roman" pitchFamily="18" charset="0"/>
              </a:rPr>
              <a:t>На странице раздела отобразятся все работники, информацию об обучении которых вносили ранее. Можно назначить тестирование уже добавленным работникам. </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Сотрудник учебного центра создает новую запись о работнике, проходящем проверку знаний, для этого нажимает кнопку «Добавить».</a:t>
            </a:r>
          </a:p>
        </p:txBody>
      </p:sp>
      <p:pic>
        <p:nvPicPr>
          <p:cNvPr id="6" name="Рисунок 5">
            <a:extLst>
              <a:ext uri="{FF2B5EF4-FFF2-40B4-BE49-F238E27FC236}">
                <a16:creationId xmlns:a16="http://schemas.microsoft.com/office/drawing/2014/main" xmlns="" id="{EF17095C-1971-BA4E-4A9B-BE6FBAED4577}"/>
              </a:ext>
            </a:extLst>
          </p:cNvPr>
          <p:cNvPicPr>
            <a:picLocks noChangeAspect="1"/>
          </p:cNvPicPr>
          <p:nvPr/>
        </p:nvPicPr>
        <p:blipFill>
          <a:blip r:embed="rId2"/>
          <a:stretch>
            <a:fillRect/>
          </a:stretch>
        </p:blipFill>
        <p:spPr>
          <a:xfrm>
            <a:off x="1019175" y="3600723"/>
            <a:ext cx="7219950" cy="3144172"/>
          </a:xfrm>
          <a:prstGeom prst="rect">
            <a:avLst/>
          </a:prstGeom>
        </p:spPr>
      </p:pic>
      <p:pic>
        <p:nvPicPr>
          <p:cNvPr id="8" name="Рисунок 7">
            <a:extLst>
              <a:ext uri="{FF2B5EF4-FFF2-40B4-BE49-F238E27FC236}">
                <a16:creationId xmlns:a16="http://schemas.microsoft.com/office/drawing/2014/main" xmlns="" id="{EFFBB5D5-FDA7-4380-A959-3C39F6C7F5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4528" y="446182"/>
            <a:ext cx="1733446" cy="254192"/>
          </a:xfrm>
          <a:prstGeom prst="rect">
            <a:avLst/>
          </a:prstGeom>
        </p:spPr>
      </p:pic>
    </p:spTree>
    <p:extLst>
      <p:ext uri="{BB962C8B-B14F-4D97-AF65-F5344CB8AC3E}">
        <p14:creationId xmlns:p14="http://schemas.microsoft.com/office/powerpoint/2010/main" val="2674243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УЦ</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707886"/>
          </a:xfrm>
          <a:prstGeom prst="rect">
            <a:avLst/>
          </a:prstGeom>
          <a:noFill/>
        </p:spPr>
        <p:txBody>
          <a:bodyPr wrap="square">
            <a:spAutoFit/>
          </a:bodyPr>
          <a:lstStyle/>
          <a:p>
            <a:pPr algn="just"/>
            <a:r>
              <a:rPr lang="ru-RU" sz="2000" dirty="0">
                <a:latin typeface="Times New Roman" pitchFamily="18" charset="0"/>
                <a:cs typeface="Times New Roman" pitchFamily="18" charset="0"/>
              </a:rPr>
              <a:t>Далее заполняет карточку «Создание работника». Он вносит все поля и нажимает кнопку «Сохранить».</a:t>
            </a:r>
          </a:p>
        </p:txBody>
      </p:sp>
      <p:pic>
        <p:nvPicPr>
          <p:cNvPr id="4" name="Рисунок 3">
            <a:extLst>
              <a:ext uri="{FF2B5EF4-FFF2-40B4-BE49-F238E27FC236}">
                <a16:creationId xmlns:a16="http://schemas.microsoft.com/office/drawing/2014/main" xmlns="" id="{4FAE4092-BAA8-8DA1-1B46-9A2E97B0779E}"/>
              </a:ext>
            </a:extLst>
          </p:cNvPr>
          <p:cNvPicPr>
            <a:picLocks noChangeAspect="1"/>
          </p:cNvPicPr>
          <p:nvPr/>
        </p:nvPicPr>
        <p:blipFill>
          <a:blip r:embed="rId2"/>
          <a:stretch>
            <a:fillRect/>
          </a:stretch>
        </p:blipFill>
        <p:spPr>
          <a:xfrm>
            <a:off x="2336394" y="2570172"/>
            <a:ext cx="5233195" cy="3929671"/>
          </a:xfrm>
          <a:prstGeom prst="rect">
            <a:avLst/>
          </a:prstGeom>
        </p:spPr>
      </p:pic>
      <p:pic>
        <p:nvPicPr>
          <p:cNvPr id="8" name="Рисунок 7">
            <a:extLst>
              <a:ext uri="{FF2B5EF4-FFF2-40B4-BE49-F238E27FC236}">
                <a16:creationId xmlns:a16="http://schemas.microsoft.com/office/drawing/2014/main" xmlns="" id="{7370BBA0-EA81-43FE-BC86-5ED255F47D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4528" y="446182"/>
            <a:ext cx="1733446" cy="254192"/>
          </a:xfrm>
          <a:prstGeom prst="rect">
            <a:avLst/>
          </a:prstGeom>
        </p:spPr>
      </p:pic>
    </p:spTree>
    <p:extLst>
      <p:ext uri="{BB962C8B-B14F-4D97-AF65-F5344CB8AC3E}">
        <p14:creationId xmlns:p14="http://schemas.microsoft.com/office/powerpoint/2010/main" val="1810522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УЦ</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631216"/>
          </a:xfrm>
          <a:prstGeom prst="rect">
            <a:avLst/>
          </a:prstGeom>
          <a:noFill/>
        </p:spPr>
        <p:txBody>
          <a:bodyPr wrap="square">
            <a:spAutoFit/>
          </a:bodyPr>
          <a:lstStyle/>
          <a:p>
            <a:pPr algn="just"/>
            <a:r>
              <a:rPr lang="ru-RU" sz="2000" dirty="0">
                <a:latin typeface="Times New Roman" pitchFamily="18" charset="0"/>
                <a:cs typeface="Times New Roman" pitchFamily="18" charset="0"/>
              </a:rPr>
              <a:t>После сохранения информации о новом работнике, проходящем проверку знаний, на странице появится созданная запись и все добавленные ранее записи. Записи, имеющиеся в списке работников, проходящих проверку знаний, можно редактировать. Для этого нажмите на кнопку «</a:t>
            </a:r>
            <a:r>
              <a:rPr lang="ru-RU" sz="2000" dirty="0" err="1">
                <a:latin typeface="Times New Roman" pitchFamily="18" charset="0"/>
                <a:cs typeface="Times New Roman" pitchFamily="18" charset="0"/>
              </a:rPr>
              <a:t>Действия</a:t>
            </a:r>
            <a:r>
              <a:rPr lang="ru-RU" sz="2000" dirty="0">
                <a:latin typeface="Times New Roman" pitchFamily="18" charset="0"/>
                <a:cs typeface="Times New Roman" pitchFamily="18" charset="0"/>
              </a:rPr>
              <a:t>» и далее выберите «Редактировать».</a:t>
            </a:r>
          </a:p>
        </p:txBody>
      </p:sp>
      <p:pic>
        <p:nvPicPr>
          <p:cNvPr id="6" name="Рисунок 5">
            <a:extLst>
              <a:ext uri="{FF2B5EF4-FFF2-40B4-BE49-F238E27FC236}">
                <a16:creationId xmlns:a16="http://schemas.microsoft.com/office/drawing/2014/main" xmlns="" id="{50D9498D-492B-5050-6B17-99D99725F2ED}"/>
              </a:ext>
            </a:extLst>
          </p:cNvPr>
          <p:cNvPicPr>
            <a:picLocks noChangeAspect="1"/>
          </p:cNvPicPr>
          <p:nvPr/>
        </p:nvPicPr>
        <p:blipFill>
          <a:blip r:embed="rId2"/>
          <a:stretch>
            <a:fillRect/>
          </a:stretch>
        </p:blipFill>
        <p:spPr>
          <a:xfrm>
            <a:off x="823896" y="3380425"/>
            <a:ext cx="8258191" cy="3236623"/>
          </a:xfrm>
          <a:prstGeom prst="rect">
            <a:avLst/>
          </a:prstGeom>
        </p:spPr>
      </p:pic>
      <p:pic>
        <p:nvPicPr>
          <p:cNvPr id="8" name="Рисунок 7">
            <a:extLst>
              <a:ext uri="{FF2B5EF4-FFF2-40B4-BE49-F238E27FC236}">
                <a16:creationId xmlns:a16="http://schemas.microsoft.com/office/drawing/2014/main" xmlns="" id="{33B1C7CC-287A-4158-85DD-D4221D812F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57588"/>
            <a:ext cx="1733446" cy="254192"/>
          </a:xfrm>
          <a:prstGeom prst="rect">
            <a:avLst/>
          </a:prstGeom>
        </p:spPr>
      </p:pic>
    </p:spTree>
    <p:extLst>
      <p:ext uri="{BB962C8B-B14F-4D97-AF65-F5344CB8AC3E}">
        <p14:creationId xmlns:p14="http://schemas.microsoft.com/office/powerpoint/2010/main" val="1073893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УЦ</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323439"/>
          </a:xfrm>
          <a:prstGeom prst="rect">
            <a:avLst/>
          </a:prstGeom>
          <a:noFill/>
        </p:spPr>
        <p:txBody>
          <a:bodyPr wrap="square">
            <a:spAutoFit/>
          </a:bodyPr>
          <a:lstStyle/>
          <a:p>
            <a:pPr algn="just"/>
            <a:r>
              <a:rPr lang="ru-RU" sz="2000" dirty="0">
                <a:latin typeface="Times New Roman" pitchFamily="18" charset="0"/>
                <a:cs typeface="Times New Roman" pitchFamily="18" charset="0"/>
              </a:rPr>
              <a:t>Для каждого работника, который проходит проверку знания, формируется свой логин и пароль. Чтобы увидеть его, сотрудник учебного центра открывает карточку работника, нажав на его Ф. И. О. в списке работников, проходящих проверку знаний.</a:t>
            </a:r>
          </a:p>
        </p:txBody>
      </p:sp>
      <p:pic>
        <p:nvPicPr>
          <p:cNvPr id="4" name="Рисунок 3">
            <a:extLst>
              <a:ext uri="{FF2B5EF4-FFF2-40B4-BE49-F238E27FC236}">
                <a16:creationId xmlns:a16="http://schemas.microsoft.com/office/drawing/2014/main" xmlns="" id="{7E2ACB49-7C50-F9E3-6DF0-7DC063681FAA}"/>
              </a:ext>
            </a:extLst>
          </p:cNvPr>
          <p:cNvPicPr>
            <a:picLocks noChangeAspect="1"/>
          </p:cNvPicPr>
          <p:nvPr/>
        </p:nvPicPr>
        <p:blipFill>
          <a:blip r:embed="rId2"/>
          <a:stretch>
            <a:fillRect/>
          </a:stretch>
        </p:blipFill>
        <p:spPr>
          <a:xfrm>
            <a:off x="747930" y="3078402"/>
            <a:ext cx="8410124" cy="3660957"/>
          </a:xfrm>
          <a:prstGeom prst="rect">
            <a:avLst/>
          </a:prstGeom>
        </p:spPr>
      </p:pic>
      <p:pic>
        <p:nvPicPr>
          <p:cNvPr id="8" name="Рисунок 7">
            <a:extLst>
              <a:ext uri="{FF2B5EF4-FFF2-40B4-BE49-F238E27FC236}">
                <a16:creationId xmlns:a16="http://schemas.microsoft.com/office/drawing/2014/main" xmlns="" id="{AF9ED9AB-8217-4CCA-95DD-C0D9E8D5C7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47703"/>
            <a:ext cx="1733446" cy="254192"/>
          </a:xfrm>
          <a:prstGeom prst="rect">
            <a:avLst/>
          </a:prstGeom>
        </p:spPr>
      </p:pic>
    </p:spTree>
    <p:extLst>
      <p:ext uri="{BB962C8B-B14F-4D97-AF65-F5344CB8AC3E}">
        <p14:creationId xmlns:p14="http://schemas.microsoft.com/office/powerpoint/2010/main" val="553281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Действия УЦ</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707886"/>
          </a:xfrm>
          <a:prstGeom prst="rect">
            <a:avLst/>
          </a:prstGeom>
          <a:noFill/>
        </p:spPr>
        <p:txBody>
          <a:bodyPr wrap="square">
            <a:spAutoFit/>
          </a:bodyPr>
          <a:lstStyle/>
          <a:p>
            <a:pPr algn="just"/>
            <a:r>
              <a:rPr lang="ru-RU" sz="2000" dirty="0">
                <a:latin typeface="Times New Roman" pitchFamily="18" charset="0"/>
                <a:cs typeface="Times New Roman" pitchFamily="18" charset="0"/>
              </a:rPr>
              <a:t>Далее сотрудник учебного центра передает работнику, проходящему проверку знаний по охране труда, логин и пароль.</a:t>
            </a:r>
          </a:p>
        </p:txBody>
      </p:sp>
      <p:pic>
        <p:nvPicPr>
          <p:cNvPr id="6" name="Рисунок 5">
            <a:extLst>
              <a:ext uri="{FF2B5EF4-FFF2-40B4-BE49-F238E27FC236}">
                <a16:creationId xmlns:a16="http://schemas.microsoft.com/office/drawing/2014/main" xmlns="" id="{9E0A1A21-D6FE-1159-22EF-FCFD3D54B772}"/>
              </a:ext>
            </a:extLst>
          </p:cNvPr>
          <p:cNvPicPr>
            <a:picLocks noChangeAspect="1"/>
          </p:cNvPicPr>
          <p:nvPr/>
        </p:nvPicPr>
        <p:blipFill>
          <a:blip r:embed="rId2"/>
          <a:stretch>
            <a:fillRect/>
          </a:stretch>
        </p:blipFill>
        <p:spPr>
          <a:xfrm>
            <a:off x="1619250" y="2761859"/>
            <a:ext cx="5934075" cy="3631940"/>
          </a:xfrm>
          <a:prstGeom prst="rect">
            <a:avLst/>
          </a:prstGeom>
        </p:spPr>
      </p:pic>
      <p:pic>
        <p:nvPicPr>
          <p:cNvPr id="8" name="Рисунок 7">
            <a:extLst>
              <a:ext uri="{FF2B5EF4-FFF2-40B4-BE49-F238E27FC236}">
                <a16:creationId xmlns:a16="http://schemas.microsoft.com/office/drawing/2014/main" xmlns="" id="{74124A03-D5AD-4AFA-930B-9F37BFEAC8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503752"/>
            <a:ext cx="1733446" cy="254192"/>
          </a:xfrm>
          <a:prstGeom prst="rect">
            <a:avLst/>
          </a:prstGeom>
        </p:spPr>
      </p:pic>
    </p:spTree>
    <p:extLst>
      <p:ext uri="{BB962C8B-B14F-4D97-AF65-F5344CB8AC3E}">
        <p14:creationId xmlns:p14="http://schemas.microsoft.com/office/powerpoint/2010/main" val="2092253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Назначение тестирования</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2862322"/>
          </a:xfrm>
          <a:prstGeom prst="rect">
            <a:avLst/>
          </a:prstGeom>
          <a:noFill/>
        </p:spPr>
        <p:txBody>
          <a:bodyPr wrap="square">
            <a:spAutoFit/>
          </a:bodyPr>
          <a:lstStyle/>
          <a:p>
            <a:pPr algn="just"/>
            <a:r>
              <a:rPr lang="ru-RU" sz="2000" dirty="0">
                <a:latin typeface="Times New Roman" pitchFamily="18" charset="0"/>
                <a:cs typeface="Times New Roman" pitchFamily="18" charset="0"/>
              </a:rPr>
              <a:t>Чтобы допустить работника к проверке знаний по охране труда, учебный центр создает попытку для прохождения тестирования и контроля прохождения тестирования в ЕИСОТ.</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Сначала сотрудник учебного центра добавляет работника по алгоритму и далее переходит в карточку работника, желающего </a:t>
            </a:r>
            <a:r>
              <a:rPr lang="ru-RU" sz="2000" dirty="0" err="1">
                <a:latin typeface="Times New Roman" pitchFamily="18" charset="0"/>
                <a:cs typeface="Times New Roman" pitchFamily="18" charset="0"/>
              </a:rPr>
              <a:t>пройти</a:t>
            </a:r>
            <a:r>
              <a:rPr lang="ru-RU" sz="2000" dirty="0">
                <a:latin typeface="Times New Roman" pitchFamily="18" charset="0"/>
                <a:cs typeface="Times New Roman" pitchFamily="18" charset="0"/>
              </a:rPr>
              <a:t> проверку знаний по охране труда. Затем переключается на вкладку «Попытки», создает попытку и передает ключ доступа работнику.</a:t>
            </a:r>
          </a:p>
          <a:p>
            <a:pPr algn="just"/>
            <a:endParaRPr lang="ru-RU" sz="2000" dirty="0">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xmlns="" id="{C263EBA6-1342-4E43-82CA-4752EDB5ED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1427" y="446182"/>
            <a:ext cx="1733446" cy="254192"/>
          </a:xfrm>
          <a:prstGeom prst="rect">
            <a:avLst/>
          </a:prstGeom>
        </p:spPr>
      </p:pic>
    </p:spTree>
    <p:extLst>
      <p:ext uri="{BB962C8B-B14F-4D97-AF65-F5344CB8AC3E}">
        <p14:creationId xmlns:p14="http://schemas.microsoft.com/office/powerpoint/2010/main" val="503496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Назначение тестирования</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pic>
        <p:nvPicPr>
          <p:cNvPr id="4" name="Рисунок 3">
            <a:extLst>
              <a:ext uri="{FF2B5EF4-FFF2-40B4-BE49-F238E27FC236}">
                <a16:creationId xmlns:a16="http://schemas.microsoft.com/office/drawing/2014/main" xmlns="" id="{7AD48C92-83F3-7F18-B323-2EA0E2F2DEA2}"/>
              </a:ext>
            </a:extLst>
          </p:cNvPr>
          <p:cNvPicPr>
            <a:picLocks noChangeAspect="1"/>
          </p:cNvPicPr>
          <p:nvPr/>
        </p:nvPicPr>
        <p:blipFill>
          <a:blip r:embed="rId2"/>
          <a:stretch>
            <a:fillRect/>
          </a:stretch>
        </p:blipFill>
        <p:spPr>
          <a:xfrm>
            <a:off x="1579532" y="1508096"/>
            <a:ext cx="6746936" cy="5175136"/>
          </a:xfrm>
          <a:prstGeom prst="rect">
            <a:avLst/>
          </a:prstGeom>
        </p:spPr>
      </p:pic>
      <p:pic>
        <p:nvPicPr>
          <p:cNvPr id="7" name="Рисунок 6">
            <a:extLst>
              <a:ext uri="{FF2B5EF4-FFF2-40B4-BE49-F238E27FC236}">
                <a16:creationId xmlns:a16="http://schemas.microsoft.com/office/drawing/2014/main" xmlns="" id="{57C4AF97-3328-4447-A605-85043781DD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4673" y="457588"/>
            <a:ext cx="1733446" cy="254192"/>
          </a:xfrm>
          <a:prstGeom prst="rect">
            <a:avLst/>
          </a:prstGeom>
        </p:spPr>
      </p:pic>
    </p:spTree>
    <p:extLst>
      <p:ext uri="{BB962C8B-B14F-4D97-AF65-F5344CB8AC3E}">
        <p14:creationId xmlns:p14="http://schemas.microsoft.com/office/powerpoint/2010/main" val="68209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Назначение тестирования</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400110"/>
          </a:xfrm>
          <a:prstGeom prst="rect">
            <a:avLst/>
          </a:prstGeom>
          <a:noFill/>
        </p:spPr>
        <p:txBody>
          <a:bodyPr wrap="square">
            <a:spAutoFit/>
          </a:bodyPr>
          <a:lstStyle/>
          <a:p>
            <a:pPr algn="just"/>
            <a:r>
              <a:rPr lang="ru-RU" sz="2000" dirty="0">
                <a:latin typeface="Times New Roman" pitchFamily="18" charset="0"/>
                <a:cs typeface="Times New Roman" pitchFamily="18" charset="0"/>
              </a:rPr>
              <a:t>Чтобы создать попытку, сотрудник УЦ нажимает кнопку «Добавить».</a:t>
            </a:r>
          </a:p>
        </p:txBody>
      </p:sp>
      <p:pic>
        <p:nvPicPr>
          <p:cNvPr id="4" name="Рисунок 3">
            <a:extLst>
              <a:ext uri="{FF2B5EF4-FFF2-40B4-BE49-F238E27FC236}">
                <a16:creationId xmlns:a16="http://schemas.microsoft.com/office/drawing/2014/main" xmlns="" id="{DBAF8415-9DA3-5E42-5CC0-342922B7D065}"/>
              </a:ext>
            </a:extLst>
          </p:cNvPr>
          <p:cNvPicPr>
            <a:picLocks noChangeAspect="1"/>
          </p:cNvPicPr>
          <p:nvPr/>
        </p:nvPicPr>
        <p:blipFill>
          <a:blip r:embed="rId2"/>
          <a:stretch>
            <a:fillRect/>
          </a:stretch>
        </p:blipFill>
        <p:spPr>
          <a:xfrm>
            <a:off x="627762" y="2892915"/>
            <a:ext cx="8877300" cy="2279894"/>
          </a:xfrm>
          <a:prstGeom prst="rect">
            <a:avLst/>
          </a:prstGeom>
        </p:spPr>
      </p:pic>
      <p:pic>
        <p:nvPicPr>
          <p:cNvPr id="8" name="Рисунок 7">
            <a:extLst>
              <a:ext uri="{FF2B5EF4-FFF2-40B4-BE49-F238E27FC236}">
                <a16:creationId xmlns:a16="http://schemas.microsoft.com/office/drawing/2014/main" xmlns="" id="{753D8A9E-27C9-44E9-925C-39795D22B0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43984"/>
            <a:ext cx="1733446" cy="254192"/>
          </a:xfrm>
          <a:prstGeom prst="rect">
            <a:avLst/>
          </a:prstGeom>
        </p:spPr>
      </p:pic>
    </p:spTree>
    <p:extLst>
      <p:ext uri="{BB962C8B-B14F-4D97-AF65-F5344CB8AC3E}">
        <p14:creationId xmlns:p14="http://schemas.microsoft.com/office/powerpoint/2010/main" val="3610006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Назначение тестирования</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938992"/>
          </a:xfrm>
          <a:prstGeom prst="rect">
            <a:avLst/>
          </a:prstGeom>
          <a:noFill/>
        </p:spPr>
        <p:txBody>
          <a:bodyPr wrap="square">
            <a:spAutoFit/>
          </a:bodyPr>
          <a:lstStyle/>
          <a:p>
            <a:pPr algn="just"/>
            <a:r>
              <a:rPr lang="ru-RU" sz="2000" dirty="0">
                <a:latin typeface="Times New Roman" pitchFamily="18" charset="0"/>
                <a:cs typeface="Times New Roman" pitchFamily="18" charset="0"/>
              </a:rPr>
              <a:t>Далее  сотрудник УЦ заполняет поля:</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программа обучения;</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контингент;</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отрасль;</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место проведения тестирования;</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дата и время начала тестирования.</a:t>
            </a:r>
          </a:p>
        </p:txBody>
      </p:sp>
      <p:pic>
        <p:nvPicPr>
          <p:cNvPr id="6" name="Рисунок 5">
            <a:extLst>
              <a:ext uri="{FF2B5EF4-FFF2-40B4-BE49-F238E27FC236}">
                <a16:creationId xmlns:a16="http://schemas.microsoft.com/office/drawing/2014/main" xmlns="" id="{48C2AD83-7EFF-4FB1-0186-5E2EFBD0C596}"/>
              </a:ext>
            </a:extLst>
          </p:cNvPr>
          <p:cNvPicPr>
            <a:picLocks noChangeAspect="1"/>
          </p:cNvPicPr>
          <p:nvPr/>
        </p:nvPicPr>
        <p:blipFill>
          <a:blip r:embed="rId2"/>
          <a:stretch>
            <a:fillRect/>
          </a:stretch>
        </p:blipFill>
        <p:spPr>
          <a:xfrm>
            <a:off x="2350649" y="3602302"/>
            <a:ext cx="7134224" cy="2994182"/>
          </a:xfrm>
          <a:prstGeom prst="rect">
            <a:avLst/>
          </a:prstGeom>
        </p:spPr>
      </p:pic>
      <p:pic>
        <p:nvPicPr>
          <p:cNvPr id="8" name="Рисунок 7">
            <a:extLst>
              <a:ext uri="{FF2B5EF4-FFF2-40B4-BE49-F238E27FC236}">
                <a16:creationId xmlns:a16="http://schemas.microsoft.com/office/drawing/2014/main" xmlns="" id="{3FB5C7C0-CA17-4555-95C9-7AD15B6880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38013"/>
            <a:ext cx="1733446" cy="254192"/>
          </a:xfrm>
          <a:prstGeom prst="rect">
            <a:avLst/>
          </a:prstGeom>
        </p:spPr>
      </p:pic>
    </p:spTree>
    <p:extLst>
      <p:ext uri="{BB962C8B-B14F-4D97-AF65-F5344CB8AC3E}">
        <p14:creationId xmlns:p14="http://schemas.microsoft.com/office/powerpoint/2010/main" val="1371164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Назначение тестирования</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015663"/>
          </a:xfrm>
          <a:prstGeom prst="rect">
            <a:avLst/>
          </a:prstGeom>
          <a:noFill/>
        </p:spPr>
        <p:txBody>
          <a:bodyPr wrap="square">
            <a:spAutoFit/>
          </a:bodyPr>
          <a:lstStyle/>
          <a:p>
            <a:pPr algn="just"/>
            <a:r>
              <a:rPr lang="ru-RU" sz="2000" dirty="0">
                <a:latin typeface="Times New Roman" pitchFamily="18" charset="0"/>
                <a:cs typeface="Times New Roman" pitchFamily="18" charset="0"/>
              </a:rPr>
              <a:t>Чтобы работник мог начать проверку знаний, сотрудник УЦ получает ключ доступа и передает его работнику. Также сообщает работнику дату и время тестирования. </a:t>
            </a:r>
          </a:p>
        </p:txBody>
      </p:sp>
      <p:pic>
        <p:nvPicPr>
          <p:cNvPr id="4" name="Рисунок 3">
            <a:extLst>
              <a:ext uri="{FF2B5EF4-FFF2-40B4-BE49-F238E27FC236}">
                <a16:creationId xmlns:a16="http://schemas.microsoft.com/office/drawing/2014/main" xmlns="" id="{3AA715E5-1181-9359-865E-CBCA34676896}"/>
              </a:ext>
            </a:extLst>
          </p:cNvPr>
          <p:cNvPicPr>
            <a:picLocks noChangeAspect="1"/>
          </p:cNvPicPr>
          <p:nvPr/>
        </p:nvPicPr>
        <p:blipFill>
          <a:blip r:embed="rId2"/>
          <a:stretch>
            <a:fillRect/>
          </a:stretch>
        </p:blipFill>
        <p:spPr>
          <a:xfrm>
            <a:off x="800556" y="2877949"/>
            <a:ext cx="7981950" cy="3648075"/>
          </a:xfrm>
          <a:prstGeom prst="rect">
            <a:avLst/>
          </a:prstGeom>
        </p:spPr>
      </p:pic>
      <p:pic>
        <p:nvPicPr>
          <p:cNvPr id="8" name="Рисунок 7">
            <a:extLst>
              <a:ext uri="{FF2B5EF4-FFF2-40B4-BE49-F238E27FC236}">
                <a16:creationId xmlns:a16="http://schemas.microsoft.com/office/drawing/2014/main" xmlns="" id="{9C796FF1-5834-44FB-8728-861C9A9780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46182"/>
            <a:ext cx="1733446" cy="254192"/>
          </a:xfrm>
          <a:prstGeom prst="rect">
            <a:avLst/>
          </a:prstGeom>
        </p:spPr>
      </p:pic>
    </p:spTree>
    <p:extLst>
      <p:ext uri="{BB962C8B-B14F-4D97-AF65-F5344CB8AC3E}">
        <p14:creationId xmlns:p14="http://schemas.microsoft.com/office/powerpoint/2010/main" val="4117145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Оформление результатов</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631216"/>
          </a:xfrm>
          <a:prstGeom prst="rect">
            <a:avLst/>
          </a:prstGeom>
          <a:noFill/>
        </p:spPr>
        <p:txBody>
          <a:bodyPr wrap="square">
            <a:spAutoFit/>
          </a:bodyPr>
          <a:lstStyle/>
          <a:p>
            <a:pPr algn="just"/>
            <a:r>
              <a:rPr lang="ru-RU" sz="2000" dirty="0">
                <a:latin typeface="Times New Roman" pitchFamily="18" charset="0"/>
                <a:cs typeface="Times New Roman" pitchFamily="18" charset="0"/>
              </a:rPr>
              <a:t>Когда работник, проходивший тестирование, завершил попытку, учебный центр вносит результат в реестр. Для этого пользователь УЦ:</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отмечает </a:t>
            </a:r>
            <a:r>
              <a:rPr lang="ru-RU" sz="2000" dirty="0" err="1">
                <a:latin typeface="Times New Roman" pitchFamily="18" charset="0"/>
                <a:cs typeface="Times New Roman" pitchFamily="18" charset="0"/>
              </a:rPr>
              <a:t>галочкои</a:t>
            </a:r>
            <a:r>
              <a:rPr lang="ru-RU" sz="2000" dirty="0">
                <a:latin typeface="Times New Roman" pitchFamily="18" charset="0"/>
                <a:cs typeface="Times New Roman" pitchFamily="18" charset="0"/>
              </a:rPr>
              <a:t>̆ все соответствующие записи;</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нажимает на кнопку «</a:t>
            </a:r>
            <a:r>
              <a:rPr lang="ru-RU" sz="2000" dirty="0" err="1">
                <a:latin typeface="Times New Roman" pitchFamily="18" charset="0"/>
                <a:cs typeface="Times New Roman" pitchFamily="18" charset="0"/>
              </a:rPr>
              <a:t>Действия</a:t>
            </a:r>
            <a:r>
              <a:rPr lang="ru-RU" sz="2000" dirty="0">
                <a:latin typeface="Times New Roman" pitchFamily="18" charset="0"/>
                <a:cs typeface="Times New Roman" pitchFamily="18" charset="0"/>
              </a:rPr>
              <a:t>» в шапке таблицы;</a:t>
            </a:r>
          </a:p>
          <a:p>
            <a:pPr marL="342900" indent="-342900" algn="just">
              <a:buFont typeface="Arial" panose="020B0604020202020204" pitchFamily="34" charset="0"/>
              <a:buChar char="•"/>
            </a:pPr>
            <a:r>
              <a:rPr lang="ru-RU" sz="2000" dirty="0">
                <a:latin typeface="Times New Roman" pitchFamily="18" charset="0"/>
                <a:cs typeface="Times New Roman" pitchFamily="18" charset="0"/>
              </a:rPr>
              <a:t>нажимает «Создать записи, ожидающие добавления в реестр».</a:t>
            </a:r>
          </a:p>
        </p:txBody>
      </p:sp>
      <p:pic>
        <p:nvPicPr>
          <p:cNvPr id="6" name="Рисунок 5">
            <a:extLst>
              <a:ext uri="{FF2B5EF4-FFF2-40B4-BE49-F238E27FC236}">
                <a16:creationId xmlns:a16="http://schemas.microsoft.com/office/drawing/2014/main" xmlns="" id="{3497826D-174F-7E44-36A1-A5525FF91941}"/>
              </a:ext>
            </a:extLst>
          </p:cNvPr>
          <p:cNvPicPr>
            <a:picLocks noChangeAspect="1"/>
          </p:cNvPicPr>
          <p:nvPr/>
        </p:nvPicPr>
        <p:blipFill>
          <a:blip r:embed="rId2"/>
          <a:stretch>
            <a:fillRect/>
          </a:stretch>
        </p:blipFill>
        <p:spPr>
          <a:xfrm>
            <a:off x="964929" y="3429000"/>
            <a:ext cx="7553325" cy="3159424"/>
          </a:xfrm>
          <a:prstGeom prst="rect">
            <a:avLst/>
          </a:prstGeom>
        </p:spPr>
      </p:pic>
      <p:pic>
        <p:nvPicPr>
          <p:cNvPr id="8" name="Рисунок 7">
            <a:extLst>
              <a:ext uri="{FF2B5EF4-FFF2-40B4-BE49-F238E27FC236}">
                <a16:creationId xmlns:a16="http://schemas.microsoft.com/office/drawing/2014/main" xmlns="" id="{F8A8408D-B092-44BD-BE45-3F87EF8201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1531" y="413839"/>
            <a:ext cx="1733446" cy="254192"/>
          </a:xfrm>
          <a:prstGeom prst="rect">
            <a:avLst/>
          </a:prstGeom>
        </p:spPr>
      </p:pic>
    </p:spTree>
    <p:extLst>
      <p:ext uri="{BB962C8B-B14F-4D97-AF65-F5344CB8AC3E}">
        <p14:creationId xmlns:p14="http://schemas.microsoft.com/office/powerpoint/2010/main" val="3091001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Оформление результатов</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015663"/>
          </a:xfrm>
          <a:prstGeom prst="rect">
            <a:avLst/>
          </a:prstGeom>
          <a:noFill/>
        </p:spPr>
        <p:txBody>
          <a:bodyPr wrap="square">
            <a:spAutoFit/>
          </a:bodyPr>
          <a:lstStyle/>
          <a:p>
            <a:pPr algn="just"/>
            <a:r>
              <a:rPr lang="ru-RU" sz="2000" dirty="0">
                <a:latin typeface="Times New Roman" pitchFamily="18" charset="0"/>
                <a:cs typeface="Times New Roman" pitchFamily="18" charset="0"/>
              </a:rPr>
              <a:t>Система отобразит </a:t>
            </a:r>
            <a:r>
              <a:rPr lang="ru-RU" sz="2000" dirty="0" err="1">
                <a:latin typeface="Times New Roman" pitchFamily="18" charset="0"/>
                <a:cs typeface="Times New Roman" pitchFamily="18" charset="0"/>
              </a:rPr>
              <a:t>обновленныи</a:t>
            </a:r>
            <a:r>
              <a:rPr lang="ru-RU" sz="2000" dirty="0">
                <a:latin typeface="Times New Roman" pitchFamily="18" charset="0"/>
                <a:cs typeface="Times New Roman" pitchFamily="18" charset="0"/>
              </a:rPr>
              <a:t>̆ список «ожидающих» </a:t>
            </a:r>
            <a:r>
              <a:rPr lang="ru-RU" sz="2000" dirty="0" err="1">
                <a:latin typeface="Times New Roman" pitchFamily="18" charset="0"/>
                <a:cs typeface="Times New Roman" pitchFamily="18" charset="0"/>
              </a:rPr>
              <a:t>записеи</a:t>
            </a:r>
            <a:r>
              <a:rPr lang="ru-RU" sz="2000" dirty="0">
                <a:latin typeface="Times New Roman" pitchFamily="18" charset="0"/>
                <a:cs typeface="Times New Roman" pitchFamily="18" charset="0"/>
              </a:rPr>
              <a:t>̆. Сотрудник УЦ открывает записи, нажав «Реестры» и далее «Записи, ожидающие добавления в реестр».</a:t>
            </a:r>
          </a:p>
        </p:txBody>
      </p:sp>
      <p:pic>
        <p:nvPicPr>
          <p:cNvPr id="4" name="Рисунок 3">
            <a:extLst>
              <a:ext uri="{FF2B5EF4-FFF2-40B4-BE49-F238E27FC236}">
                <a16:creationId xmlns:a16="http://schemas.microsoft.com/office/drawing/2014/main" xmlns="" id="{FA1278FB-351E-8F46-B42D-63F507AC6503}"/>
              </a:ext>
            </a:extLst>
          </p:cNvPr>
          <p:cNvPicPr>
            <a:picLocks noChangeAspect="1"/>
          </p:cNvPicPr>
          <p:nvPr/>
        </p:nvPicPr>
        <p:blipFill>
          <a:blip r:embed="rId2"/>
          <a:stretch>
            <a:fillRect/>
          </a:stretch>
        </p:blipFill>
        <p:spPr>
          <a:xfrm>
            <a:off x="1562100" y="2360632"/>
            <a:ext cx="7639050" cy="4096809"/>
          </a:xfrm>
          <a:prstGeom prst="rect">
            <a:avLst/>
          </a:prstGeom>
        </p:spPr>
      </p:pic>
      <p:pic>
        <p:nvPicPr>
          <p:cNvPr id="8" name="Рисунок 7">
            <a:extLst>
              <a:ext uri="{FF2B5EF4-FFF2-40B4-BE49-F238E27FC236}">
                <a16:creationId xmlns:a16="http://schemas.microsoft.com/office/drawing/2014/main" xmlns="" id="{F140ABD8-62CC-4C4B-AAF8-4263D2BD90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4577" y="446182"/>
            <a:ext cx="1733446" cy="254192"/>
          </a:xfrm>
          <a:prstGeom prst="rect">
            <a:avLst/>
          </a:prstGeom>
        </p:spPr>
      </p:pic>
    </p:spTree>
    <p:extLst>
      <p:ext uri="{BB962C8B-B14F-4D97-AF65-F5344CB8AC3E}">
        <p14:creationId xmlns:p14="http://schemas.microsoft.com/office/powerpoint/2010/main" val="972164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Оформление результатов</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323439"/>
          </a:xfrm>
          <a:prstGeom prst="rect">
            <a:avLst/>
          </a:prstGeom>
          <a:noFill/>
        </p:spPr>
        <p:txBody>
          <a:bodyPr wrap="square">
            <a:spAutoFit/>
          </a:bodyPr>
          <a:lstStyle/>
          <a:p>
            <a:pPr algn="just"/>
            <a:r>
              <a:rPr lang="ru-RU" sz="2000" dirty="0">
                <a:latin typeface="Times New Roman" pitchFamily="18" charset="0"/>
                <a:cs typeface="Times New Roman" pitchFamily="18" charset="0"/>
              </a:rPr>
              <a:t>В списке ожидающих добавления в реестр </a:t>
            </a:r>
            <a:r>
              <a:rPr lang="ru-RU" sz="2000" dirty="0" err="1">
                <a:latin typeface="Times New Roman" pitchFamily="18" charset="0"/>
                <a:cs typeface="Times New Roman" pitchFamily="18" charset="0"/>
              </a:rPr>
              <a:t>записеи</a:t>
            </a:r>
            <a:r>
              <a:rPr lang="ru-RU" sz="2000" dirty="0">
                <a:latin typeface="Times New Roman" pitchFamily="18" charset="0"/>
                <a:cs typeface="Times New Roman" pitchFamily="18" charset="0"/>
              </a:rPr>
              <a:t>̆ можно выбрать все записи и массово добавить их в реестр обученных по охране труда лиц. Для этого нажимают кнопку «</a:t>
            </a:r>
            <a:r>
              <a:rPr lang="ru-RU" sz="2000" dirty="0" err="1">
                <a:latin typeface="Times New Roman" pitchFamily="18" charset="0"/>
                <a:cs typeface="Times New Roman" pitchFamily="18" charset="0"/>
              </a:rPr>
              <a:t>Действия</a:t>
            </a:r>
            <a:r>
              <a:rPr lang="ru-RU" sz="2000" dirty="0">
                <a:latin typeface="Times New Roman" pitchFamily="18" charset="0"/>
                <a:cs typeface="Times New Roman" pitchFamily="18" charset="0"/>
              </a:rPr>
              <a:t>» в шапке таблицы и выбирают «Добавить в реестр».</a:t>
            </a:r>
          </a:p>
        </p:txBody>
      </p:sp>
      <p:pic>
        <p:nvPicPr>
          <p:cNvPr id="6" name="Рисунок 5">
            <a:extLst>
              <a:ext uri="{FF2B5EF4-FFF2-40B4-BE49-F238E27FC236}">
                <a16:creationId xmlns:a16="http://schemas.microsoft.com/office/drawing/2014/main" xmlns="" id="{A9055AE4-A883-14FC-07CB-80EB629E3649}"/>
              </a:ext>
            </a:extLst>
          </p:cNvPr>
          <p:cNvPicPr>
            <a:picLocks noChangeAspect="1"/>
          </p:cNvPicPr>
          <p:nvPr/>
        </p:nvPicPr>
        <p:blipFill>
          <a:blip r:embed="rId2"/>
          <a:stretch>
            <a:fillRect/>
          </a:stretch>
        </p:blipFill>
        <p:spPr>
          <a:xfrm>
            <a:off x="1524000" y="2903968"/>
            <a:ext cx="7610475" cy="3553473"/>
          </a:xfrm>
          <a:prstGeom prst="rect">
            <a:avLst/>
          </a:prstGeom>
        </p:spPr>
      </p:pic>
      <p:pic>
        <p:nvPicPr>
          <p:cNvPr id="8" name="Рисунок 7">
            <a:extLst>
              <a:ext uri="{FF2B5EF4-FFF2-40B4-BE49-F238E27FC236}">
                <a16:creationId xmlns:a16="http://schemas.microsoft.com/office/drawing/2014/main" xmlns="" id="{21D3ED7D-42AB-4BCE-B687-BE4C159D8C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69843"/>
            <a:ext cx="1733446" cy="254192"/>
          </a:xfrm>
          <a:prstGeom prst="rect">
            <a:avLst/>
          </a:prstGeom>
        </p:spPr>
      </p:pic>
    </p:spTree>
    <p:extLst>
      <p:ext uri="{BB962C8B-B14F-4D97-AF65-F5344CB8AC3E}">
        <p14:creationId xmlns:p14="http://schemas.microsoft.com/office/powerpoint/2010/main" val="2000943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Оформление результатов</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1015663"/>
          </a:xfrm>
          <a:prstGeom prst="rect">
            <a:avLst/>
          </a:prstGeom>
          <a:noFill/>
        </p:spPr>
        <p:txBody>
          <a:bodyPr wrap="square">
            <a:spAutoFit/>
          </a:bodyPr>
          <a:lstStyle/>
          <a:p>
            <a:pPr algn="just"/>
            <a:r>
              <a:rPr lang="ru-RU" sz="2000" dirty="0">
                <a:latin typeface="Times New Roman" pitchFamily="18" charset="0"/>
                <a:cs typeface="Times New Roman" pitchFamily="18" charset="0"/>
              </a:rPr>
              <a:t>Далее система отобразит форму </a:t>
            </a:r>
            <a:r>
              <a:rPr lang="ru-RU" sz="2000" dirty="0" err="1">
                <a:latin typeface="Times New Roman" pitchFamily="18" charset="0"/>
                <a:cs typeface="Times New Roman" pitchFamily="18" charset="0"/>
              </a:rPr>
              <a:t>электроннои</a:t>
            </a:r>
            <a:r>
              <a:rPr lang="ru-RU" sz="2000" dirty="0">
                <a:latin typeface="Times New Roman" pitchFamily="18" charset="0"/>
                <a:cs typeface="Times New Roman" pitchFamily="18" charset="0"/>
              </a:rPr>
              <a:t>̆ подписи создаваемого набора </a:t>
            </a:r>
            <a:r>
              <a:rPr lang="ru-RU" sz="2000" dirty="0" err="1">
                <a:latin typeface="Times New Roman" pitchFamily="18" charset="0"/>
                <a:cs typeface="Times New Roman" pitchFamily="18" charset="0"/>
              </a:rPr>
              <a:t>записеи</a:t>
            </a:r>
            <a:r>
              <a:rPr lang="ru-RU" sz="2000" dirty="0">
                <a:latin typeface="Times New Roman" pitchFamily="18" charset="0"/>
                <a:cs typeface="Times New Roman" pitchFamily="18" charset="0"/>
              </a:rPr>
              <a:t>̆. Сотрудник УЦ выбирает сертификат и кликает на кнопку «Подписать и отправить».</a:t>
            </a:r>
          </a:p>
        </p:txBody>
      </p:sp>
      <p:pic>
        <p:nvPicPr>
          <p:cNvPr id="4" name="Рисунок 3">
            <a:extLst>
              <a:ext uri="{FF2B5EF4-FFF2-40B4-BE49-F238E27FC236}">
                <a16:creationId xmlns:a16="http://schemas.microsoft.com/office/drawing/2014/main" xmlns="" id="{89E26BA2-7E7E-937D-891B-9F86875F8184}"/>
              </a:ext>
            </a:extLst>
          </p:cNvPr>
          <p:cNvPicPr>
            <a:picLocks noChangeAspect="1"/>
          </p:cNvPicPr>
          <p:nvPr/>
        </p:nvPicPr>
        <p:blipFill>
          <a:blip r:embed="rId2"/>
          <a:stretch>
            <a:fillRect/>
          </a:stretch>
        </p:blipFill>
        <p:spPr>
          <a:xfrm>
            <a:off x="828675" y="3249782"/>
            <a:ext cx="8101879" cy="2176624"/>
          </a:xfrm>
          <a:prstGeom prst="rect">
            <a:avLst/>
          </a:prstGeom>
        </p:spPr>
      </p:pic>
      <p:pic>
        <p:nvPicPr>
          <p:cNvPr id="8" name="Рисунок 7">
            <a:extLst>
              <a:ext uri="{FF2B5EF4-FFF2-40B4-BE49-F238E27FC236}">
                <a16:creationId xmlns:a16="http://schemas.microsoft.com/office/drawing/2014/main" xmlns="" id="{E3614349-080D-4440-9E79-9DAC7D0780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65602"/>
            <a:ext cx="1733446" cy="254192"/>
          </a:xfrm>
          <a:prstGeom prst="rect">
            <a:avLst/>
          </a:prstGeom>
        </p:spPr>
      </p:pic>
    </p:spTree>
    <p:extLst>
      <p:ext uri="{BB962C8B-B14F-4D97-AF65-F5344CB8AC3E}">
        <p14:creationId xmlns:p14="http://schemas.microsoft.com/office/powerpoint/2010/main" val="456594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Заголовок 9">
            <a:extLst>
              <a:ext uri="{FF2B5EF4-FFF2-40B4-BE49-F238E27FC236}">
                <a16:creationId xmlns:a16="http://schemas.microsoft.com/office/drawing/2014/main" xmlns="" id="{732DC337-62A6-4A9A-9971-B6488AB9351D}"/>
              </a:ext>
            </a:extLst>
          </p:cNvPr>
          <p:cNvSpPr txBox="1">
            <a:spLocks/>
          </p:cNvSpPr>
          <p:nvPr/>
        </p:nvSpPr>
        <p:spPr>
          <a:xfrm>
            <a:off x="209711" y="980728"/>
            <a:ext cx="9063762" cy="527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2400" b="1" dirty="0">
                <a:solidFill>
                  <a:srgbClr val="007B8F"/>
                </a:solidFill>
                <a:latin typeface="Times New Roman" panose="02020603050405020304" pitchFamily="18" charset="0"/>
                <a:cs typeface="Times New Roman" panose="02020603050405020304" pitchFamily="18" charset="0"/>
              </a:rPr>
              <a:t>Как проходить тестирование. Оформление результатов</a:t>
            </a:r>
            <a:endParaRPr lang="ru-RU" sz="2800" b="1" dirty="0">
              <a:solidFill>
                <a:srgbClr val="007B8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44489" y="261516"/>
            <a:ext cx="5664425"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Как проходить тестирование по охране труда в ЕИСОТ</a:t>
            </a:r>
          </a:p>
        </p:txBody>
      </p:sp>
      <p:sp>
        <p:nvSpPr>
          <p:cNvPr id="12" name="TextBox 11">
            <a:extLst>
              <a:ext uri="{FF2B5EF4-FFF2-40B4-BE49-F238E27FC236}">
                <a16:creationId xmlns:a16="http://schemas.microsoft.com/office/drawing/2014/main" xmlns="" id="{F6606941-1489-4B98-8FCF-58AC498F9537}"/>
              </a:ext>
            </a:extLst>
          </p:cNvPr>
          <p:cNvSpPr txBox="1"/>
          <p:nvPr/>
        </p:nvSpPr>
        <p:spPr>
          <a:xfrm>
            <a:off x="421112" y="1685191"/>
            <a:ext cx="9063761" cy="2246769"/>
          </a:xfrm>
          <a:prstGeom prst="rect">
            <a:avLst/>
          </a:prstGeom>
          <a:noFill/>
        </p:spPr>
        <p:txBody>
          <a:bodyPr wrap="square">
            <a:spAutoFit/>
          </a:bodyPr>
          <a:lstStyle/>
          <a:p>
            <a:pPr algn="just"/>
            <a:r>
              <a:rPr lang="ru-RU" sz="2000" dirty="0">
                <a:latin typeface="Times New Roman" pitchFamily="18" charset="0"/>
                <a:cs typeface="Times New Roman" pitchFamily="18" charset="0"/>
              </a:rPr>
              <a:t>Выбранные записи исчезнут из набора на странице личного кабинета, одновременно эти записи появятся на странице «Реестр обученных по охране труда лиц».</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Затем учебный центр оформляет бумажный протокол с результатами проверки знания. Номер протокола и идентификационный номер берут из Реестра обученных лиц.</a:t>
            </a:r>
          </a:p>
        </p:txBody>
      </p:sp>
      <p:pic>
        <p:nvPicPr>
          <p:cNvPr id="6" name="Рисунок 5">
            <a:extLst>
              <a:ext uri="{FF2B5EF4-FFF2-40B4-BE49-F238E27FC236}">
                <a16:creationId xmlns:a16="http://schemas.microsoft.com/office/drawing/2014/main" xmlns="" id="{992D3130-1A93-492D-1329-E79DD5B8BECE}"/>
              </a:ext>
            </a:extLst>
          </p:cNvPr>
          <p:cNvPicPr>
            <a:picLocks noChangeAspect="1"/>
          </p:cNvPicPr>
          <p:nvPr/>
        </p:nvPicPr>
        <p:blipFill>
          <a:blip r:embed="rId2"/>
          <a:stretch>
            <a:fillRect/>
          </a:stretch>
        </p:blipFill>
        <p:spPr>
          <a:xfrm>
            <a:off x="1143456" y="4006957"/>
            <a:ext cx="7639050" cy="2662403"/>
          </a:xfrm>
          <a:prstGeom prst="rect">
            <a:avLst/>
          </a:prstGeom>
        </p:spPr>
      </p:pic>
      <p:pic>
        <p:nvPicPr>
          <p:cNvPr id="8" name="Рисунок 7">
            <a:extLst>
              <a:ext uri="{FF2B5EF4-FFF2-40B4-BE49-F238E27FC236}">
                <a16:creationId xmlns:a16="http://schemas.microsoft.com/office/drawing/2014/main" xmlns="" id="{AA3A2EE3-6B4B-4942-AAF4-6F234C1EAE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427" y="446182"/>
            <a:ext cx="1733446" cy="254192"/>
          </a:xfrm>
          <a:prstGeom prst="rect">
            <a:avLst/>
          </a:prstGeom>
        </p:spPr>
      </p:pic>
    </p:spTree>
    <p:extLst>
      <p:ext uri="{BB962C8B-B14F-4D97-AF65-F5344CB8AC3E}">
        <p14:creationId xmlns:p14="http://schemas.microsoft.com/office/powerpoint/2010/main" val="4242228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1524000" y="-1523999"/>
            <a:ext cx="6858000" cy="9906000"/>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Rectangle 2"/>
          <p:cNvSpPr txBox="1">
            <a:spLocks noChangeArrowheads="1"/>
          </p:cNvSpPr>
          <p:nvPr/>
        </p:nvSpPr>
        <p:spPr>
          <a:xfrm>
            <a:off x="194471" y="2282562"/>
            <a:ext cx="9399494" cy="301864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СПАСИБО ЗА ВНИМАНИЕ</a:t>
            </a:r>
            <a:r>
              <a:rPr lang="en-US" b="1" dirty="0">
                <a:solidFill>
                  <a:schemeClr val="bg1"/>
                </a:solidFill>
                <a:latin typeface="Arial" pitchFamily="34" charset="0"/>
                <a:cs typeface="Arial" pitchFamily="34" charset="0"/>
              </a:rPr>
              <a:t>!</a:t>
            </a: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endParaRPr lang="ru-RU" sz="27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8300069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6049</TotalTime>
  <Words>1684</Words>
  <Application>Microsoft Office PowerPoint</Application>
  <PresentationFormat>Лист A4 (210x297 мм)</PresentationFormat>
  <Paragraphs>151</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fikus</dc:creator>
  <cp:lastModifiedBy>Ekaterina R. Islamova</cp:lastModifiedBy>
  <cp:revision>78</cp:revision>
  <dcterms:created xsi:type="dcterms:W3CDTF">2022-09-01T16:29:11Z</dcterms:created>
  <dcterms:modified xsi:type="dcterms:W3CDTF">2023-05-29T10:07:13Z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-1456331294</vt:i4>
  </property>
  <property fmtid="{D5CDD505-2E9C-101B-9397-08002B2CF9AE}" pid="3" name="_NewReviewCycle">
    <vt:lpwstr/>
  </property>
  <property fmtid="{D5CDD505-2E9C-101B-9397-08002B2CF9AE}" pid="4" name="_EmailSubject">
    <vt:lpwstr>примерное название и анонс вебинара</vt:lpwstr>
  </property>
  <property fmtid="{D5CDD505-2E9C-101B-9397-08002B2CF9AE}" pid="5" name="_AuthorEmail">
    <vt:lpwstr>osofiyskaya@fmbcfmba.ru</vt:lpwstr>
  </property>
  <property fmtid="{D5CDD505-2E9C-101B-9397-08002B2CF9AE}" pid="6" name="_AuthorEmailDisplayName">
    <vt:lpwstr>Софийская Ольга Игоревна</vt:lpwstr>
  </property>
</Properties>
</file>