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1231" r:id="rId3"/>
    <p:sldId id="1230" r:id="rId4"/>
    <p:sldId id="1212" r:id="rId5"/>
    <p:sldId id="1213" r:id="rId6"/>
    <p:sldId id="1214" r:id="rId7"/>
    <p:sldId id="1215" r:id="rId8"/>
    <p:sldId id="1216" r:id="rId9"/>
    <p:sldId id="1217" r:id="rId10"/>
    <p:sldId id="1218" r:id="rId11"/>
    <p:sldId id="1219" r:id="rId12"/>
    <p:sldId id="1220" r:id="rId13"/>
    <p:sldId id="1221" r:id="rId14"/>
    <p:sldId id="286" r:id="rId1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  <p15:guide id="5" orient="horz" pos="1495">
          <p15:clr>
            <a:srgbClr val="A4A3A4"/>
          </p15:clr>
        </p15:guide>
        <p15:guide id="6" pos="45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3" d="100"/>
          <a:sy n="113" d="100"/>
        </p:scale>
        <p:origin x="-649" y="-94"/>
      </p:cViewPr>
      <p:guideLst>
        <p:guide orient="horz" pos="2160"/>
        <p:guide orient="horz" pos="3120"/>
        <p:guide orient="horz" pos="1495"/>
        <p:guide pos="3120"/>
        <p:guide pos="2160"/>
        <p:guide pos="45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0D7AD-E2BC-420D-BCF4-8594C6134582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52D03-A0A4-4B69-82E7-522F3AC1D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69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7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5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1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5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6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8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4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83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09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0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A01D-1B95-456B-81CD-83AD68C79B49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5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.otruda.ru/110228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hyperlink" Target="https://academy.otruda.ru/programs/220577/7c6d481c-d443-4d70-8d75-8b5fa8229e4c/185e99da-e382-4624-8785-4c1436e3209b" TargetMode="Externa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700809"/>
            <a:ext cx="8640960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укомплектовать </a:t>
            </a:r>
            <a:r>
              <a:rPr lang="ru-RU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аптечки</a:t>
            </a:r>
            <a:br>
              <a:rPr lang="ru-RU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</a:t>
            </a:r>
            <a:r>
              <a:rPr lang="ru-RU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по новым правилам </a:t>
            </a:r>
          </a:p>
          <a:p>
            <a:pPr marL="63500" algn="l"/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077072"/>
            <a:ext cx="8489844" cy="1656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cs typeface="Arial" pitchFamily="34" charset="0"/>
            </a:endParaRPr>
          </a:p>
          <a:p>
            <a:pPr marL="63500" algn="l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Гревцева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3500" algn="l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обучения Актион Охрана труда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012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9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56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укомплектовать аптечки первой помощи </a:t>
            </a:r>
          </a:p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новым правилам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6E687FC-04F2-4B6D-9F90-D1180B156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91" y="998290"/>
            <a:ext cx="6964817" cy="54234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A29BFA1-D400-4398-AFB5-6D73723BA79E}"/>
              </a:ext>
            </a:extLst>
          </p:cNvPr>
          <p:cNvSpPr txBox="1"/>
          <p:nvPr/>
        </p:nvSpPr>
        <p:spPr>
          <a:xfrm>
            <a:off x="7759815" y="1224794"/>
            <a:ext cx="2042021" cy="1963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Журнал «Справочник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специалиста</a:t>
            </a:r>
            <a:b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охране труда»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Ссылка на статью: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https://e.otruda.ru/1102280</a:t>
            </a:r>
            <a:endParaRPr lang="ru-RU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102" y="26894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40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56957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599113" y="1014793"/>
            <a:ext cx="8707773" cy="56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671" y="93736"/>
            <a:ext cx="569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укомплектовать аптечки первой помощи </a:t>
            </a:r>
          </a:p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новым правилам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5C9D374A-54D2-45B0-812B-105C99BDD0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6088" y="1477963"/>
          <a:ext cx="7187399" cy="4243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3" imgW="16965000" imgH="10018800" progId="">
                  <p:embed/>
                </p:oleObj>
              </mc:Choice>
              <mc:Fallback>
                <p:oleObj r:id="rId3" imgW="16965000" imgH="10018800" progId="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="" xmlns:a16="http://schemas.microsoft.com/office/drawing/2014/main" id="{5C9D374A-54D2-45B0-812B-105C99BDD0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6088" y="1477963"/>
                        <a:ext cx="7187399" cy="4243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EA443EB-2CB2-4792-857A-21BA7879BF1D}"/>
              </a:ext>
            </a:extLst>
          </p:cNvPr>
          <p:cNvSpPr txBox="1"/>
          <p:nvPr/>
        </p:nvSpPr>
        <p:spPr>
          <a:xfrm>
            <a:off x="7675926" y="2114027"/>
            <a:ext cx="2042021" cy="309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Высшая школа Охраны труда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Ссылка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ru-RU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https://academy.otruda.ru/programs/220577/7c6d481c-d443-4d70-8d75-8b5fa8229e4c/185e99da-e382-4624-8785-4c1436e3209b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213" y="28980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14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изменения с 1 сентября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С 1 сентября 2024 года действуют требования к комплектации аптечек, которые утвердили приказами Минздрава: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укомплектовать аптечки первой помощи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новым правилам 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79420"/>
              </p:ext>
            </p:extLst>
          </p:nvPr>
        </p:nvGraphicFramePr>
        <p:xfrm>
          <a:off x="778413" y="2398656"/>
          <a:ext cx="8512234" cy="3928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56117">
                  <a:extLst>
                    <a:ext uri="{9D8B030D-6E8A-4147-A177-3AD203B41FA5}">
                      <a16:colId xmlns="" xmlns:a16="http://schemas.microsoft.com/office/drawing/2014/main" val="3235893893"/>
                    </a:ext>
                  </a:extLst>
                </a:gridCol>
                <a:gridCol w="4256117">
                  <a:extLst>
                    <a:ext uri="{9D8B030D-6E8A-4147-A177-3AD203B41FA5}">
                      <a16:colId xmlns="" xmlns:a16="http://schemas.microsoft.com/office/drawing/2014/main" val="500096448"/>
                    </a:ext>
                  </a:extLst>
                </a:gridCol>
              </a:tblGrid>
              <a:tr h="481213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Отрасль, вид работ и должности, к которым применяют требования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НПА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28161209"/>
                  </a:ext>
                </a:extLst>
              </a:tr>
              <a:tr h="344398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Работники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Приказ Минздрава от 24.05.2024 № 262н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19116630"/>
                  </a:ext>
                </a:extLst>
              </a:tr>
              <a:tr h="344398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Автомобильная аптечка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Приказ Минздрава от 24.05.2024 № 260н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99293215"/>
                  </a:ext>
                </a:extLst>
              </a:tr>
              <a:tr h="344398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Образовательные учреждения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Приказ Минздрава от 24.05.2024 № 261н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13829955"/>
                  </a:ext>
                </a:extLst>
              </a:tr>
              <a:tr h="344398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Сотрудники полиции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Приказ Минздрава от 26.04.2024 № 207н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91568039"/>
                  </a:ext>
                </a:extLst>
              </a:tr>
              <a:tr h="481213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Судебные приставы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Приказ Минздрава от 26.04.2024 № 208н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05226082"/>
                  </a:ext>
                </a:extLst>
              </a:tr>
              <a:tr h="344398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Инструкторы-проводники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Приказ Минздрава от 24.05.2024 № 256н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2510736"/>
                  </a:ext>
                </a:extLst>
              </a:tr>
              <a:tr h="344398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Аварийно-спасательные работы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Приказ Минздрава от 20.05.2024 № 246н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85543918"/>
                  </a:ext>
                </a:extLst>
              </a:tr>
              <a:tr h="344398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Воздушные судна гражданской авиации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Приказ Минздрава от 24.05.2024 № 259н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81328878"/>
                  </a:ext>
                </a:extLst>
              </a:tr>
              <a:tr h="481213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Вокзалы, железнодорожные станции и автостанции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Приказ Минздрава от 24.05.2024 № 257н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0748940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213" y="416901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01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изменения с 1 сентября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укомплектовать аптечки первой помощи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новым правилам 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029614"/>
              </p:ext>
            </p:extLst>
          </p:nvPr>
        </p:nvGraphicFramePr>
        <p:xfrm>
          <a:off x="828517" y="1705185"/>
          <a:ext cx="8512234" cy="4206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56117">
                  <a:extLst>
                    <a:ext uri="{9D8B030D-6E8A-4147-A177-3AD203B41FA5}">
                      <a16:colId xmlns="" xmlns:a16="http://schemas.microsoft.com/office/drawing/2014/main" val="3235893893"/>
                    </a:ext>
                  </a:extLst>
                </a:gridCol>
                <a:gridCol w="4256117">
                  <a:extLst>
                    <a:ext uri="{9D8B030D-6E8A-4147-A177-3AD203B41FA5}">
                      <a16:colId xmlns="" xmlns:a16="http://schemas.microsoft.com/office/drawing/2014/main" val="500096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Отрасль, вид работ и должности, к которым применяют требования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НПА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28161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Железнодорожный транспорт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Приказ Минздрава от 24.05.2024 № 258н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1911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Таможенники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Приказ Минздрава от 16.04.2024 № 184н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9929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Пожарные автомобили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Приказ Минздрава от 24.04.2024 № 209н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1382995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Проекты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400" b="0" kern="1200" dirty="0">
                        <a:solidFill>
                          <a:srgbClr val="000000"/>
                        </a:solidFill>
                        <a:latin typeface="PT Serif" panose="020A0603040505020204" pitchFamily="18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9156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Сельские поселения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Проект Минздрава от 09.04.2024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0522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ФСИН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Проект Минздрава от 02.09.2024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251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Требования к размещению, хранению и использованию аптечки для пожарных автомобилей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Проект МЧС от 03.07.2024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8554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Требования к размещению, хранению и использованию аптечки для аварийно-спасательных работ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Проект МЧС от 05.08.2024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81328878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213" y="45758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76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417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изменения с 1 сентября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Профильная комиссия по направлению «Первая помощь» Минздрава одобрила четыре инструкции по оказанию первой помощи с применением укладок и аптечек: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Инструкция к аптечке для работников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Инструкция к аптечке в сельских поселениях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Инструкция к аптечке на ж</a:t>
            </a:r>
            <a:r>
              <a:rPr lang="en-US" dirty="0">
                <a:solidFill>
                  <a:srgbClr val="000000"/>
                </a:solidFill>
                <a:latin typeface="PT Serif" panose="020A0603040505020204" pitchFamily="18" charset="-52"/>
              </a:rPr>
              <a:t>/</a:t>
            </a: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д транспорте при перевозке пассажиров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Инструкция к аптечке для пострадавших в ДТП</a:t>
            </a:r>
          </a:p>
          <a:p>
            <a:pPr marL="342900" indent="-342900" algn="just" defTabSz="914400">
              <a:lnSpc>
                <a:spcPct val="80000"/>
              </a:lnSpc>
              <a:spcBef>
                <a:spcPct val="0"/>
              </a:spcBef>
              <a:buFont typeface="+mj-lt"/>
              <a:buAutoNum type="arabicPeriod"/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В инструкциях перечислили наименования вложений аптечек и способы их применения. Также указали общую последовательность действий по оказанию первой помощи на месте происшествия.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укомплектовать аптечки первой помощи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новым правилам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572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170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изменения с 1 сентября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Новые требования к комплектации аптечки для работников – в приказе Минздрава от 24.05.2024 № 262н. Он заменил действующие требования к комплектации аптечек, которые утверждены приказом Минздрава от 15.12.2020 № 1331н. В аптечку добавили: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marL="285750" indent="-28575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блокнот формата не менее A7</a:t>
            </a:r>
          </a:p>
          <a:p>
            <a:pPr marL="285750" indent="-28575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маркер черный или карандаш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Как изменились требования к изделиям, смотрите в таблице на следующем слайде.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укомплектовать аптечки первой помощи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новым правилам 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213" y="45758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33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изменения с 1 сентября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укомплектовать аптечки первой помощи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новым правилам 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463967"/>
              </p:ext>
            </p:extLst>
          </p:nvPr>
        </p:nvGraphicFramePr>
        <p:xfrm>
          <a:off x="344488" y="1853968"/>
          <a:ext cx="9361050" cy="4587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80525">
                  <a:extLst>
                    <a:ext uri="{9D8B030D-6E8A-4147-A177-3AD203B41FA5}">
                      <a16:colId xmlns="" xmlns:a16="http://schemas.microsoft.com/office/drawing/2014/main" val="1884032469"/>
                    </a:ext>
                  </a:extLst>
                </a:gridCol>
                <a:gridCol w="4680525">
                  <a:extLst>
                    <a:ext uri="{9D8B030D-6E8A-4147-A177-3AD203B41FA5}">
                      <a16:colId xmlns="" xmlns:a16="http://schemas.microsoft.com/office/drawing/2014/main" val="3323638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До 1 сентября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После 1 сентября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4696898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Устройство для проведения искусственного дыхания «Рот-Устройство-Рот»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221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1 штука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2 штуки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147815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Бинт марлевый медицинский размером не менее 5 м x 10 сантиметров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7333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Нет аналогов для замены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Работодатель может укомплектовать аптечку бинтом фиксирующим эластичным нестерильным размером не менее 2 м x 10 см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599686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Салфетки марлевые медицинские стерильные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283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Размер изделия не менее 16 х 14 см № 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Размер изделия не менее 16 x 13 см № 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1532394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Блокнот формата не менее A7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6655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Нет требования к наличию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Есть требование к наличию</a:t>
                      </a:r>
                    </a:p>
                    <a:p>
                      <a:pPr marL="0" algn="l" defTabSz="914400" rtl="0" eaLnBrk="1" latinLnBrk="0" hangingPunct="1"/>
                      <a:endParaRPr lang="ru-RU" sz="1400" b="0" kern="1200" dirty="0">
                        <a:solidFill>
                          <a:srgbClr val="000000"/>
                        </a:solidFill>
                        <a:latin typeface="PT Serif" panose="020A0603040505020204" pitchFamily="18" charset="-52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3177904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Маркер черный или карандаш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6193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Нет требования к наличию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Есть требование к наличию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26247752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213" y="45758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57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2850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изменения с 1 сентября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Новые требования к комплектации автомобильной аптечки утвердили приказом Минздрава от 24.05.2024 № 260н. Документ заменил требования, которые утверждены приказом Минздрава от 08.10.2020 № 1080н. В аптечку включили: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marL="285750" indent="-28575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покрывало спасательное изотермическое размером не менее 160 x 210 см</a:t>
            </a:r>
          </a:p>
          <a:p>
            <a:pPr marL="285750" indent="-28575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блокнот формата не менее A7</a:t>
            </a:r>
          </a:p>
          <a:p>
            <a:pPr marL="285750" indent="-28575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маркер черный или карандаш.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укомплектовать аптечки первой помощи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новым правилам 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213" y="45758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46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укомплектовать аптечки первой помощи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новым правилам 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442806"/>
              </p:ext>
            </p:extLst>
          </p:nvPr>
        </p:nvGraphicFramePr>
        <p:xfrm>
          <a:off x="200473" y="1249848"/>
          <a:ext cx="9505064" cy="52139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52532">
                  <a:extLst>
                    <a:ext uri="{9D8B030D-6E8A-4147-A177-3AD203B41FA5}">
                      <a16:colId xmlns="" xmlns:a16="http://schemas.microsoft.com/office/drawing/2014/main" val="1884032469"/>
                    </a:ext>
                  </a:extLst>
                </a:gridCol>
                <a:gridCol w="4752532">
                  <a:extLst>
                    <a:ext uri="{9D8B030D-6E8A-4147-A177-3AD203B41FA5}">
                      <a16:colId xmlns="" xmlns:a16="http://schemas.microsoft.com/office/drawing/2014/main" val="3323638996"/>
                    </a:ext>
                  </a:extLst>
                </a:gridCol>
              </a:tblGrid>
              <a:tr h="33035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До 1 сентября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После 1 сентября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46968989"/>
                  </a:ext>
                </a:extLst>
              </a:tr>
              <a:tr h="33035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Устройство для проведения искусственного дыхания «Рот-Устройство-Рот»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2216623"/>
                  </a:ext>
                </a:extLst>
              </a:tr>
              <a:tr h="330354">
                <a:tc>
                  <a:txBody>
                    <a:bodyPr/>
                    <a:lstStyle/>
                    <a:p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1 штука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2 штуки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1478155"/>
                  </a:ext>
                </a:extLst>
              </a:tr>
              <a:tr h="330354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Бинт марлевый медицинский размером не менее 5 м x 10 сантиметров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73335597"/>
                  </a:ext>
                </a:extLst>
              </a:tr>
              <a:tr h="68792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Нет аналогов для замены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Работодатель может укомплектовать аптечку бинтом фиксирующим эластичным нестерильным размером не менее 2 м x 10 см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5996863"/>
                  </a:ext>
                </a:extLst>
              </a:tr>
              <a:tr h="330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4 штуки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3 штуки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04902627"/>
                  </a:ext>
                </a:extLst>
              </a:tr>
              <a:tr h="33035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Салфетки марлевые медицинские стерильные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2834160"/>
                  </a:ext>
                </a:extLst>
              </a:tr>
              <a:tr h="330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Размер изделия не менее 16 х 14 см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Размер изделия не менее 16 x 13 см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15323943"/>
                  </a:ext>
                </a:extLst>
              </a:tr>
              <a:tr h="330354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Блокнот формата не менее A7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66558531"/>
                  </a:ext>
                </a:extLst>
              </a:tr>
              <a:tr h="48728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Нет требования к наличию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Есть требование к наличию</a:t>
                      </a:r>
                    </a:p>
                    <a:p>
                      <a:pPr marL="0" algn="l" defTabSz="914400" rtl="0" eaLnBrk="1" latinLnBrk="0" hangingPunct="1"/>
                      <a:endParaRPr lang="ru-RU" sz="1400" b="0" kern="1200" dirty="0">
                        <a:solidFill>
                          <a:srgbClr val="000000"/>
                        </a:solidFill>
                        <a:latin typeface="PT Serif" panose="020A0603040505020204" pitchFamily="18" charset="-52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31779041"/>
                  </a:ext>
                </a:extLst>
              </a:tr>
              <a:tr h="330354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Маркер черный или карандаш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61936120"/>
                  </a:ext>
                </a:extLst>
              </a:tr>
              <a:tr h="330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Нет требования к наличию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Есть требование к наличию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26247752"/>
                  </a:ext>
                </a:extLst>
              </a:tr>
              <a:tr h="330354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Покрывало спасательное изотермическое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>
                        <a:solidFill>
                          <a:srgbClr val="000000"/>
                        </a:solidFill>
                        <a:latin typeface="PT Serif" panose="020A0603040505020204" pitchFamily="18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009832"/>
                  </a:ext>
                </a:extLst>
              </a:tr>
              <a:tr h="330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Нет требования к наличию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rgbClr val="000000"/>
                          </a:solidFill>
                          <a:latin typeface="PT Serif" panose="020A0603040505020204" pitchFamily="18" charset="-52"/>
                          <a:ea typeface="+mn-ea"/>
                          <a:cs typeface="+mn-cs"/>
                        </a:rPr>
                        <a:t>Размером не менее 160 x 210 см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82640483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213" y="45758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21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5484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сделать в связи с изменениями</a:t>
            </a: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Из-за изменений в комплектации аптечек проведите внеплановые процедуры: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b="1" dirty="0">
                <a:solidFill>
                  <a:srgbClr val="000000"/>
                </a:solidFill>
                <a:latin typeface="PT Serif" panose="020A0603040505020204" pitchFamily="18" charset="-52"/>
              </a:rPr>
              <a:t>Шаг 1.</a:t>
            </a: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 Обновите все ЛНА, где указаны требованиям к аптечкам. К аптечкам приложите обновленные инструкции в зависимости от сферы, деятельности и вида работ. Инструкции утвердите приказом.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b="1" dirty="0">
                <a:solidFill>
                  <a:srgbClr val="000000"/>
                </a:solidFill>
                <a:latin typeface="PT Serif" panose="020A0603040505020204" pitchFamily="18" charset="-52"/>
              </a:rPr>
              <a:t>Шаг 2.</a:t>
            </a: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 Проведите внеплановый инструктаж по охране труда для работников организации при изменении НПА и ЛНА, содержащих требования охраны труда (п. 16 Порядка обучения № 2464). На внеплановом инструктаже от непосредственных руководителей работники узнают, при каких состояниях используют аптечку, порядок применения изделий и как вести себя с пострадавшими. Проводить внеплановое обучение не нужно – для этого нет оснований (п. 61 Порядка обучения № 2464).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Для внепланового инструктажа разработайте программу и утвердите ее приказом, издайте приказ о его проведении.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По окончании внепланового инструктажа сделайте запись о дате его проведения с подписями инструктируемого и инструктирующего. В документе укажите информацию из пункта 86 Порядка обучения № 2464.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укомплектовать аптечки первой помощи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новым правилам 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213" y="45758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22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105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сделать в связи с изменениями</a:t>
            </a: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b="1" dirty="0">
                <a:solidFill>
                  <a:srgbClr val="000000"/>
                </a:solidFill>
                <a:latin typeface="PT Serif" panose="020A0603040505020204" pitchFamily="18" charset="-52"/>
              </a:rPr>
              <a:t>Шаг 3. </a:t>
            </a: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Составляйте заявки на приобретение изделий по актуальным требованиям к комплектациям аптечек.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укомплектовать аптечки первой помощи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новым правилам 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660" y="2130347"/>
            <a:ext cx="7680678" cy="46372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213" y="45758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93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680644" y="1137496"/>
            <a:ext cx="8707773" cy="504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Можно ли доукомплектовать аптечки</a:t>
            </a: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Если в организации уже есть аптечки, не торопитесь их утилизировать – Минздрав предусмотрел переходный период. Аптечки, которые купили до 31 августа, разрешили использовать до 1 сентября 2027 года, если срок годности содержимого не истек. Однако, если для вашей отрасли ввели требования впервые, переходного периода нет и придется закупить аптечки уже сейчас.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Решите, какой из трех вариантов будет выгоднее для вашей организации.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marL="285750" indent="-28575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использовать аптечки по старым требованиям до 1 сентября 2027 года при условии, что закупили их до 31 августа и срок годности содержимого не истек</a:t>
            </a:r>
          </a:p>
          <a:p>
            <a:pPr marL="285750" indent="-28575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доложить в аптечки по старым требованиям изделия из нового перечня</a:t>
            </a:r>
          </a:p>
          <a:p>
            <a:pPr marL="285750" indent="-285750" algn="just" defTabSz="9144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PT Serif" panose="020A0603040505020204" pitchFamily="18" charset="-52"/>
              </a:rPr>
              <a:t>обновить все аптечки по новым требованиям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укомплектовать аптечки первой помощи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новым правилам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B3A9FF6-4020-4627-B53D-984655AC9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660" y="44770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94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24000" y="-1523999"/>
            <a:ext cx="6858000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4471" y="2282562"/>
            <a:ext cx="9399494" cy="30186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873" y="6396160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0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14391</TotalTime>
  <Words>1003</Words>
  <Application>Microsoft Office PowerPoint</Application>
  <PresentationFormat>Лист A4 (210x297 мм)</PresentationFormat>
  <Paragraphs>166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fikus</dc:creator>
  <cp:lastModifiedBy>Ekaterina R. Islamova</cp:lastModifiedBy>
  <cp:revision>114</cp:revision>
  <dcterms:created xsi:type="dcterms:W3CDTF">2022-09-01T16:29:11Z</dcterms:created>
  <dcterms:modified xsi:type="dcterms:W3CDTF">2024-10-30T10:04:27Z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-1456331294</vt:i4>
  </property>
  <property fmtid="{D5CDD505-2E9C-101B-9397-08002B2CF9AE}" pid="3" name="_NewReviewCycle">
    <vt:lpwstr/>
  </property>
  <property fmtid="{D5CDD505-2E9C-101B-9397-08002B2CF9AE}" pid="4" name="_EmailSubject">
    <vt:lpwstr>примерное название и анонс вебинара</vt:lpwstr>
  </property>
  <property fmtid="{D5CDD505-2E9C-101B-9397-08002B2CF9AE}" pid="5" name="_AuthorEmail">
    <vt:lpwstr>osofiyskaya@fmbcfmba.ru</vt:lpwstr>
  </property>
  <property fmtid="{D5CDD505-2E9C-101B-9397-08002B2CF9AE}" pid="6" name="_AuthorEmailDisplayName">
    <vt:lpwstr>Софийская Ольга Игоревна</vt:lpwstr>
  </property>
</Properties>
</file>