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8" r:id="rId3"/>
    <p:sldId id="262" r:id="rId4"/>
    <p:sldId id="263" r:id="rId5"/>
    <p:sldId id="260" r:id="rId6"/>
    <p:sldId id="257" r:id="rId7"/>
    <p:sldId id="261" r:id="rId8"/>
    <p:sldId id="267" r:id="rId9"/>
    <p:sldId id="266" r:id="rId10"/>
    <p:sldId id="264" r:id="rId11"/>
    <p:sldId id="259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BC4A9-FD86-48DB-BECC-4F15C00ADF8A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C6C67-50EE-470A-B483-586213931C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C6C67-50EE-470A-B483-586213931C94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3" descr="pink-polygons-abstract-hd-wallpaper-1920x1080-44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59c7621b3eca315eb2d73a7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80378">
            <a:off x="5335949" y="4402606"/>
            <a:ext cx="3625906" cy="16860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1954" y="73655"/>
            <a:ext cx="5204182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Наследие </a:t>
            </a: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тульских</a:t>
            </a:r>
          </a:p>
          <a:p>
            <a:pPr algn="ctr"/>
            <a:r>
              <a:rPr lang="ru-RU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оружейников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1" name="Рисунок 10" descr="pic-023slzdqky-00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20894">
            <a:off x="5523191" y="376789"/>
            <a:ext cx="3193754" cy="1668612"/>
          </a:xfrm>
          <a:prstGeom prst="rect">
            <a:avLst/>
          </a:prstGeom>
        </p:spPr>
      </p:pic>
      <p:pic>
        <p:nvPicPr>
          <p:cNvPr id="13" name="Рисунок 12" descr="ARMAS (CAÑONES) (51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13803">
            <a:off x="80068" y="3831918"/>
            <a:ext cx="5268129" cy="27394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rcRect l="12999"/>
          <a:stretch>
            <a:fillRect/>
          </a:stretch>
        </p:blipFill>
        <p:spPr>
          <a:xfrm>
            <a:off x="0" y="0"/>
            <a:ext cx="7955360" cy="6858000"/>
          </a:xfrm>
          <a:prstGeom prst="rect">
            <a:avLst/>
          </a:prstGeom>
        </p:spPr>
      </p:pic>
      <p:pic>
        <p:nvPicPr>
          <p:cNvPr id="7" name="Рисунок 6" descr="19941933.png"/>
          <p:cNvPicPr>
            <a:picLocks noChangeAspect="1"/>
          </p:cNvPicPr>
          <p:nvPr/>
        </p:nvPicPr>
        <p:blipFill>
          <a:blip r:embed="rId3" cstate="print"/>
          <a:srcRect l="3416" r="35038"/>
          <a:stretch>
            <a:fillRect/>
          </a:stretch>
        </p:blipFill>
        <p:spPr>
          <a:xfrm>
            <a:off x="0" y="0"/>
            <a:ext cx="9036496" cy="6022471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4048" y="1052737"/>
            <a:ext cx="3672408" cy="3888432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/>
              <a:t>Силу горения пороха научились </a:t>
            </a:r>
            <a:r>
              <a:rPr lang="ru-RU" sz="2400" dirty="0"/>
              <a:t>использовать для разгона метательных снарядов в узких длинных трубках </a:t>
            </a:r>
            <a:r>
              <a:rPr lang="ru-RU" sz="2400" dirty="0" smtClean="0"/>
              <a:t>– стволах.  </a:t>
            </a:r>
          </a:p>
          <a:p>
            <a:pPr marL="0" indent="0" algn="ctr">
              <a:buNone/>
            </a:pPr>
            <a:r>
              <a:rPr lang="ru-RU" sz="2400" dirty="0" smtClean="0"/>
              <a:t>Так изобрели огнестрельное </a:t>
            </a:r>
            <a:r>
              <a:rPr lang="ru-RU" sz="2400" dirty="0"/>
              <a:t>оружие.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196752"/>
            <a:ext cx="33843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«</a:t>
            </a:r>
            <a:r>
              <a:rPr lang="ru-RU" sz="2400" dirty="0" err="1" smtClean="0"/>
              <a:t>Стрельное</a:t>
            </a:r>
            <a:r>
              <a:rPr lang="ru-RU" sz="2400" dirty="0" smtClean="0"/>
              <a:t> зелье»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или </a:t>
            </a:r>
            <a:r>
              <a:rPr lang="ru-RU" sz="2400" dirty="0" smtClean="0"/>
              <a:t>порох – зернистый состав из угля, серы </a:t>
            </a:r>
            <a:endParaRPr lang="ru-RU" sz="2400" dirty="0" smtClean="0"/>
          </a:p>
          <a:p>
            <a:pPr algn="ctr"/>
            <a:r>
              <a:rPr lang="ru-RU" sz="2400" dirty="0" smtClean="0"/>
              <a:t>и селитры. Известен </a:t>
            </a:r>
          </a:p>
          <a:p>
            <a:pPr algn="ctr"/>
            <a:r>
              <a:rPr lang="ru-RU" sz="2400" dirty="0" smtClean="0"/>
              <a:t>на </a:t>
            </a:r>
            <a:r>
              <a:rPr lang="ru-RU" sz="2400" dirty="0" smtClean="0"/>
              <a:t>Руси с XIV века. Слово произошло </a:t>
            </a:r>
            <a:endParaRPr lang="ru-RU" sz="2400" dirty="0" smtClean="0"/>
          </a:p>
          <a:p>
            <a:pPr algn="ctr"/>
            <a:r>
              <a:rPr lang="ru-RU" sz="2400" dirty="0" smtClean="0"/>
              <a:t>от </a:t>
            </a:r>
            <a:r>
              <a:rPr lang="ru-RU" sz="2400" dirty="0" smtClean="0"/>
              <a:t>«прах», «</a:t>
            </a:r>
            <a:r>
              <a:rPr lang="ru-RU" sz="2400" dirty="0" err="1" smtClean="0"/>
              <a:t>порохно</a:t>
            </a:r>
            <a:r>
              <a:rPr lang="ru-RU" sz="2400" dirty="0" smtClean="0"/>
              <a:t>» </a:t>
            </a:r>
            <a:r>
              <a:rPr lang="ru-RU" sz="2400" dirty="0" smtClean="0"/>
              <a:t>– </a:t>
            </a:r>
            <a:r>
              <a:rPr lang="ru-RU" sz="2400" dirty="0" smtClean="0"/>
              <a:t>так называли всякое рыхлое вещество, пыль. </a:t>
            </a:r>
          </a:p>
        </p:txBody>
      </p:sp>
      <p:pic>
        <p:nvPicPr>
          <p:cNvPr id="5" name="Рисунок 4" descr="ARMAS (CAÑONES) (5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13803">
            <a:off x="1104111" y="4635791"/>
            <a:ext cx="4292410" cy="22320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450"/>
          <a:stretch>
            <a:fillRect/>
          </a:stretch>
        </p:blipFill>
        <p:spPr>
          <a:xfrm>
            <a:off x="-36512" y="0"/>
            <a:ext cx="8279904" cy="6858000"/>
          </a:xfrm>
        </p:spPr>
      </p:pic>
      <p:pic>
        <p:nvPicPr>
          <p:cNvPr id="4" name="Рисунок 3" descr="14546765661993672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425917"/>
            <a:ext cx="6264696" cy="50274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10740" y="0"/>
            <a:ext cx="668965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Почему необходимо следить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 наклоном </a:t>
            </a:r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пушки?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3" cstate="print"/>
          <a:srcRect l="6300"/>
          <a:stretch>
            <a:fillRect/>
          </a:stretch>
        </p:blipFill>
        <p:spPr>
          <a:xfrm>
            <a:off x="-36512" y="0"/>
            <a:ext cx="8567936" cy="6858000"/>
          </a:xfrm>
          <a:prstGeom prst="rect">
            <a:avLst/>
          </a:prstGeom>
        </p:spPr>
      </p:pic>
      <p:pic>
        <p:nvPicPr>
          <p:cNvPr id="7" name="Рисунок 6" descr="1454677124111146389.jpg"/>
          <p:cNvPicPr>
            <a:picLocks noChangeAspect="1"/>
          </p:cNvPicPr>
          <p:nvPr/>
        </p:nvPicPr>
        <p:blipFill>
          <a:blip r:embed="rId4" cstate="print"/>
          <a:srcRect t="9955" b="4570"/>
          <a:stretch>
            <a:fillRect/>
          </a:stretch>
        </p:blipFill>
        <p:spPr>
          <a:xfrm>
            <a:off x="1907704" y="3212976"/>
            <a:ext cx="6048672" cy="352839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90872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/>
              <a:t>П</a:t>
            </a:r>
            <a:r>
              <a:rPr lang="ru-RU" sz="2800" dirty="0" smtClean="0"/>
              <a:t>ри </a:t>
            </a:r>
            <a:r>
              <a:rPr lang="ru-RU" sz="2800" dirty="0"/>
              <a:t>ведении </a:t>
            </a:r>
            <a:r>
              <a:rPr lang="ru-RU" sz="2800" dirty="0" smtClean="0"/>
              <a:t>огня </a:t>
            </a:r>
            <a:br>
              <a:rPr lang="ru-RU" sz="2800" dirty="0" smtClean="0"/>
            </a:br>
            <a:r>
              <a:rPr lang="ru-RU" sz="2800" dirty="0" smtClean="0"/>
              <a:t>следовало </a:t>
            </a:r>
            <a:r>
              <a:rPr lang="ru-RU" sz="2800" dirty="0"/>
              <a:t>внимательно следить за тем, чтобы ствол не опускался ниже горизонтального уровня, иначе круглое ядро выкатывалось из пушки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под 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действием силы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тяжести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149731"/>
            <a:ext cx="51594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Правильный ответ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ink-polygons-abstract-hd-wallpaper-1920x1080-44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52736"/>
            <a:ext cx="9144000" cy="52952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7903" y="44624"/>
            <a:ext cx="84572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 работает пороховая пушка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33055"/>
            <a:ext cx="20162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Боевой заряд состоял </a:t>
            </a:r>
            <a:endParaRPr lang="en-US" sz="2000" dirty="0" smtClean="0"/>
          </a:p>
          <a:p>
            <a:pPr algn="ctr"/>
            <a:r>
              <a:rPr lang="ru-RU" sz="2000" dirty="0" smtClean="0"/>
              <a:t>из </a:t>
            </a:r>
            <a:r>
              <a:rPr lang="ru-RU" sz="2000" dirty="0" smtClean="0"/>
              <a:t>снаряда </a:t>
            </a:r>
            <a:endParaRPr lang="en-US" sz="2000" dirty="0" smtClean="0"/>
          </a:p>
          <a:p>
            <a:pPr algn="ctr"/>
            <a:r>
              <a:rPr lang="ru-RU" sz="2000" dirty="0" smtClean="0"/>
              <a:t>и </a:t>
            </a:r>
            <a:r>
              <a:rPr lang="ru-RU" sz="2000" dirty="0" smtClean="0"/>
              <a:t>порохового </a:t>
            </a:r>
            <a:r>
              <a:rPr lang="ru-RU" sz="2000" dirty="0" smtClean="0"/>
              <a:t>заряда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1540135"/>
            <a:ext cx="25922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Количество </a:t>
            </a:r>
            <a:r>
              <a:rPr lang="ru-RU" sz="3200" dirty="0" smtClean="0"/>
              <a:t>пороха </a:t>
            </a:r>
            <a:r>
              <a:rPr lang="ru-RU" sz="3200" dirty="0" smtClean="0"/>
              <a:t>регулировал</a:t>
            </a:r>
            <a:r>
              <a:rPr lang="ru-RU" sz="3200" dirty="0" smtClean="0"/>
              <a:t>о</a:t>
            </a:r>
            <a:r>
              <a:rPr lang="ru-RU" sz="3200" dirty="0" smtClean="0"/>
              <a:t> </a:t>
            </a:r>
            <a:r>
              <a:rPr lang="ru-RU" sz="3200" dirty="0" smtClean="0"/>
              <a:t>дальность </a:t>
            </a:r>
            <a:r>
              <a:rPr lang="ru-RU" sz="3200" dirty="0" smtClean="0"/>
              <a:t>стрельбы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3484351"/>
            <a:ext cx="15121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Порох засыпался </a:t>
            </a:r>
            <a:endParaRPr lang="en-US" sz="2000" dirty="0" smtClean="0"/>
          </a:p>
          <a:p>
            <a:pPr algn="ctr"/>
            <a:r>
              <a:rPr lang="ru-RU" sz="2000" dirty="0" smtClean="0"/>
              <a:t>в </a:t>
            </a:r>
            <a:r>
              <a:rPr lang="ru-RU" sz="2000" dirty="0" smtClean="0"/>
              <a:t>холщовый мешок</a:t>
            </a:r>
            <a:r>
              <a:rPr lang="en-US" sz="2000" dirty="0" smtClean="0"/>
              <a:t> (</a:t>
            </a:r>
            <a:r>
              <a:rPr lang="ru-RU" sz="2000" dirty="0" smtClean="0"/>
              <a:t>картуз</a:t>
            </a:r>
            <a:r>
              <a:rPr lang="en-US" sz="2000" dirty="0" smtClean="0"/>
              <a:t>).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32240" y="1196752"/>
            <a:ext cx="22322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До </a:t>
            </a:r>
            <a:r>
              <a:rPr lang="en-US" sz="2400" dirty="0" smtClean="0"/>
              <a:t>XVI </a:t>
            </a:r>
            <a:r>
              <a:rPr lang="ru-RU" sz="2400" dirty="0" smtClean="0"/>
              <a:t>века </a:t>
            </a:r>
            <a:r>
              <a:rPr lang="ru-RU" sz="2400" dirty="0" smtClean="0"/>
              <a:t>о калибре </a:t>
            </a:r>
            <a:endParaRPr lang="ru-RU" sz="2400" dirty="0" smtClean="0"/>
          </a:p>
          <a:p>
            <a:pPr algn="ctr"/>
            <a:r>
              <a:rPr lang="ru-RU" sz="2400" dirty="0" smtClean="0"/>
              <a:t>ядер </a:t>
            </a:r>
          </a:p>
          <a:p>
            <a:pPr algn="ctr"/>
            <a:r>
              <a:rPr lang="ru-RU" sz="2400" dirty="0" smtClean="0"/>
              <a:t>не </a:t>
            </a:r>
            <a:r>
              <a:rPr lang="ru-RU" sz="2400" dirty="0" smtClean="0"/>
              <a:t>заботились, </a:t>
            </a:r>
            <a:endParaRPr lang="ru-RU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 smtClean="0"/>
              <a:t>дело шло любое ядро, которое </a:t>
            </a:r>
            <a:endParaRPr lang="ru-RU" sz="2400" dirty="0" smtClean="0"/>
          </a:p>
          <a:p>
            <a:pPr algn="ctr"/>
            <a:r>
              <a:rPr lang="ru-RU" sz="2400" dirty="0" smtClean="0"/>
              <a:t>по </a:t>
            </a:r>
            <a:r>
              <a:rPr lang="ru-RU" sz="2400" dirty="0" smtClean="0"/>
              <a:t>размеру меньше </a:t>
            </a:r>
            <a:r>
              <a:rPr lang="ru-RU" sz="2400" dirty="0" smtClean="0"/>
              <a:t>ствола пушки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65146"/>
            <a:ext cx="6860156" cy="65701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275" r="33363"/>
          <a:stretch>
            <a:fillRect/>
          </a:stretch>
        </p:blipFill>
        <p:spPr>
          <a:xfrm rot="16200000">
            <a:off x="1858008" y="-400608"/>
            <a:ext cx="5427984" cy="9144000"/>
          </a:xfrm>
        </p:spPr>
      </p:pic>
      <p:sp>
        <p:nvSpPr>
          <p:cNvPr id="4" name="Прямоугольник 3"/>
          <p:cNvSpPr/>
          <p:nvPr/>
        </p:nvSpPr>
        <p:spPr>
          <a:xfrm rot="21234763">
            <a:off x="-59827" y="1518828"/>
            <a:ext cx="5303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Тело изменяет </a:t>
            </a:r>
            <a:r>
              <a:rPr lang="ru-RU" sz="2400" dirty="0" smtClean="0"/>
              <a:t>свою скорость </a:t>
            </a:r>
            <a:endParaRPr lang="ru-RU" sz="2400" dirty="0" smtClean="0"/>
          </a:p>
          <a:p>
            <a:pPr algn="ctr"/>
            <a:r>
              <a:rPr lang="ru-RU" sz="2400" dirty="0" smtClean="0"/>
              <a:t>под </a:t>
            </a:r>
            <a:r>
              <a:rPr lang="ru-RU" sz="2400" dirty="0" smtClean="0"/>
              <a:t>воздействием силы, действующей со стороны другого </a:t>
            </a:r>
            <a:r>
              <a:rPr lang="ru-RU" sz="2400" dirty="0" smtClean="0"/>
              <a:t>тела</a:t>
            </a:r>
            <a:endParaRPr lang="ru-RU" sz="2400" dirty="0"/>
          </a:p>
        </p:txBody>
      </p:sp>
      <p:pic>
        <p:nvPicPr>
          <p:cNvPr id="7" name="Рисунок 6" descr="urok-rieshieniia-zadach-zakony-sokhranieniia-impul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963619"/>
            <a:ext cx="4788024" cy="255361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292080" y="1268760"/>
            <a:ext cx="3744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 стрельбе из орудия возникает отдача – снаряд движется вперед, </a:t>
            </a:r>
            <a:endParaRPr lang="ru-RU" sz="2400" dirty="0" smtClean="0"/>
          </a:p>
          <a:p>
            <a:pPr algn="ctr"/>
            <a:r>
              <a:rPr lang="ru-RU" sz="2400" dirty="0" smtClean="0"/>
              <a:t>а </a:t>
            </a:r>
            <a:r>
              <a:rPr lang="ru-RU" sz="2400" dirty="0" smtClean="0"/>
              <a:t>орудие – откатывается назад. </a:t>
            </a:r>
            <a:endParaRPr lang="ru-RU" sz="2400" dirty="0" smtClean="0"/>
          </a:p>
          <a:p>
            <a:pPr algn="ctr"/>
            <a:r>
              <a:rPr lang="ru-RU" sz="2400" dirty="0" smtClean="0"/>
              <a:t>Снаряд </a:t>
            </a:r>
            <a:r>
              <a:rPr lang="ru-RU" sz="2400" dirty="0" smtClean="0"/>
              <a:t>и орудие – два взаимодействующих тела. Скорость, которую приобретает орудие </a:t>
            </a:r>
            <a:endParaRPr lang="ru-RU" sz="2400" dirty="0" smtClean="0"/>
          </a:p>
          <a:p>
            <a:pPr algn="ctr"/>
            <a:r>
              <a:rPr lang="ru-RU" sz="2400" dirty="0" smtClean="0"/>
              <a:t>при </a:t>
            </a:r>
            <a:r>
              <a:rPr lang="ru-RU" sz="2400" dirty="0" smtClean="0"/>
              <a:t>отдаче, зависит только от скорости снаряда </a:t>
            </a:r>
            <a:endParaRPr lang="ru-RU" sz="2400" dirty="0" smtClean="0"/>
          </a:p>
          <a:p>
            <a:pPr algn="ctr"/>
            <a:r>
              <a:rPr lang="ru-RU" sz="2400" dirty="0" smtClean="0"/>
              <a:t>и </a:t>
            </a:r>
            <a:r>
              <a:rPr lang="ru-RU" sz="2400" dirty="0" smtClean="0"/>
              <a:t>отношения </a:t>
            </a:r>
            <a:r>
              <a:rPr lang="ru-RU" sz="2400" dirty="0" smtClean="0"/>
              <a:t>масс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78870" y="-27384"/>
            <a:ext cx="727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Какие два закона динамики </a:t>
            </a:r>
          </a:p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участвуют?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7c9772e2.jpg"/>
          <p:cNvPicPr>
            <a:picLocks noChangeAspect="1"/>
          </p:cNvPicPr>
          <p:nvPr/>
        </p:nvPicPr>
        <p:blipFill>
          <a:blip r:embed="rId2" cstate="print"/>
          <a:srcRect l="7338" b="3581"/>
          <a:stretch>
            <a:fillRect/>
          </a:stretch>
        </p:blipFill>
        <p:spPr>
          <a:xfrm>
            <a:off x="0" y="1052360"/>
            <a:ext cx="5455916" cy="5805640"/>
          </a:xfrm>
          <a:prstGeom prst="rect">
            <a:avLst/>
          </a:prstGeom>
        </p:spPr>
      </p:pic>
      <p:pic>
        <p:nvPicPr>
          <p:cNvPr id="5" name="Рисунок 4" descr="KijoRq6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62284" y="260648"/>
            <a:ext cx="5481716" cy="2880320"/>
          </a:xfrm>
          <a:prstGeom prst="rect">
            <a:avLst/>
          </a:prstGeom>
        </p:spPr>
      </p:pic>
      <p:pic>
        <p:nvPicPr>
          <p:cNvPr id="6" name="Содержимое 5" descr="4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508104" y="3573016"/>
            <a:ext cx="3095850" cy="1584626"/>
          </a:xfrm>
        </p:spPr>
      </p:pic>
      <p:sp>
        <p:nvSpPr>
          <p:cNvPr id="7" name="Прямоугольник 6"/>
          <p:cNvSpPr/>
          <p:nvPr/>
        </p:nvSpPr>
        <p:spPr>
          <a:xfrm>
            <a:off x="5580112" y="2762925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Это второй </a:t>
            </a:r>
            <a:r>
              <a:rPr lang="ru-RU" sz="2800" dirty="0" smtClean="0"/>
              <a:t>закон 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/>
              <a:t>Исаака Ньютона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51920" y="563776"/>
            <a:ext cx="504056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Ускорение</a:t>
            </a:r>
            <a:r>
              <a:rPr lang="ru-RU" sz="2200" dirty="0" smtClean="0"/>
              <a:t>, полученное телом, прямо пропорционально равнодействующей всех сил, действующих на тело, </a:t>
            </a:r>
            <a:endParaRPr lang="ru-RU" sz="2200" dirty="0" smtClean="0"/>
          </a:p>
          <a:p>
            <a:pPr algn="ctr"/>
            <a:r>
              <a:rPr lang="ru-RU" sz="2200" dirty="0" smtClean="0"/>
              <a:t>и обратно </a:t>
            </a:r>
            <a:r>
              <a:rPr lang="ru-RU" sz="2200" dirty="0" smtClean="0"/>
              <a:t>пропорционально </a:t>
            </a:r>
            <a:endParaRPr lang="ru-RU" sz="2200" dirty="0" smtClean="0"/>
          </a:p>
          <a:p>
            <a:pPr algn="ctr"/>
            <a:r>
              <a:rPr lang="ru-RU" sz="2200" dirty="0" smtClean="0"/>
              <a:t>массе </a:t>
            </a:r>
            <a:r>
              <a:rPr lang="ru-RU" sz="2200" dirty="0" smtClean="0"/>
              <a:t>тела</a:t>
            </a:r>
            <a:endParaRPr lang="ru-RU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7c9772e2.jpg"/>
          <p:cNvPicPr>
            <a:picLocks noChangeAspect="1"/>
          </p:cNvPicPr>
          <p:nvPr/>
        </p:nvPicPr>
        <p:blipFill>
          <a:blip r:embed="rId2" cstate="print"/>
          <a:srcRect l="1826" b="3581"/>
          <a:stretch>
            <a:fillRect/>
          </a:stretch>
        </p:blipFill>
        <p:spPr>
          <a:xfrm>
            <a:off x="107504" y="1052360"/>
            <a:ext cx="5780460" cy="5805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08104" y="3140968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Это третий </a:t>
            </a:r>
            <a:r>
              <a:rPr lang="ru-RU" sz="2800" dirty="0" smtClean="0"/>
              <a:t>закон 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/>
              <a:t>Исаака Ньютона</a:t>
            </a:r>
          </a:p>
        </p:txBody>
      </p:sp>
      <p:pic>
        <p:nvPicPr>
          <p:cNvPr id="6" name="Рисунок 5" descr="KijoRq6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60648"/>
            <a:ext cx="4680520" cy="25426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27984" y="476296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«Сила действия равна </a:t>
            </a:r>
            <a:endParaRPr lang="ru-RU" sz="2400" dirty="0" smtClean="0"/>
          </a:p>
          <a:p>
            <a:pPr algn="ctr"/>
            <a:r>
              <a:rPr lang="ru-RU" sz="2400" dirty="0" smtClean="0"/>
              <a:t>и противоположна</a:t>
            </a:r>
          </a:p>
          <a:p>
            <a:pPr algn="ctr"/>
            <a:r>
              <a:rPr lang="ru-RU" sz="2400" dirty="0" smtClean="0"/>
              <a:t> по </a:t>
            </a:r>
            <a:r>
              <a:rPr lang="ru-RU" sz="2400" dirty="0" smtClean="0"/>
              <a:t>направлению силе противодействия</a:t>
            </a:r>
            <a:r>
              <a:rPr lang="ru-RU" sz="2400" dirty="0" smtClean="0"/>
              <a:t>»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molecular-structure-png-photos.png"/>
          <p:cNvPicPr>
            <a:picLocks noChangeAspect="1"/>
          </p:cNvPicPr>
          <p:nvPr/>
        </p:nvPicPr>
        <p:blipFill>
          <a:blip r:embed="rId2" cstate="print"/>
          <a:srcRect t="56948" r="37732"/>
          <a:stretch>
            <a:fillRect/>
          </a:stretch>
        </p:blipFill>
        <p:spPr>
          <a:xfrm>
            <a:off x="1187624" y="0"/>
            <a:ext cx="7956376" cy="6021288"/>
          </a:xfrm>
          <a:prstGeom prst="rect">
            <a:avLst/>
          </a:prstGeom>
        </p:spPr>
      </p:pic>
      <p:pic>
        <p:nvPicPr>
          <p:cNvPr id="4" name="Рисунок 3" descr="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402" y="3356992"/>
            <a:ext cx="4197598" cy="3212976"/>
          </a:xfrm>
          <a:prstGeom prst="rect">
            <a:avLst/>
          </a:prstGeom>
        </p:spPr>
      </p:pic>
      <p:pic>
        <p:nvPicPr>
          <p:cNvPr id="2050" name="Picture 2" descr="http://referat.store/upload/referat_media/775/9775image1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10896">
            <a:off x="317782" y="3715018"/>
            <a:ext cx="1974530" cy="8100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7544" y="44624"/>
            <a:ext cx="867645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Какие еще законы 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физики участвуют 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 стрельбе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395933"/>
            <a:ext cx="2592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Закон </a:t>
            </a:r>
          </a:p>
          <a:p>
            <a:pPr algn="ctr"/>
            <a:r>
              <a:rPr lang="ru-RU" sz="2800" dirty="0" smtClean="0"/>
              <a:t>сохранения </a:t>
            </a:r>
          </a:p>
          <a:p>
            <a:pPr algn="ctr"/>
            <a:r>
              <a:rPr lang="ru-RU" sz="2800" dirty="0" smtClean="0"/>
              <a:t>импульса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70812" y="4005064"/>
            <a:ext cx="1513556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Сила </a:t>
            </a:r>
          </a:p>
          <a:p>
            <a:pPr algn="ctr"/>
            <a:r>
              <a:rPr lang="ru-RU" sz="2800" dirty="0" smtClean="0"/>
              <a:t>трения </a:t>
            </a:r>
          </a:p>
          <a:p>
            <a:pPr algn="ctr"/>
            <a:r>
              <a:rPr lang="ru-RU" sz="2800" dirty="0" smtClean="0"/>
              <a:t>снаряда </a:t>
            </a:r>
          </a:p>
          <a:p>
            <a:pPr algn="ctr"/>
            <a:r>
              <a:rPr lang="ru-RU" sz="2800" dirty="0" smtClean="0"/>
              <a:t>в </a:t>
            </a:r>
            <a:r>
              <a:rPr lang="ru-RU" sz="2800" dirty="0" smtClean="0"/>
              <a:t>стволе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ink-polygons-abstract-hd-wallpaper-1920x1080-44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4909225.png"/>
          <p:cNvPicPr>
            <a:picLocks noChangeAspect="1"/>
          </p:cNvPicPr>
          <p:nvPr/>
        </p:nvPicPr>
        <p:blipFill>
          <a:blip r:embed="rId3" cstate="print"/>
          <a:srcRect b="7725"/>
          <a:stretch>
            <a:fillRect/>
          </a:stretch>
        </p:blipFill>
        <p:spPr>
          <a:xfrm>
            <a:off x="0" y="188640"/>
            <a:ext cx="9144000" cy="64310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554767">
            <a:off x="1126528" y="1058527"/>
            <a:ext cx="30820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С XVI </a:t>
            </a:r>
            <a:r>
              <a:rPr lang="ru-RU" sz="2800" dirty="0" smtClean="0"/>
              <a:t>века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 smtClean="0"/>
              <a:t>Тула — кузница русского оружия. </a:t>
            </a:r>
            <a:endParaRPr lang="ru-RU" sz="2800" dirty="0" smtClean="0"/>
          </a:p>
          <a:p>
            <a:pPr algn="ctr"/>
            <a:r>
              <a:rPr lang="ru-RU" sz="2800" dirty="0" smtClean="0"/>
              <a:t>Тульские </a:t>
            </a:r>
            <a:r>
              <a:rPr lang="ru-RU" sz="2800" dirty="0" smtClean="0"/>
              <a:t>оружейники </a:t>
            </a:r>
            <a:r>
              <a:rPr lang="ru-RU" sz="2800" dirty="0" smtClean="0"/>
              <a:t>стали</a:t>
            </a:r>
            <a:r>
              <a:rPr lang="en-US" sz="2800" dirty="0" smtClean="0"/>
              <a:t> </a:t>
            </a:r>
            <a:r>
              <a:rPr lang="ru-RU" sz="2800" dirty="0" smtClean="0"/>
              <a:t>массово </a:t>
            </a:r>
            <a:r>
              <a:rPr lang="ru-RU" sz="2800" dirty="0" smtClean="0"/>
              <a:t>изготавливать пушки, ружья, </a:t>
            </a:r>
            <a:r>
              <a:rPr lang="ru-RU" sz="2800" dirty="0" smtClean="0"/>
              <a:t>сабли и </a:t>
            </a:r>
            <a:r>
              <a:rPr lang="ru-RU" sz="2800" dirty="0" smtClean="0"/>
              <a:t>пистолеты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 rot="21057662">
            <a:off x="4721434" y="762330"/>
            <a:ext cx="29683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Главную </a:t>
            </a:r>
            <a:r>
              <a:rPr lang="ru-RU" sz="2800" dirty="0" smtClean="0"/>
              <a:t>роль </a:t>
            </a:r>
            <a:endParaRPr lang="ru-RU" sz="2800" dirty="0" smtClean="0"/>
          </a:p>
          <a:p>
            <a:pPr algn="ctr"/>
            <a:r>
              <a:rPr lang="ru-RU" sz="2800" dirty="0" smtClean="0"/>
              <a:t>в </a:t>
            </a:r>
            <a:r>
              <a:rPr lang="ru-RU" sz="2800" dirty="0" smtClean="0"/>
              <a:t>становлении </a:t>
            </a:r>
            <a:endParaRPr lang="ru-RU" sz="2800" dirty="0" smtClean="0"/>
          </a:p>
          <a:p>
            <a:pPr algn="ctr"/>
            <a:r>
              <a:rPr lang="ru-RU" sz="2800" dirty="0" smtClean="0"/>
              <a:t>Тулы </a:t>
            </a:r>
            <a:r>
              <a:rPr lang="ru-RU" sz="2800" dirty="0" smtClean="0"/>
              <a:t>как оружейной столицы </a:t>
            </a:r>
            <a:endParaRPr lang="ru-RU" sz="2800" dirty="0" smtClean="0"/>
          </a:p>
          <a:p>
            <a:pPr algn="ctr"/>
            <a:r>
              <a:rPr lang="ru-RU" sz="2800" dirty="0" smtClean="0"/>
              <a:t>сыграли </a:t>
            </a:r>
            <a:r>
              <a:rPr lang="ru-RU" sz="2800" dirty="0" smtClean="0"/>
              <a:t>две личности: </a:t>
            </a:r>
            <a:endParaRPr lang="ru-RU" sz="2800" dirty="0" smtClean="0"/>
          </a:p>
          <a:p>
            <a:pPr algn="ctr"/>
            <a:r>
              <a:rPr lang="ru-RU" sz="2800" dirty="0" smtClean="0"/>
              <a:t>Петр</a:t>
            </a:r>
            <a:r>
              <a:rPr lang="ru-RU" sz="2800" dirty="0" smtClean="0"/>
              <a:t> I и Никита </a:t>
            </a:r>
            <a:r>
              <a:rPr lang="ru-RU" sz="2800" dirty="0" smtClean="0"/>
              <a:t>Демидов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3" descr="pink-polygons-abstract-hd-wallpaper-1920x1080-44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59c7621b3eca315eb2d73a7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80378">
            <a:off x="5335949" y="4402606"/>
            <a:ext cx="3625906" cy="16860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1954" y="73655"/>
            <a:ext cx="5204182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Наследие </a:t>
            </a: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тульских</a:t>
            </a:r>
          </a:p>
          <a:p>
            <a:pPr algn="ctr"/>
            <a:r>
              <a:rPr lang="ru-RU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оружейников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1" name="Рисунок 10" descr="pic-023slzdqky-00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20894">
            <a:off x="5523191" y="376789"/>
            <a:ext cx="3193754" cy="1668612"/>
          </a:xfrm>
          <a:prstGeom prst="rect">
            <a:avLst/>
          </a:prstGeom>
        </p:spPr>
      </p:pic>
      <p:pic>
        <p:nvPicPr>
          <p:cNvPr id="13" name="Рисунок 12" descr="ARMAS (CAÑONES) (51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13803">
            <a:off x="80068" y="3831918"/>
            <a:ext cx="5268129" cy="27394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Words>225</Words>
  <Application>Microsoft Office PowerPoint</Application>
  <PresentationFormat>Экран (4:3)</PresentationFormat>
  <Paragraphs>66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 V. Ermakova</dc:creator>
  <cp:lastModifiedBy>overmakova</cp:lastModifiedBy>
  <cp:revision>36</cp:revision>
  <dcterms:created xsi:type="dcterms:W3CDTF">2019-08-13T11:10:25Z</dcterms:created>
  <dcterms:modified xsi:type="dcterms:W3CDTF">2019-11-15T11:27:36Z</dcterms:modified>
</cp:coreProperties>
</file>