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6" r:id="rId3"/>
    <p:sldId id="262" r:id="rId4"/>
    <p:sldId id="269" r:id="rId5"/>
    <p:sldId id="266" r:id="rId6"/>
    <p:sldId id="261" r:id="rId7"/>
    <p:sldId id="260" r:id="rId8"/>
    <p:sldId id="258" r:id="rId9"/>
    <p:sldId id="259" r:id="rId10"/>
    <p:sldId id="281" r:id="rId11"/>
    <p:sldId id="282" r:id="rId12"/>
    <p:sldId id="268" r:id="rId13"/>
    <p:sldId id="263" r:id="rId14"/>
    <p:sldId id="286" r:id="rId15"/>
    <p:sldId id="265" r:id="rId16"/>
    <p:sldId id="288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-1098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8F27D6-B47D-4F0B-A82D-58A1FCB95B48}" type="datetimeFigureOut">
              <a:rPr lang="en-US" smtClean="0"/>
              <a:pPr/>
              <a:t>11/28/2019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B3B40-0212-41CD-8A54-8AAFB2716D9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5587114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8F27D6-B47D-4F0B-A82D-58A1FCB95B48}" type="datetimeFigureOut">
              <a:rPr lang="en-US" smtClean="0"/>
              <a:pPr/>
              <a:t>11/28/2019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B3B40-0212-41CD-8A54-8AAFB2716D9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4880588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8F27D6-B47D-4F0B-A82D-58A1FCB95B48}" type="datetimeFigureOut">
              <a:rPr lang="en-US" smtClean="0"/>
              <a:pPr/>
              <a:t>11/28/2019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B3B40-0212-41CD-8A54-8AAFB2716D9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3831607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8F27D6-B47D-4F0B-A82D-58A1FCB95B48}" type="datetimeFigureOut">
              <a:rPr lang="en-US" smtClean="0"/>
              <a:pPr/>
              <a:t>11/28/2019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B3B40-0212-41CD-8A54-8AAFB2716D9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023562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8F27D6-B47D-4F0B-A82D-58A1FCB95B48}" type="datetimeFigureOut">
              <a:rPr lang="en-US" smtClean="0"/>
              <a:pPr/>
              <a:t>11/28/2019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B3B40-0212-41CD-8A54-8AAFB2716D9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3466464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8F27D6-B47D-4F0B-A82D-58A1FCB95B48}" type="datetimeFigureOut">
              <a:rPr lang="en-US" smtClean="0"/>
              <a:pPr/>
              <a:t>11/28/2019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B3B40-0212-41CD-8A54-8AAFB2716D9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8393855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8F27D6-B47D-4F0B-A82D-58A1FCB95B48}" type="datetimeFigureOut">
              <a:rPr lang="en-US" smtClean="0"/>
              <a:pPr/>
              <a:t>11/28/2019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B3B40-0212-41CD-8A54-8AAFB2716D9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59762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8F27D6-B47D-4F0B-A82D-58A1FCB95B48}" type="datetimeFigureOut">
              <a:rPr lang="en-US" smtClean="0"/>
              <a:pPr/>
              <a:t>11/28/2019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B3B40-0212-41CD-8A54-8AAFB2716D9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2640444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8F27D6-B47D-4F0B-A82D-58A1FCB95B48}" type="datetimeFigureOut">
              <a:rPr lang="en-US" smtClean="0"/>
              <a:pPr/>
              <a:t>11/28/2019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B3B40-0212-41CD-8A54-8AAFB2716D9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877652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8F27D6-B47D-4F0B-A82D-58A1FCB95B48}" type="datetimeFigureOut">
              <a:rPr lang="en-US" smtClean="0"/>
              <a:pPr/>
              <a:t>11/28/2019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B3B40-0212-41CD-8A54-8AAFB2716D9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2337393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8F27D6-B47D-4F0B-A82D-58A1FCB95B48}" type="datetimeFigureOut">
              <a:rPr lang="en-US" smtClean="0"/>
              <a:pPr/>
              <a:t>11/28/2019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B3B40-0212-41CD-8A54-8AAFB2716D9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1033445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9441E-2690-4BF5-A28B-73455E1FED8A}" type="datetimeFigureOut">
              <a:rPr lang="en-US" smtClean="0"/>
              <a:pPr/>
              <a:t>11/28/2019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41ADE6-633E-4DA6-A16B-381F4536560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03151331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9441E-2690-4BF5-A28B-73455E1FED8A}" type="datetimeFigureOut">
              <a:rPr lang="en-US" smtClean="0"/>
              <a:pPr/>
              <a:t>11/28/2019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41ADE6-633E-4DA6-A16B-381F4536560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29148704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9441E-2690-4BF5-A28B-73455E1FED8A}" type="datetimeFigureOut">
              <a:rPr lang="en-US" smtClean="0"/>
              <a:pPr/>
              <a:t>11/28/2019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41ADE6-633E-4DA6-A16B-381F4536560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08511402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9441E-2690-4BF5-A28B-73455E1FED8A}" type="datetimeFigureOut">
              <a:rPr lang="en-US" smtClean="0"/>
              <a:pPr/>
              <a:t>11/28/2019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41ADE6-633E-4DA6-A16B-381F4536560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77328101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9441E-2690-4BF5-A28B-73455E1FED8A}" type="datetimeFigureOut">
              <a:rPr lang="en-US" smtClean="0"/>
              <a:pPr/>
              <a:t>11/28/2019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41ADE6-633E-4DA6-A16B-381F4536560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31335241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9441E-2690-4BF5-A28B-73455E1FED8A}" type="datetimeFigureOut">
              <a:rPr lang="en-US" smtClean="0"/>
              <a:pPr/>
              <a:t>11/28/2019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41ADE6-633E-4DA6-A16B-381F4536560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02571293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9441E-2690-4BF5-A28B-73455E1FED8A}" type="datetimeFigureOut">
              <a:rPr lang="en-US" smtClean="0"/>
              <a:pPr/>
              <a:t>11/28/2019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41ADE6-633E-4DA6-A16B-381F4536560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07161181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9441E-2690-4BF5-A28B-73455E1FED8A}" type="datetimeFigureOut">
              <a:rPr lang="en-US" smtClean="0"/>
              <a:pPr/>
              <a:t>11/28/2019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41ADE6-633E-4DA6-A16B-381F4536560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65733431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9441E-2690-4BF5-A28B-73455E1FED8A}" type="datetimeFigureOut">
              <a:rPr lang="en-US" smtClean="0"/>
              <a:pPr/>
              <a:t>11/28/2019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41ADE6-633E-4DA6-A16B-381F4536560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19823573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9441E-2690-4BF5-A28B-73455E1FED8A}" type="datetimeFigureOut">
              <a:rPr lang="en-US" smtClean="0"/>
              <a:pPr/>
              <a:t>11/28/2019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41ADE6-633E-4DA6-A16B-381F4536560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00430000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9441E-2690-4BF5-A28B-73455E1FED8A}" type="datetimeFigureOut">
              <a:rPr lang="en-US" smtClean="0"/>
              <a:pPr/>
              <a:t>11/28/2019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41ADE6-633E-4DA6-A16B-381F4536560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6305793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8252" y="3048000"/>
            <a:ext cx="6627495" cy="3733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Rectangle 8"/>
          <p:cNvSpPr/>
          <p:nvPr userDrawn="1"/>
        </p:nvSpPr>
        <p:spPr>
          <a:xfrm>
            <a:off x="1258252" y="3352800"/>
            <a:ext cx="875348" cy="3505200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 userDrawn="1"/>
        </p:nvSpPr>
        <p:spPr>
          <a:xfrm flipH="1">
            <a:off x="7010399" y="3352800"/>
            <a:ext cx="875348" cy="3505200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215944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8F27D6-B47D-4F0B-A82D-58A1FCB95B48}" type="datetimeFigureOut">
              <a:rPr lang="en-US" smtClean="0"/>
              <a:pPr/>
              <a:t>11/28/2019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EB3B40-0212-41CD-8A54-8AAFB2716D9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942213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49441E-2690-4BF5-A28B-73455E1FED8A}" type="datetimeFigureOut">
              <a:rPr lang="en-US" smtClean="0"/>
              <a:pPr/>
              <a:t>11/28/2019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41ADE6-633E-4DA6-A16B-381F4536560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1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35342" b="6777"/>
          <a:stretch/>
        </p:blipFill>
        <p:spPr>
          <a:xfrm>
            <a:off x="0" y="0"/>
            <a:ext cx="9144000" cy="236937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="" xmlns:p14="http://schemas.microsoft.com/office/powerpoint/2010/main" val="23202397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jpeg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Orange-simple-white-wallpaper-high-definition-free-all-devices10.jpg"/>
          <p:cNvPicPr>
            <a:picLocks noChangeAspect="1"/>
          </p:cNvPicPr>
          <p:nvPr/>
        </p:nvPicPr>
        <p:blipFill>
          <a:blip r:embed="rId2" cstate="print"/>
          <a:srcRect t="12938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52400" y="609600"/>
            <a:ext cx="8839200" cy="80021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4600" b="1" cap="all" spc="0" dirty="0" smtClean="0">
                <a:ln w="0"/>
                <a:gradFill flip="none" rotWithShape="1">
                  <a:gsLst>
                    <a:gs pos="0">
                      <a:srgbClr val="00B0F0">
                        <a:shade val="30000"/>
                        <a:satMod val="115000"/>
                      </a:srgbClr>
                    </a:gs>
                    <a:gs pos="50000">
                      <a:srgbClr val="00B0F0">
                        <a:shade val="67500"/>
                        <a:satMod val="115000"/>
                      </a:srgbClr>
                    </a:gs>
                    <a:gs pos="100000">
                      <a:srgbClr val="00B0F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reflection blurRad="12700" stA="50000" endPos="50000" dist="5000" dir="5400000" sy="-100000" rotWithShape="0"/>
                </a:effectLst>
              </a:rPr>
              <a:t>Тула – Южная граница </a:t>
            </a:r>
            <a:r>
              <a:rPr lang="ru-RU" sz="4600" b="1" cap="all" dirty="0" err="1" smtClean="0">
                <a:ln w="0"/>
                <a:gradFill flip="none" rotWithShape="1">
                  <a:gsLst>
                    <a:gs pos="0">
                      <a:srgbClr val="00B0F0">
                        <a:shade val="30000"/>
                        <a:satMod val="115000"/>
                      </a:srgbClr>
                    </a:gs>
                    <a:gs pos="50000">
                      <a:srgbClr val="00B0F0">
                        <a:shade val="67500"/>
                        <a:satMod val="115000"/>
                      </a:srgbClr>
                    </a:gs>
                    <a:gs pos="100000">
                      <a:srgbClr val="00B0F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reflection blurRad="12700" stA="50000" endPos="50000" dist="5000" dir="5400000" sy="-100000" rotWithShape="0"/>
                </a:effectLst>
              </a:rPr>
              <a:t>РУси</a:t>
            </a:r>
            <a:endParaRPr lang="ru-RU" sz="4600" b="1" cap="all" spc="0" dirty="0">
              <a:ln w="0"/>
              <a:gradFill flip="none" rotWithShape="1">
                <a:gsLst>
                  <a:gs pos="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100000">
                    <a:srgbClr val="00B0F0">
                      <a:shade val="100000"/>
                      <a:satMod val="115000"/>
                    </a:srgbClr>
                  </a:gs>
                </a:gsLst>
                <a:lin ang="5400000" scaled="1"/>
                <a:tileRect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grpSp>
        <p:nvGrpSpPr>
          <p:cNvPr id="9" name="Группа 8"/>
          <p:cNvGrpSpPr/>
          <p:nvPr/>
        </p:nvGrpSpPr>
        <p:grpSpPr>
          <a:xfrm>
            <a:off x="2057400" y="3048000"/>
            <a:ext cx="5821970" cy="3962400"/>
            <a:chOff x="2819400" y="2895600"/>
            <a:chExt cx="5821970" cy="3962400"/>
          </a:xfrm>
        </p:grpSpPr>
        <p:pic>
          <p:nvPicPr>
            <p:cNvPr id="8" name="Рисунок 7" descr="—Pngtree—white stereoscopic projection_5054090.png"/>
            <p:cNvPicPr>
              <a:picLocks noChangeAspect="1"/>
            </p:cNvPicPr>
            <p:nvPr/>
          </p:nvPicPr>
          <p:blipFill>
            <a:blip r:embed="rId3" cstate="print"/>
            <a:srcRect l="13333" t="15556" r="11111" b="30000"/>
            <a:stretch>
              <a:fillRect/>
            </a:stretch>
          </p:blipFill>
          <p:spPr>
            <a:xfrm>
              <a:off x="2819400" y="2895600"/>
              <a:ext cx="5181600" cy="3733800"/>
            </a:xfrm>
            <a:prstGeom prst="rect">
              <a:avLst/>
            </a:prstGeom>
          </p:spPr>
        </p:pic>
        <p:pic>
          <p:nvPicPr>
            <p:cNvPr id="7" name="Рисунок 6" descr="2xcmPbB7i-A.jpg"/>
            <p:cNvPicPr>
              <a:picLocks noChangeAspect="1"/>
            </p:cNvPicPr>
            <p:nvPr/>
          </p:nvPicPr>
          <p:blipFill>
            <a:blip r:embed="rId4" cstate="print">
              <a:lum bright="8000"/>
            </a:blip>
            <a:stretch>
              <a:fillRect/>
            </a:stretch>
          </p:blipFill>
          <p:spPr>
            <a:xfrm>
              <a:off x="3581400" y="3200400"/>
              <a:ext cx="3950038" cy="3021047"/>
            </a:xfrm>
            <a:prstGeom prst="rect">
              <a:avLst/>
            </a:prstGeom>
          </p:spPr>
        </p:pic>
        <p:pic>
          <p:nvPicPr>
            <p:cNvPr id="5" name="Рисунок 4" descr="—Pngtree—hand drawn school supplies pen_4691335.pn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629400" y="4343400"/>
              <a:ext cx="2011970" cy="2514600"/>
            </a:xfrm>
            <a:prstGeom prst="rect">
              <a:avLst/>
            </a:prstGeom>
          </p:spPr>
        </p:pic>
      </p:grpSp>
      <p:pic>
        <p:nvPicPr>
          <p:cNvPr id="10" name="Рисунок 9" descr="13577b4b7057396.jpg"/>
          <p:cNvPicPr>
            <a:picLocks noChangeAspect="1"/>
          </p:cNvPicPr>
          <p:nvPr/>
        </p:nvPicPr>
        <p:blipFill>
          <a:blip r:embed="rId6" cstate="print">
            <a:lum contrast="7000"/>
          </a:blip>
          <a:stretch>
            <a:fillRect/>
          </a:stretch>
        </p:blipFill>
        <p:spPr>
          <a:xfrm>
            <a:off x="1500187" y="4343400"/>
            <a:ext cx="1547813" cy="25146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82905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uIUjJ78cYcU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2400" y="169222"/>
            <a:ext cx="3657600" cy="6507756"/>
          </a:xfrm>
          <a:ln w="38100">
            <a:solidFill>
              <a:srgbClr val="C00000"/>
            </a:solidFill>
          </a:ln>
        </p:spPr>
      </p:pic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4114800" y="2057400"/>
          <a:ext cx="4876800" cy="3078480"/>
        </p:xfrm>
        <a:graphic>
          <a:graphicData uri="http://schemas.openxmlformats.org/drawingml/2006/table">
            <a:tbl>
              <a:tblPr/>
              <a:tblGrid>
                <a:gridCol w="2438400"/>
                <a:gridCol w="2438400"/>
              </a:tblGrid>
              <a:tr h="0">
                <a:tc>
                  <a:txBody>
                    <a:bodyPr/>
                    <a:lstStyle/>
                    <a:p>
                      <a:pPr fontAlgn="t"/>
                      <a:r>
                        <a:rPr lang="ru-RU" sz="2000" dirty="0"/>
                        <a:t>Год постройки</a:t>
                      </a:r>
                    </a:p>
                  </a:txBody>
                  <a:tcPr>
                    <a:lnL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2000" dirty="0"/>
                        <a:t>1514—1520</a:t>
                      </a:r>
                    </a:p>
                  </a:txBody>
                  <a:tcPr>
                    <a:lnL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fontAlgn="t"/>
                      <a:r>
                        <a:rPr lang="ru-RU" sz="2000" dirty="0" smtClean="0"/>
                        <a:t>Чей приказ </a:t>
                      </a:r>
                      <a:endParaRPr lang="ru-RU" sz="2000" dirty="0"/>
                    </a:p>
                  </a:txBody>
                  <a:tcPr>
                    <a:lnL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2000" dirty="0" smtClean="0"/>
                        <a:t>Великий</a:t>
                      </a:r>
                      <a:r>
                        <a:rPr lang="ru-RU" sz="2000" baseline="0" dirty="0" smtClean="0"/>
                        <a:t> к</a:t>
                      </a:r>
                      <a:r>
                        <a:rPr lang="ru-RU" sz="2000" dirty="0" smtClean="0"/>
                        <a:t>нязь</a:t>
                      </a:r>
                      <a:r>
                        <a:rPr lang="ru-RU" sz="2000" baseline="0" dirty="0" smtClean="0"/>
                        <a:t> Василий </a:t>
                      </a:r>
                      <a:r>
                        <a:rPr lang="en-US" sz="2000" baseline="0" dirty="0" smtClean="0"/>
                        <a:t>III</a:t>
                      </a:r>
                      <a:endParaRPr lang="ru-RU" sz="2000" dirty="0"/>
                    </a:p>
                  </a:txBody>
                  <a:tcPr>
                    <a:lnL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fontAlgn="t"/>
                      <a:r>
                        <a:rPr lang="ru-RU" sz="2000" dirty="0"/>
                        <a:t>Протяженность стен</a:t>
                      </a:r>
                    </a:p>
                  </a:txBody>
                  <a:tcPr>
                    <a:lnL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2000"/>
                        <a:t>1066 метров</a:t>
                      </a:r>
                    </a:p>
                  </a:txBody>
                  <a:tcPr>
                    <a:lnL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fontAlgn="t"/>
                      <a:r>
                        <a:rPr lang="ru-RU" sz="2000"/>
                        <a:t>Высота стен</a:t>
                      </a:r>
                    </a:p>
                  </a:txBody>
                  <a:tcPr>
                    <a:lnL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2000"/>
                        <a:t>12,7 метров</a:t>
                      </a:r>
                    </a:p>
                  </a:txBody>
                  <a:tcPr>
                    <a:lnL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fontAlgn="t"/>
                      <a:r>
                        <a:rPr lang="ru-RU" sz="2000"/>
                        <a:t>Толщина стен</a:t>
                      </a:r>
                    </a:p>
                  </a:txBody>
                  <a:tcPr>
                    <a:lnL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2000"/>
                        <a:t>от 2,8 до 3,2 метров</a:t>
                      </a:r>
                    </a:p>
                  </a:txBody>
                  <a:tcPr>
                    <a:lnL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fontAlgn="t"/>
                      <a:r>
                        <a:rPr lang="ru-RU" sz="2000" dirty="0"/>
                        <a:t>Количество ворот</a:t>
                      </a:r>
                    </a:p>
                  </a:txBody>
                  <a:tcPr>
                    <a:lnL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2000"/>
                        <a:t>4</a:t>
                      </a:r>
                    </a:p>
                  </a:txBody>
                  <a:tcPr>
                    <a:lnL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fontAlgn="t"/>
                      <a:r>
                        <a:rPr lang="ru-RU" sz="2000" dirty="0"/>
                        <a:t>Количество башен</a:t>
                      </a:r>
                    </a:p>
                  </a:txBody>
                  <a:tcPr>
                    <a:lnL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2000" dirty="0"/>
                        <a:t>9</a:t>
                      </a:r>
                    </a:p>
                  </a:txBody>
                  <a:tcPr>
                    <a:lnL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5105400" y="762000"/>
            <a:ext cx="283763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cap="all" spc="0" dirty="0" smtClean="0">
                <a:ln w="0"/>
                <a:gradFill flip="none" rotWithShape="1">
                  <a:gsLst>
                    <a:gs pos="0">
                      <a:srgbClr val="00B0F0">
                        <a:shade val="30000"/>
                        <a:satMod val="115000"/>
                      </a:srgbClr>
                    </a:gs>
                    <a:gs pos="50000">
                      <a:srgbClr val="00B0F0">
                        <a:shade val="67500"/>
                        <a:satMod val="115000"/>
                      </a:srgbClr>
                    </a:gs>
                    <a:gs pos="100000">
                      <a:srgbClr val="00B0F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reflection blurRad="12700" stA="50000" endPos="50000" dist="5000" dir="5400000" sy="-100000" rotWithShape="0"/>
                </a:effectLst>
              </a:rPr>
              <a:t>Данные</a:t>
            </a:r>
            <a:endParaRPr lang="ru-RU" sz="5400" b="1" cap="all" spc="0" dirty="0">
              <a:ln w="0"/>
              <a:gradFill flip="none" rotWithShape="1">
                <a:gsLst>
                  <a:gs pos="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100000">
                    <a:srgbClr val="00B0F0">
                      <a:shade val="100000"/>
                      <a:satMod val="115000"/>
                    </a:srgbClr>
                  </a:gs>
                </a:gsLst>
                <a:lin ang="5400000" scaled="1"/>
                <a:tileRect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maxresdefault.jpg"/>
          <p:cNvPicPr>
            <a:picLocks noChangeAspect="1"/>
          </p:cNvPicPr>
          <p:nvPr/>
        </p:nvPicPr>
        <p:blipFill>
          <a:blip r:embed="rId2" cstate="print"/>
          <a:srcRect l="6436" r="6436"/>
          <a:stretch>
            <a:fillRect/>
          </a:stretch>
        </p:blipFill>
        <p:spPr>
          <a:xfrm rot="21259062">
            <a:off x="1110831" y="1109798"/>
            <a:ext cx="6933767" cy="4311934"/>
          </a:xfrm>
          <a:prstGeom prst="rect">
            <a:avLst/>
          </a:prstGeom>
        </p:spPr>
      </p:pic>
      <p:pic>
        <p:nvPicPr>
          <p:cNvPr id="5" name="Рисунок 4" descr="18372049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203596"/>
            <a:ext cx="9144000" cy="6450807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339811" y="5943600"/>
            <a:ext cx="8405121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4000" b="1" cap="all" spc="0" dirty="0" smtClean="0">
                <a:ln w="0"/>
                <a:gradFill flip="none" rotWithShape="1">
                  <a:gsLst>
                    <a:gs pos="0">
                      <a:srgbClr val="00B0F0">
                        <a:shade val="30000"/>
                        <a:satMod val="115000"/>
                      </a:srgbClr>
                    </a:gs>
                    <a:gs pos="50000">
                      <a:srgbClr val="00B0F0">
                        <a:shade val="67500"/>
                        <a:satMod val="115000"/>
                      </a:srgbClr>
                    </a:gs>
                    <a:gs pos="100000">
                      <a:srgbClr val="00B0F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reflection blurRad="12700" stA="50000" endPos="50000" dist="5000" dir="5400000" sy="-100000" rotWithShape="0"/>
                </a:effectLst>
              </a:rPr>
              <a:t>Реконструкция Кремля в </a:t>
            </a:r>
            <a:r>
              <a:rPr lang="en-US" sz="4000" b="1" cap="all" spc="0" dirty="0" smtClean="0">
                <a:ln w="0"/>
                <a:gradFill flip="none" rotWithShape="1">
                  <a:gsLst>
                    <a:gs pos="0">
                      <a:srgbClr val="00B0F0">
                        <a:shade val="30000"/>
                        <a:satMod val="115000"/>
                      </a:srgbClr>
                    </a:gs>
                    <a:gs pos="50000">
                      <a:srgbClr val="00B0F0">
                        <a:shade val="67500"/>
                        <a:satMod val="115000"/>
                      </a:srgbClr>
                    </a:gs>
                    <a:gs pos="100000">
                      <a:srgbClr val="00B0F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reflection blurRad="12700" stA="50000" endPos="50000" dist="5000" dir="5400000" sy="-100000" rotWithShape="0"/>
                </a:effectLst>
              </a:rPr>
              <a:t>XVI </a:t>
            </a:r>
            <a:r>
              <a:rPr lang="ru-RU" sz="4000" b="1" cap="all" spc="0" dirty="0" smtClean="0">
                <a:ln w="0"/>
                <a:gradFill flip="none" rotWithShape="1">
                  <a:gsLst>
                    <a:gs pos="0">
                      <a:srgbClr val="00B0F0">
                        <a:shade val="30000"/>
                        <a:satMod val="115000"/>
                      </a:srgbClr>
                    </a:gs>
                    <a:gs pos="50000">
                      <a:srgbClr val="00B0F0">
                        <a:shade val="67500"/>
                        <a:satMod val="115000"/>
                      </a:srgbClr>
                    </a:gs>
                    <a:gs pos="100000">
                      <a:srgbClr val="00B0F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reflection blurRad="12700" stA="50000" endPos="50000" dist="5000" dir="5400000" sy="-100000" rotWithShape="0"/>
                </a:effectLst>
              </a:rPr>
              <a:t>веке</a:t>
            </a:r>
            <a:endParaRPr lang="ru-RU" sz="4000" b="1" cap="all" spc="0" dirty="0">
              <a:ln w="0"/>
              <a:gradFill flip="none" rotWithShape="1">
                <a:gsLst>
                  <a:gs pos="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100000">
                    <a:srgbClr val="00B0F0">
                      <a:shade val="100000"/>
                      <a:satMod val="115000"/>
                    </a:srgbClr>
                  </a:gs>
                </a:gsLst>
                <a:lin ang="5400000" scaled="1"/>
                <a:tileRect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kisspng-window-board-game-square-area-pattern-green-border-frame-transparent-background-5a72197ed1bcd4.785702961517427070859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908800"/>
          </a:xfrm>
          <a:prstGeom prst="rect">
            <a:avLst/>
          </a:prstGeom>
        </p:spPr>
      </p:pic>
      <p:pic>
        <p:nvPicPr>
          <p:cNvPr id="8" name="Содержимое 7" descr="1234.pn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rcRect l="2885" r="962" b="1333"/>
          <a:stretch>
            <a:fillRect/>
          </a:stretch>
        </p:blipFill>
        <p:spPr>
          <a:xfrm>
            <a:off x="533400" y="533400"/>
            <a:ext cx="8063630" cy="5715000"/>
          </a:xfr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2"/>
          <p:cNvSpPr>
            <a:spLocks noChangeArrowheads="1"/>
          </p:cNvSpPr>
          <p:nvPr/>
        </p:nvSpPr>
        <p:spPr bwMode="gray">
          <a:xfrm>
            <a:off x="4953000" y="2286000"/>
            <a:ext cx="4038599" cy="457200"/>
          </a:xfrm>
          <a:prstGeom prst="roundRect">
            <a:avLst>
              <a:gd name="adj" fmla="val 50000"/>
            </a:avLst>
          </a:prstGeom>
          <a:ln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ru-RU" dirty="0" smtClean="0"/>
              <a:t>Бойницы, верхний ярус</a:t>
            </a:r>
            <a:endParaRPr lang="en-US" dirty="0"/>
          </a:p>
        </p:txBody>
      </p:sp>
      <p:pic>
        <p:nvPicPr>
          <p:cNvPr id="4" name="Рисунок 3" descr="Snimok-ekrana-v-2019_06_18-19_18_55.png"/>
          <p:cNvPicPr>
            <a:picLocks noChangeAspect="1"/>
          </p:cNvPicPr>
          <p:nvPr/>
        </p:nvPicPr>
        <p:blipFill>
          <a:blip r:embed="rId2" cstate="print"/>
          <a:srcRect l="12381" r="7833"/>
          <a:stretch>
            <a:fillRect/>
          </a:stretch>
        </p:blipFill>
        <p:spPr>
          <a:xfrm>
            <a:off x="228600" y="2321123"/>
            <a:ext cx="4419600" cy="3927277"/>
          </a:xfrm>
          <a:prstGeom prst="rect">
            <a:avLst/>
          </a:prstGeom>
        </p:spPr>
      </p:pic>
      <p:pic>
        <p:nvPicPr>
          <p:cNvPr id="10" name="Рисунок 9" descr="68389fcb01f220d2b6b784e28e19316d.png"/>
          <p:cNvPicPr>
            <a:picLocks noChangeAspect="1"/>
          </p:cNvPicPr>
          <p:nvPr/>
        </p:nvPicPr>
        <p:blipFill>
          <a:blip r:embed="rId3" cstate="print"/>
          <a:srcRect l="16393" r="11475"/>
          <a:stretch>
            <a:fillRect/>
          </a:stretch>
        </p:blipFill>
        <p:spPr>
          <a:xfrm>
            <a:off x="-76200" y="1828800"/>
            <a:ext cx="4876800" cy="4952543"/>
          </a:xfrm>
          <a:prstGeom prst="rect">
            <a:avLst/>
          </a:prstGeom>
        </p:spPr>
      </p:pic>
      <p:sp>
        <p:nvSpPr>
          <p:cNvPr id="5" name="AutoShape 10"/>
          <p:cNvSpPr>
            <a:spLocks noChangeArrowheads="1"/>
          </p:cNvSpPr>
          <p:nvPr/>
        </p:nvSpPr>
        <p:spPr bwMode="gray">
          <a:xfrm>
            <a:off x="4808537" y="3124200"/>
            <a:ext cx="4183063" cy="685800"/>
          </a:xfrm>
          <a:prstGeom prst="roundRect">
            <a:avLst>
              <a:gd name="adj" fmla="val 50000"/>
            </a:avLst>
          </a:prstGeom>
          <a:ln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en-US" dirty="0" smtClean="0"/>
              <a:t>   </a:t>
            </a:r>
            <a:r>
              <a:rPr lang="ru-RU" dirty="0" smtClean="0"/>
              <a:t>Варницы, навесной ярус, </a:t>
            </a:r>
          </a:p>
          <a:p>
            <a:pPr algn="ctr"/>
            <a:r>
              <a:rPr lang="ru-RU" dirty="0" smtClean="0"/>
              <a:t>для обстрела сверху</a:t>
            </a:r>
            <a:endParaRPr lang="en-US" dirty="0"/>
          </a:p>
        </p:txBody>
      </p:sp>
      <p:sp>
        <p:nvSpPr>
          <p:cNvPr id="6" name="AutoShape 18"/>
          <p:cNvSpPr>
            <a:spLocks noChangeArrowheads="1"/>
          </p:cNvSpPr>
          <p:nvPr/>
        </p:nvSpPr>
        <p:spPr bwMode="gray">
          <a:xfrm>
            <a:off x="4808537" y="4038600"/>
            <a:ext cx="4183063" cy="762000"/>
          </a:xfrm>
          <a:prstGeom prst="roundRect">
            <a:avLst>
              <a:gd name="adj" fmla="val 50000"/>
            </a:avLst>
          </a:prstGeom>
          <a:ln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ru-RU" dirty="0" smtClean="0"/>
              <a:t>«Боевой ход», </a:t>
            </a:r>
            <a:endParaRPr lang="en-US" dirty="0" smtClean="0"/>
          </a:p>
          <a:p>
            <a:pPr algn="ctr"/>
            <a:r>
              <a:rPr lang="ru-RU" dirty="0" smtClean="0"/>
              <a:t>самый мобильный </a:t>
            </a:r>
            <a:endParaRPr lang="en-US" dirty="0" smtClean="0"/>
          </a:p>
          <a:p>
            <a:pPr algn="ctr"/>
            <a:r>
              <a:rPr lang="ru-RU" dirty="0" smtClean="0"/>
              <a:t>ярус обороны</a:t>
            </a:r>
            <a:endParaRPr lang="en-US" dirty="0"/>
          </a:p>
        </p:txBody>
      </p:sp>
      <p:sp>
        <p:nvSpPr>
          <p:cNvPr id="7" name="AutoShape 26"/>
          <p:cNvSpPr>
            <a:spLocks noChangeArrowheads="1"/>
          </p:cNvSpPr>
          <p:nvPr/>
        </p:nvSpPr>
        <p:spPr bwMode="gray">
          <a:xfrm>
            <a:off x="4876800" y="5181600"/>
            <a:ext cx="4038600" cy="609600"/>
          </a:xfrm>
          <a:prstGeom prst="roundRect">
            <a:avLst>
              <a:gd name="adj" fmla="val 50000"/>
            </a:avLst>
          </a:prstGeom>
          <a:ln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ru-RU" dirty="0" smtClean="0"/>
              <a:t>«Подошвенный бой», </a:t>
            </a:r>
            <a:endParaRPr lang="en-US" dirty="0" smtClean="0"/>
          </a:p>
          <a:p>
            <a:pPr algn="ctr"/>
            <a:r>
              <a:rPr lang="ru-RU" dirty="0" smtClean="0"/>
              <a:t>нижний ярус</a:t>
            </a:r>
            <a:endParaRPr lang="en-US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2057400" y="457200"/>
            <a:ext cx="5424690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4400" b="1" cap="all" spc="0" dirty="0" smtClean="0">
                <a:ln w="0"/>
                <a:gradFill flip="none" rotWithShape="1">
                  <a:gsLst>
                    <a:gs pos="0">
                      <a:srgbClr val="00B0F0">
                        <a:shade val="30000"/>
                        <a:satMod val="115000"/>
                      </a:srgbClr>
                    </a:gs>
                    <a:gs pos="50000">
                      <a:srgbClr val="00B0F0">
                        <a:shade val="67500"/>
                        <a:satMod val="115000"/>
                      </a:srgbClr>
                    </a:gs>
                    <a:gs pos="100000">
                      <a:srgbClr val="00B0F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reflection blurRad="12700" stA="50000" endPos="50000" dist="5000" dir="5400000" sy="-100000" rotWithShape="0"/>
                </a:effectLst>
              </a:rPr>
              <a:t>Строение </a:t>
            </a:r>
            <a:br>
              <a:rPr lang="ru-RU" sz="4400" b="1" cap="all" spc="0" dirty="0" smtClean="0">
                <a:ln w="0"/>
                <a:gradFill flip="none" rotWithShape="1">
                  <a:gsLst>
                    <a:gs pos="0">
                      <a:srgbClr val="00B0F0">
                        <a:shade val="30000"/>
                        <a:satMod val="115000"/>
                      </a:srgbClr>
                    </a:gs>
                    <a:gs pos="50000">
                      <a:srgbClr val="00B0F0">
                        <a:shade val="67500"/>
                        <a:satMod val="115000"/>
                      </a:srgbClr>
                    </a:gs>
                    <a:gs pos="100000">
                      <a:srgbClr val="00B0F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reflection blurRad="12700" stA="50000" endPos="50000" dist="5000" dir="5400000" sy="-100000" rotWithShape="0"/>
                </a:effectLst>
              </a:rPr>
            </a:br>
            <a:r>
              <a:rPr lang="ru-RU" sz="4400" b="1" cap="all" spc="0" dirty="0" smtClean="0">
                <a:ln w="0"/>
                <a:gradFill flip="none" rotWithShape="1">
                  <a:gsLst>
                    <a:gs pos="0">
                      <a:srgbClr val="00B0F0">
                        <a:shade val="30000"/>
                        <a:satMod val="115000"/>
                      </a:srgbClr>
                    </a:gs>
                    <a:gs pos="50000">
                      <a:srgbClr val="00B0F0">
                        <a:shade val="67500"/>
                        <a:satMod val="115000"/>
                      </a:srgbClr>
                    </a:gs>
                    <a:gs pos="100000">
                      <a:srgbClr val="00B0F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reflection blurRad="12700" stA="50000" endPos="50000" dist="5000" dir="5400000" sy="-100000" rotWithShape="0"/>
                </a:effectLst>
              </a:rPr>
              <a:t>крепостных башен</a:t>
            </a:r>
            <a:endParaRPr lang="ru-RU" sz="4400" b="1" cap="all" spc="0" dirty="0">
              <a:ln w="0"/>
              <a:gradFill flip="none" rotWithShape="1">
                <a:gsLst>
                  <a:gs pos="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100000">
                    <a:srgbClr val="00B0F0">
                      <a:shade val="100000"/>
                      <a:satMod val="115000"/>
                    </a:srgbClr>
                  </a:gs>
                </a:gsLst>
                <a:lin ang="5400000" scaled="1"/>
                <a:tileRect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pic>
        <p:nvPicPr>
          <p:cNvPr id="9" name="Рисунок 8" descr="—Pngtree—color low polygon numbers 1_3147408.png"/>
          <p:cNvPicPr>
            <a:picLocks noChangeAspect="1"/>
          </p:cNvPicPr>
          <p:nvPr/>
        </p:nvPicPr>
        <p:blipFill>
          <a:blip r:embed="rId4" cstate="print"/>
          <a:srcRect r="66667" b="67778"/>
          <a:stretch>
            <a:fillRect/>
          </a:stretch>
        </p:blipFill>
        <p:spPr>
          <a:xfrm>
            <a:off x="4572000" y="2057400"/>
            <a:ext cx="1024759" cy="990600"/>
          </a:xfrm>
          <a:prstGeom prst="rect">
            <a:avLst/>
          </a:prstGeom>
        </p:spPr>
      </p:pic>
      <p:pic>
        <p:nvPicPr>
          <p:cNvPr id="11" name="Рисунок 10" descr="—Pngtree—color low polygon numbers 1_3147408.png"/>
          <p:cNvPicPr>
            <a:picLocks noChangeAspect="1"/>
          </p:cNvPicPr>
          <p:nvPr/>
        </p:nvPicPr>
        <p:blipFill>
          <a:blip r:embed="rId5" cstate="print"/>
          <a:srcRect l="33333" t="2222" r="35556" b="68889"/>
          <a:stretch>
            <a:fillRect/>
          </a:stretch>
        </p:blipFill>
        <p:spPr>
          <a:xfrm>
            <a:off x="4654061" y="3048000"/>
            <a:ext cx="984739" cy="914400"/>
          </a:xfrm>
          <a:prstGeom prst="rect">
            <a:avLst/>
          </a:prstGeom>
        </p:spPr>
      </p:pic>
      <p:pic>
        <p:nvPicPr>
          <p:cNvPr id="12" name="Рисунок 11" descr="—Pngtree—color low polygon numbers 1_3147408.png"/>
          <p:cNvPicPr>
            <a:picLocks noChangeAspect="1"/>
          </p:cNvPicPr>
          <p:nvPr/>
        </p:nvPicPr>
        <p:blipFill>
          <a:blip r:embed="rId6" cstate="print"/>
          <a:srcRect l="65556" b="68889"/>
          <a:stretch>
            <a:fillRect/>
          </a:stretch>
        </p:blipFill>
        <p:spPr>
          <a:xfrm>
            <a:off x="4694465" y="3962400"/>
            <a:ext cx="1096735" cy="990600"/>
          </a:xfrm>
          <a:prstGeom prst="rect">
            <a:avLst/>
          </a:prstGeom>
        </p:spPr>
      </p:pic>
      <p:pic>
        <p:nvPicPr>
          <p:cNvPr id="13" name="Рисунок 12" descr="—Pngtree—color low polygon numbers 1_3147408.png"/>
          <p:cNvPicPr>
            <a:picLocks noChangeAspect="1"/>
          </p:cNvPicPr>
          <p:nvPr/>
        </p:nvPicPr>
        <p:blipFill>
          <a:blip r:embed="rId7" cstate="print"/>
          <a:srcRect l="1111" t="31111" r="65556" b="37778"/>
          <a:stretch>
            <a:fillRect/>
          </a:stretch>
        </p:blipFill>
        <p:spPr>
          <a:xfrm>
            <a:off x="4653643" y="4953000"/>
            <a:ext cx="1143000" cy="10668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main_smolensk_bashnya___.jpg"/>
          <p:cNvPicPr>
            <a:picLocks noChangeAspect="1"/>
          </p:cNvPicPr>
          <p:nvPr/>
        </p:nvPicPr>
        <p:blipFill>
          <a:blip r:embed="rId2" cstate="print"/>
          <a:srcRect b="3333"/>
          <a:stretch>
            <a:fillRect/>
          </a:stretch>
        </p:blipFill>
        <p:spPr>
          <a:xfrm rot="344794">
            <a:off x="3335905" y="558105"/>
            <a:ext cx="5361707" cy="6019800"/>
          </a:xfrm>
          <a:prstGeom prst="rect">
            <a:avLst/>
          </a:prstGeom>
        </p:spPr>
      </p:pic>
      <p:pic>
        <p:nvPicPr>
          <p:cNvPr id="3" name="Рисунок 2" descr="18372049.png"/>
          <p:cNvPicPr>
            <a:picLocks noChangeAspect="1"/>
          </p:cNvPicPr>
          <p:nvPr/>
        </p:nvPicPr>
        <p:blipFill>
          <a:blip r:embed="rId3" cstate="print"/>
          <a:srcRect l="4234" t="4272" r="9162" b="11359"/>
          <a:stretch>
            <a:fillRect/>
          </a:stretch>
        </p:blipFill>
        <p:spPr>
          <a:xfrm rot="16200000" flipH="1">
            <a:off x="2496943" y="210943"/>
            <a:ext cx="6858001" cy="6436112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76200" y="1554301"/>
            <a:ext cx="3200400" cy="317009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4000" b="1" cap="all" spc="0" dirty="0" smtClean="0">
                <a:ln w="0"/>
                <a:gradFill flip="none" rotWithShape="1">
                  <a:gsLst>
                    <a:gs pos="0">
                      <a:srgbClr val="00B0F0">
                        <a:shade val="30000"/>
                        <a:satMod val="115000"/>
                      </a:srgbClr>
                    </a:gs>
                    <a:gs pos="50000">
                      <a:srgbClr val="00B0F0">
                        <a:shade val="67500"/>
                        <a:satMod val="115000"/>
                      </a:srgbClr>
                    </a:gs>
                    <a:gs pos="100000">
                      <a:srgbClr val="00B0F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reflection blurRad="12700" stA="50000" endPos="50000" dist="5000" dir="5400000" sy="-100000" rotWithShape="0"/>
                </a:effectLst>
              </a:rPr>
              <a:t>Как выглядела</a:t>
            </a:r>
          </a:p>
          <a:p>
            <a:pPr algn="ctr"/>
            <a:r>
              <a:rPr lang="ru-RU" sz="4000" b="1" cap="all" dirty="0" smtClean="0">
                <a:ln w="0"/>
                <a:gradFill flip="none" rotWithShape="1">
                  <a:gsLst>
                    <a:gs pos="0">
                      <a:srgbClr val="00B0F0">
                        <a:shade val="30000"/>
                        <a:satMod val="115000"/>
                      </a:srgbClr>
                    </a:gs>
                    <a:gs pos="50000">
                      <a:srgbClr val="00B0F0">
                        <a:shade val="67500"/>
                        <a:satMod val="115000"/>
                      </a:srgbClr>
                    </a:gs>
                    <a:gs pos="100000">
                      <a:srgbClr val="00B0F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reflection blurRad="12700" stA="50000" endPos="50000" dist="5000" dir="5400000" sy="-100000" rotWithShape="0"/>
                </a:effectLst>
              </a:rPr>
              <a:t>Крепостная </a:t>
            </a:r>
          </a:p>
          <a:p>
            <a:pPr algn="ctr"/>
            <a:r>
              <a:rPr lang="ru-RU" sz="4000" b="1" cap="all" dirty="0" smtClean="0">
                <a:ln w="0"/>
                <a:gradFill flip="none" rotWithShape="1">
                  <a:gsLst>
                    <a:gs pos="0">
                      <a:srgbClr val="00B0F0">
                        <a:shade val="30000"/>
                        <a:satMod val="115000"/>
                      </a:srgbClr>
                    </a:gs>
                    <a:gs pos="50000">
                      <a:srgbClr val="00B0F0">
                        <a:shade val="67500"/>
                        <a:satMod val="115000"/>
                      </a:srgbClr>
                    </a:gs>
                    <a:gs pos="100000">
                      <a:srgbClr val="00B0F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reflection blurRad="12700" stA="50000" endPos="50000" dist="5000" dir="5400000" sy="-100000" rotWithShape="0"/>
                </a:effectLst>
              </a:rPr>
              <a:t>башня </a:t>
            </a:r>
          </a:p>
          <a:p>
            <a:pPr algn="ctr"/>
            <a:r>
              <a:rPr lang="ru-RU" sz="4000" b="1" cap="all" dirty="0" smtClean="0">
                <a:ln w="0"/>
                <a:gradFill flip="none" rotWithShape="1">
                  <a:gsLst>
                    <a:gs pos="0">
                      <a:srgbClr val="00B0F0">
                        <a:shade val="30000"/>
                        <a:satMod val="115000"/>
                      </a:srgbClr>
                    </a:gs>
                    <a:gs pos="50000">
                      <a:srgbClr val="00B0F0">
                        <a:shade val="67500"/>
                        <a:satMod val="115000"/>
                      </a:srgbClr>
                    </a:gs>
                    <a:gs pos="100000">
                      <a:srgbClr val="00B0F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reflection blurRad="12700" stA="50000" endPos="50000" dist="5000" dir="5400000" sy="-100000" rotWithShape="0"/>
                </a:effectLst>
              </a:rPr>
              <a:t>кремлей</a:t>
            </a:r>
            <a:endParaRPr lang="ru-RU" sz="4000" b="1" cap="all" spc="0" dirty="0">
              <a:ln w="0"/>
              <a:gradFill flip="none" rotWithShape="1">
                <a:gsLst>
                  <a:gs pos="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100000">
                    <a:srgbClr val="00B0F0">
                      <a:shade val="100000"/>
                      <a:satMod val="115000"/>
                    </a:srgbClr>
                  </a:gs>
                </a:gsLst>
                <a:lin ang="5400000" scaled="1"/>
                <a:tileRect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Orange-simple-white-wallpaper-high-definition-free-all-devices1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0800000"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 rot="324985">
            <a:off x="1376785" y="1682316"/>
            <a:ext cx="6809062" cy="4770537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ü"/>
            </a:pPr>
            <a:endParaRPr lang="ru-RU" sz="1900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ü"/>
            </a:pPr>
            <a:r>
              <a:rPr lang="ru-RU" sz="1900" dirty="0" smtClean="0">
                <a:latin typeface="Arial" pitchFamily="34" charset="0"/>
                <a:cs typeface="Arial" pitchFamily="34" charset="0"/>
              </a:rPr>
              <a:t> Зубцы кремля напоминают ласточкин хвост. </a:t>
            </a:r>
          </a:p>
          <a:p>
            <a:r>
              <a:rPr lang="ru-RU" sz="1900" dirty="0" smtClean="0">
                <a:latin typeface="Arial" pitchFamily="34" charset="0"/>
                <a:cs typeface="Arial" pitchFamily="34" charset="0"/>
              </a:rPr>
              <a:t>Это характерно для итальянцев;</a:t>
            </a:r>
          </a:p>
          <a:p>
            <a:pPr>
              <a:buFont typeface="Wingdings" pitchFamily="2" charset="2"/>
              <a:buChar char="ü"/>
            </a:pPr>
            <a:r>
              <a:rPr lang="ru-RU" sz="1900" dirty="0" smtClean="0">
                <a:latin typeface="Arial" pitchFamily="34" charset="0"/>
                <a:cs typeface="Arial" pitchFamily="34" charset="0"/>
              </a:rPr>
              <a:t> Кремль стоит не на возвышенности, а в низине, </a:t>
            </a:r>
            <a:br>
              <a:rPr lang="ru-RU" sz="1900" dirty="0" smtClean="0">
                <a:latin typeface="Arial" pitchFamily="34" charset="0"/>
                <a:cs typeface="Arial" pitchFamily="34" charset="0"/>
              </a:rPr>
            </a:br>
            <a:r>
              <a:rPr lang="ru-RU" sz="1900" dirty="0" smtClean="0">
                <a:latin typeface="Arial" pitchFamily="34" charset="0"/>
                <a:cs typeface="Arial" pitchFamily="34" charset="0"/>
              </a:rPr>
              <a:t>на менее затопляемом берегу р. </a:t>
            </a:r>
            <a:r>
              <a:rPr lang="ru-RU" sz="1900" dirty="0" err="1" smtClean="0">
                <a:latin typeface="Arial" pitchFamily="34" charset="0"/>
                <a:cs typeface="Arial" pitchFamily="34" charset="0"/>
              </a:rPr>
              <a:t>Упы</a:t>
            </a:r>
            <a:r>
              <a:rPr lang="ru-RU" sz="1900" dirty="0" smtClean="0">
                <a:latin typeface="Arial" pitchFamily="34" charset="0"/>
                <a:cs typeface="Arial" pitchFamily="34" charset="0"/>
              </a:rPr>
              <a:t>;</a:t>
            </a:r>
          </a:p>
          <a:p>
            <a:pPr>
              <a:buFont typeface="Wingdings" pitchFamily="2" charset="2"/>
              <a:buChar char="ü"/>
            </a:pPr>
            <a:r>
              <a:rPr lang="ru-RU" sz="1900" dirty="0" smtClean="0">
                <a:latin typeface="Arial" pitchFamily="34" charset="0"/>
                <a:cs typeface="Arial" pitchFamily="34" charset="0"/>
              </a:rPr>
              <a:t> Внутри </a:t>
            </a:r>
            <a:r>
              <a:rPr lang="ru-RU" sz="1900" dirty="0" err="1" smtClean="0">
                <a:latin typeface="Arial" pitchFamily="34" charset="0"/>
                <a:cs typeface="Arial" pitchFamily="34" charset="0"/>
              </a:rPr>
              <a:t>Никитской</a:t>
            </a:r>
            <a:r>
              <a:rPr lang="ru-RU" sz="1900" dirty="0" smtClean="0">
                <a:latin typeface="Arial" pitchFamily="34" charset="0"/>
                <a:cs typeface="Arial" pitchFamily="34" charset="0"/>
              </a:rPr>
              <a:t> башни сферический потолок. </a:t>
            </a:r>
          </a:p>
          <a:p>
            <a:r>
              <a:rPr lang="ru-RU" sz="1900" dirty="0" smtClean="0">
                <a:latin typeface="Arial" pitchFamily="34" charset="0"/>
                <a:cs typeface="Arial" pitchFamily="34" charset="0"/>
              </a:rPr>
              <a:t>Это чуждо для русской архитектуры;</a:t>
            </a:r>
          </a:p>
          <a:p>
            <a:pPr>
              <a:buFont typeface="Wingdings" pitchFamily="2" charset="2"/>
              <a:buChar char="ü"/>
            </a:pPr>
            <a:r>
              <a:rPr lang="ru-RU" sz="1900" dirty="0" smtClean="0">
                <a:latin typeface="Arial" pitchFamily="34" charset="0"/>
                <a:cs typeface="Arial" pitchFamily="34" charset="0"/>
              </a:rPr>
              <a:t> Башни кремля сильно вынесены за линию стен. </a:t>
            </a:r>
          </a:p>
          <a:p>
            <a:r>
              <a:rPr lang="ru-RU" sz="1900" dirty="0" smtClean="0">
                <a:latin typeface="Arial" pitchFamily="34" charset="0"/>
                <a:cs typeface="Arial" pitchFamily="34" charset="0"/>
              </a:rPr>
              <a:t>Так они обеспечивали фланговый обстрел по врагу;</a:t>
            </a:r>
          </a:p>
          <a:p>
            <a:pPr>
              <a:buFont typeface="Wingdings" pitchFamily="2" charset="2"/>
              <a:buChar char="ü"/>
            </a:pPr>
            <a:r>
              <a:rPr lang="ru-RU" sz="1900" dirty="0" smtClean="0">
                <a:latin typeface="Arial" pitchFamily="34" charset="0"/>
                <a:cs typeface="Arial" pitchFamily="34" charset="0"/>
              </a:rPr>
              <a:t> Башни изолированы одна от другой. Каждая представляет собой как бы самостоятельную крепость;</a:t>
            </a:r>
          </a:p>
          <a:p>
            <a:pPr>
              <a:buFont typeface="Wingdings" pitchFamily="2" charset="2"/>
              <a:buChar char="ü"/>
            </a:pPr>
            <a:r>
              <a:rPr lang="ru-RU" sz="1900" dirty="0" smtClean="0">
                <a:latin typeface="Arial" pitchFamily="34" charset="0"/>
                <a:cs typeface="Arial" pitchFamily="34" charset="0"/>
              </a:rPr>
              <a:t> Башни внутри делятся мостами на ярусы. </a:t>
            </a:r>
          </a:p>
          <a:p>
            <a:r>
              <a:rPr lang="ru-RU" sz="1900" dirty="0" smtClean="0">
                <a:latin typeface="Arial" pitchFamily="34" charset="0"/>
                <a:cs typeface="Arial" pitchFamily="34" charset="0"/>
              </a:rPr>
              <a:t>Между собою мосты были связаны каменными лестницами, которые выводят в верхние помещения </a:t>
            </a:r>
          </a:p>
          <a:p>
            <a:r>
              <a:rPr lang="ru-RU" sz="1900" dirty="0" smtClean="0">
                <a:latin typeface="Arial" pitchFamily="34" charset="0"/>
                <a:cs typeface="Arial" pitchFamily="34" charset="0"/>
              </a:rPr>
              <a:t>и на боевой ход.</a:t>
            </a:r>
          </a:p>
          <a:p>
            <a:endParaRPr lang="ru-RU" sz="19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1" name="Рисунок 10" descr="18372049.png"/>
          <p:cNvPicPr>
            <a:picLocks noChangeAspect="1"/>
          </p:cNvPicPr>
          <p:nvPr/>
        </p:nvPicPr>
        <p:blipFill>
          <a:blip r:embed="rId3" cstate="print"/>
          <a:srcRect t="4272" b="11359"/>
          <a:stretch>
            <a:fillRect/>
          </a:stretch>
        </p:blipFill>
        <p:spPr>
          <a:xfrm flipH="1">
            <a:off x="304800" y="1066800"/>
            <a:ext cx="8839200" cy="5791200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221135" y="76200"/>
            <a:ext cx="8618065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cap="all" spc="0" dirty="0" smtClean="0">
                <a:ln w="0"/>
                <a:gradFill flip="none" rotWithShape="1">
                  <a:gsLst>
                    <a:gs pos="0">
                      <a:srgbClr val="00B0F0">
                        <a:shade val="30000"/>
                        <a:satMod val="115000"/>
                      </a:srgbClr>
                    </a:gs>
                    <a:gs pos="50000">
                      <a:srgbClr val="00B0F0">
                        <a:shade val="67500"/>
                        <a:satMod val="115000"/>
                      </a:srgbClr>
                    </a:gs>
                    <a:gs pos="100000">
                      <a:srgbClr val="00B0F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reflection blurRad="12700" stA="50000" endPos="50000" dist="5000" dir="5400000" sy="-100000" rotWithShape="0"/>
                </a:effectLst>
              </a:rPr>
              <a:t>Особенности постройки</a:t>
            </a:r>
          </a:p>
          <a:p>
            <a:pPr algn="ctr"/>
            <a:endParaRPr lang="ru-RU" sz="5400" b="1" cap="all" spc="0" dirty="0">
              <a:ln w="0"/>
              <a:gradFill flip="none" rotWithShape="1">
                <a:gsLst>
                  <a:gs pos="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100000">
                    <a:srgbClr val="00B0F0">
                      <a:shade val="100000"/>
                      <a:satMod val="115000"/>
                    </a:srgbClr>
                  </a:gs>
                </a:gsLst>
                <a:lin ang="5400000" scaled="1"/>
                <a:tileRect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kisspng-window-board-game-square-area-pattern-green-border-frame-transparent-background-5a72197ed1bcd4.785702961517427070859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908800"/>
          </a:xfrm>
          <a:prstGeom prst="rect">
            <a:avLst/>
          </a:prstGeom>
        </p:spPr>
      </p:pic>
      <p:pic>
        <p:nvPicPr>
          <p:cNvPr id="10" name="Содержимое 9" descr="vystavka-ob-istorii-tulskogo-kremlja-i-bolshoj-zasechnoj-cherty-otkrylas-v-tule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609600" y="609600"/>
            <a:ext cx="7924800" cy="5638800"/>
          </a:xfr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Orange-simple-white-wallpaper-high-definition-free-all-devices1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0800000"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09600" y="1752600"/>
            <a:ext cx="8229600" cy="41910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>
              <a:buNone/>
            </a:pPr>
            <a:r>
              <a:rPr lang="ru-RU" sz="2200" dirty="0" smtClean="0"/>
              <a:t>1146 – первое упоминание Тулы, которая </a:t>
            </a:r>
            <a:r>
              <a:rPr lang="ru-RU" sz="2200" dirty="0" smtClean="0"/>
              <a:t>входила в Рязанское княжество. </a:t>
            </a:r>
            <a:endParaRPr lang="ru-RU" sz="2200" dirty="0" smtClean="0"/>
          </a:p>
          <a:p>
            <a:pPr>
              <a:buNone/>
            </a:pPr>
            <a:r>
              <a:rPr lang="ru-RU" sz="2200" dirty="0" smtClean="0"/>
              <a:t>1320-е годы – Тула </a:t>
            </a:r>
            <a:r>
              <a:rPr lang="ru-RU" sz="2200" dirty="0" smtClean="0"/>
              <a:t>принадлежала золотоордынской царице </a:t>
            </a:r>
            <a:r>
              <a:rPr lang="ru-RU" sz="2200" dirty="0" err="1" smtClean="0"/>
              <a:t>Тайдуле</a:t>
            </a:r>
            <a:r>
              <a:rPr lang="ru-RU" sz="2200" dirty="0" smtClean="0"/>
              <a:t>; позднее была захвачена рязанским князем. </a:t>
            </a:r>
            <a:endParaRPr lang="ru-RU" sz="2200" dirty="0" smtClean="0"/>
          </a:p>
          <a:p>
            <a:pPr>
              <a:buNone/>
            </a:pPr>
            <a:r>
              <a:rPr lang="ru-RU" sz="2200" dirty="0" smtClean="0"/>
              <a:t>1380 – Куликовская битва на одноименном поле (130 км от Тулы)</a:t>
            </a:r>
          </a:p>
          <a:p>
            <a:pPr>
              <a:buNone/>
            </a:pPr>
            <a:r>
              <a:rPr lang="ru-RU" sz="2200" dirty="0" smtClean="0"/>
              <a:t>1503 – Тула в составе Московского княжества. Это </a:t>
            </a:r>
            <a:r>
              <a:rPr lang="ru-RU" sz="2200" dirty="0" smtClean="0"/>
              <a:t>укрепленный пункт на южной окраине </a:t>
            </a:r>
            <a:r>
              <a:rPr lang="ru-RU" sz="2200" dirty="0" smtClean="0"/>
              <a:t>государства</a:t>
            </a:r>
            <a:r>
              <a:rPr lang="ru-RU" sz="2200" dirty="0" smtClean="0"/>
              <a:t>, </a:t>
            </a:r>
            <a:r>
              <a:rPr lang="ru-RU" sz="2200" dirty="0" smtClean="0"/>
              <a:t>центр </a:t>
            </a:r>
            <a:r>
              <a:rPr lang="ru-RU" sz="2200" dirty="0" smtClean="0"/>
              <a:t>Большой засечной черты. </a:t>
            </a:r>
            <a:endParaRPr lang="ru-RU" sz="2200" dirty="0" smtClean="0"/>
          </a:p>
          <a:p>
            <a:pPr>
              <a:buNone/>
            </a:pPr>
            <a:r>
              <a:rPr lang="ru-RU" sz="2200" dirty="0" smtClean="0"/>
              <a:t>1552 – Тула </a:t>
            </a:r>
            <a:r>
              <a:rPr lang="ru-RU" sz="2200" dirty="0" smtClean="0"/>
              <a:t>выдержала осаду войск крымского хана </a:t>
            </a:r>
            <a:r>
              <a:rPr lang="ru-RU" sz="2200" dirty="0" err="1" smtClean="0"/>
              <a:t>Девлет-Гирея</a:t>
            </a:r>
            <a:r>
              <a:rPr lang="ru-RU" sz="2200" dirty="0" smtClean="0"/>
              <a:t>. </a:t>
            </a:r>
            <a:endParaRPr lang="ru-RU" sz="2200" dirty="0" smtClean="0"/>
          </a:p>
          <a:p>
            <a:pPr>
              <a:buNone/>
            </a:pPr>
            <a:r>
              <a:rPr lang="ru-RU" sz="2200" dirty="0" smtClean="0"/>
              <a:t>1607 – в </a:t>
            </a:r>
            <a:r>
              <a:rPr lang="ru-RU" sz="2200" dirty="0" smtClean="0"/>
              <a:t>Тульском кремле оборонялись восставшие крестьяне во главе с Иваном </a:t>
            </a:r>
            <a:r>
              <a:rPr lang="ru-RU" sz="2200" dirty="0" err="1" smtClean="0"/>
              <a:t>Болотниковым</a:t>
            </a:r>
            <a:r>
              <a:rPr lang="ru-RU" sz="2200" dirty="0" smtClean="0"/>
              <a:t>. </a:t>
            </a:r>
            <a:endParaRPr lang="ru-RU" sz="22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685800" y="303074"/>
            <a:ext cx="7924800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4000" b="1" cap="all" spc="0" dirty="0" smtClean="0">
                <a:ln w="0"/>
                <a:gradFill flip="none" rotWithShape="1">
                  <a:gsLst>
                    <a:gs pos="0">
                      <a:srgbClr val="00B0F0">
                        <a:shade val="30000"/>
                        <a:satMod val="115000"/>
                      </a:srgbClr>
                    </a:gs>
                    <a:gs pos="50000">
                      <a:srgbClr val="00B0F0">
                        <a:shade val="67500"/>
                        <a:satMod val="115000"/>
                      </a:srgbClr>
                    </a:gs>
                    <a:gs pos="100000">
                      <a:srgbClr val="00B0F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reflection blurRad="12700" stA="50000" endPos="50000" dist="5000" dir="5400000" sy="-100000" rotWithShape="0"/>
                </a:effectLst>
              </a:rPr>
              <a:t>Почему Тула </a:t>
            </a:r>
            <a:r>
              <a:rPr lang="ru-RU" sz="4000" b="1" cap="all" dirty="0" smtClean="0">
                <a:ln w="0"/>
                <a:gradFill flip="none" rotWithShape="1">
                  <a:gsLst>
                    <a:gs pos="0">
                      <a:srgbClr val="00B0F0">
                        <a:shade val="30000"/>
                        <a:satMod val="115000"/>
                      </a:srgbClr>
                    </a:gs>
                    <a:gs pos="50000">
                      <a:srgbClr val="00B0F0">
                        <a:shade val="67500"/>
                        <a:satMod val="115000"/>
                      </a:srgbClr>
                    </a:gs>
                    <a:gs pos="100000">
                      <a:srgbClr val="00B0F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reflection blurRad="12700" stA="50000" endPos="50000" dist="5000" dir="5400000" sy="-100000" rotWithShape="0"/>
                </a:effectLst>
              </a:rPr>
              <a:t>–</a:t>
            </a:r>
            <a:r>
              <a:rPr lang="ru-RU" sz="4000" b="1" cap="all" spc="0" dirty="0" smtClean="0">
                <a:ln w="0"/>
                <a:gradFill flip="none" rotWithShape="1">
                  <a:gsLst>
                    <a:gs pos="0">
                      <a:srgbClr val="00B0F0">
                        <a:shade val="30000"/>
                        <a:satMod val="115000"/>
                      </a:srgbClr>
                    </a:gs>
                    <a:gs pos="50000">
                      <a:srgbClr val="00B0F0">
                        <a:shade val="67500"/>
                        <a:satMod val="115000"/>
                      </a:srgbClr>
                    </a:gs>
                    <a:gs pos="100000">
                      <a:srgbClr val="00B0F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reflection blurRad="12700" stA="50000" endPos="50000" dist="5000" dir="5400000" sy="-100000" rotWithShape="0"/>
                </a:effectLst>
              </a:rPr>
              <a:t> </a:t>
            </a:r>
            <a:br>
              <a:rPr lang="ru-RU" sz="4000" b="1" cap="all" spc="0" dirty="0" smtClean="0">
                <a:ln w="0"/>
                <a:gradFill flip="none" rotWithShape="1">
                  <a:gsLst>
                    <a:gs pos="0">
                      <a:srgbClr val="00B0F0">
                        <a:shade val="30000"/>
                        <a:satMod val="115000"/>
                      </a:srgbClr>
                    </a:gs>
                    <a:gs pos="50000">
                      <a:srgbClr val="00B0F0">
                        <a:shade val="67500"/>
                        <a:satMod val="115000"/>
                      </a:srgbClr>
                    </a:gs>
                    <a:gs pos="100000">
                      <a:srgbClr val="00B0F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reflection blurRad="12700" stA="50000" endPos="50000" dist="5000" dir="5400000" sy="-100000" rotWithShape="0"/>
                </a:effectLst>
              </a:rPr>
            </a:br>
            <a:r>
              <a:rPr lang="ru-RU" sz="4000" b="1" cap="all" spc="0" dirty="0" smtClean="0">
                <a:ln w="0"/>
                <a:gradFill flip="none" rotWithShape="1">
                  <a:gsLst>
                    <a:gs pos="0">
                      <a:srgbClr val="00B0F0">
                        <a:shade val="30000"/>
                        <a:satMod val="115000"/>
                      </a:srgbClr>
                    </a:gs>
                    <a:gs pos="50000">
                      <a:srgbClr val="00B0F0">
                        <a:shade val="67500"/>
                        <a:satMod val="115000"/>
                      </a:srgbClr>
                    </a:gs>
                    <a:gs pos="100000">
                      <a:srgbClr val="00B0F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reflection blurRad="12700" stA="50000" endPos="50000" dist="5000" dir="5400000" sy="-100000" rotWithShape="0"/>
                </a:effectLst>
              </a:rPr>
              <a:t>Южная граница </a:t>
            </a:r>
            <a:r>
              <a:rPr lang="ru-RU" sz="4000" b="1" cap="all" dirty="0" smtClean="0">
                <a:ln w="0"/>
                <a:gradFill flip="none" rotWithShape="1">
                  <a:gsLst>
                    <a:gs pos="0">
                      <a:srgbClr val="00B0F0">
                        <a:shade val="30000"/>
                        <a:satMod val="115000"/>
                      </a:srgbClr>
                    </a:gs>
                    <a:gs pos="50000">
                      <a:srgbClr val="00B0F0">
                        <a:shade val="67500"/>
                        <a:satMod val="115000"/>
                      </a:srgbClr>
                    </a:gs>
                    <a:gs pos="100000">
                      <a:srgbClr val="00B0F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reflection blurRad="12700" stA="50000" endPos="50000" dist="5000" dir="5400000" sy="-100000" rotWithShape="0"/>
                </a:effectLst>
              </a:rPr>
              <a:t>Руси?</a:t>
            </a:r>
            <a:endParaRPr lang="ru-RU" sz="4000" b="1" cap="all" spc="0" dirty="0">
              <a:ln w="0"/>
              <a:gradFill flip="none" rotWithShape="1">
                <a:gsLst>
                  <a:gs pos="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100000">
                    <a:srgbClr val="00B0F0">
                      <a:shade val="100000"/>
                      <a:satMod val="115000"/>
                    </a:srgbClr>
                  </a:gs>
                </a:gsLst>
                <a:lin ang="5400000" scaled="1"/>
                <a:tileRect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Orange-simple-white-wallpaper-high-definition-free-all-devices10.jpg"/>
          <p:cNvPicPr>
            <a:picLocks noChangeAspect="1"/>
          </p:cNvPicPr>
          <p:nvPr/>
        </p:nvPicPr>
        <p:blipFill>
          <a:blip r:embed="rId2" cstate="print"/>
          <a:srcRect l="25000" t="28889"/>
          <a:stretch>
            <a:fillRect/>
          </a:stretch>
        </p:blipFill>
        <p:spPr>
          <a:xfrm rot="16200000">
            <a:off x="-800100" y="800100"/>
            <a:ext cx="6858000" cy="52578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3124200" y="76200"/>
            <a:ext cx="6096001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4400" b="1" cap="all" dirty="0" smtClean="0">
                <a:ln w="0"/>
                <a:gradFill flip="none" rotWithShape="1">
                  <a:gsLst>
                    <a:gs pos="0">
                      <a:srgbClr val="00B0F0">
                        <a:shade val="30000"/>
                        <a:satMod val="115000"/>
                      </a:srgbClr>
                    </a:gs>
                    <a:gs pos="50000">
                      <a:srgbClr val="00B0F0">
                        <a:shade val="67500"/>
                        <a:satMod val="115000"/>
                      </a:srgbClr>
                    </a:gs>
                    <a:gs pos="100000">
                      <a:srgbClr val="00B0F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reflection blurRad="12700" stA="50000" endPos="50000" dist="5000" dir="5400000" sy="-100000" rotWithShape="0"/>
                </a:effectLst>
              </a:rPr>
              <a:t>Куликовская битва</a:t>
            </a:r>
            <a:endParaRPr lang="ru-RU" sz="4400" b="1" cap="all" spc="0" dirty="0">
              <a:ln w="0"/>
              <a:gradFill flip="none" rotWithShape="1">
                <a:gsLst>
                  <a:gs pos="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100000">
                    <a:srgbClr val="00B0F0">
                      <a:shade val="100000"/>
                      <a:satMod val="115000"/>
                    </a:srgbClr>
                  </a:gs>
                </a:gsLst>
                <a:lin ang="5400000" scaled="1"/>
                <a:tileRect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pic>
        <p:nvPicPr>
          <p:cNvPr id="5" name="Рисунок 4" descr="72650243_177951249996307_7946301976911437407_n.jpg"/>
          <p:cNvPicPr>
            <a:picLocks noChangeAspect="1"/>
          </p:cNvPicPr>
          <p:nvPr/>
        </p:nvPicPr>
        <p:blipFill>
          <a:blip r:embed="rId3" cstate="print"/>
          <a:srcRect l="4252" r="4365" b="41111"/>
          <a:stretch>
            <a:fillRect/>
          </a:stretch>
        </p:blipFill>
        <p:spPr>
          <a:xfrm>
            <a:off x="1066800" y="1066800"/>
            <a:ext cx="6024465" cy="5390118"/>
          </a:xfrm>
          <a:prstGeom prst="rect">
            <a:avLst/>
          </a:prstGeom>
          <a:ln w="228600" cap="sq" cmpd="thickThin">
            <a:solidFill>
              <a:srgbClr val="0070C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Orange-simple-white-wallpaper-high-definition-free-all-devices10.jpg"/>
          <p:cNvPicPr>
            <a:picLocks noChangeAspect="1"/>
          </p:cNvPicPr>
          <p:nvPr/>
        </p:nvPicPr>
        <p:blipFill>
          <a:blip r:embed="rId2" cstate="print"/>
          <a:srcRect t="32222"/>
          <a:stretch>
            <a:fillRect/>
          </a:stretch>
        </p:blipFill>
        <p:spPr>
          <a:xfrm rot="10800000">
            <a:off x="0" y="0"/>
            <a:ext cx="9144000" cy="6858000"/>
          </a:xfrm>
          <a:prstGeom prst="rect">
            <a:avLst/>
          </a:prstGeom>
        </p:spPr>
      </p:pic>
      <p:pic>
        <p:nvPicPr>
          <p:cNvPr id="7" name="Содержимое 6" descr="Abatis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447800" y="2895600"/>
            <a:ext cx="6096000" cy="3781425"/>
          </a:xfrm>
        </p:spPr>
      </p:pic>
      <p:sp>
        <p:nvSpPr>
          <p:cNvPr id="6" name="Прямоугольник 5"/>
          <p:cNvSpPr/>
          <p:nvPr/>
        </p:nvSpPr>
        <p:spPr>
          <a:xfrm>
            <a:off x="1143000" y="990600"/>
            <a:ext cx="67056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Засеки </a:t>
            </a:r>
            <a:r>
              <a:rPr lang="ru-RU" dirty="0" smtClean="0"/>
              <a:t>– заграждение из </a:t>
            </a:r>
            <a:r>
              <a:rPr lang="ru-RU" dirty="0" smtClean="0"/>
              <a:t>деревьев средних и более размеров, поваленных крест-накрест вершинами в сторону противника. Помимо своей простоты и быстроты устроения, такие </a:t>
            </a:r>
            <a:r>
              <a:rPr lang="ru-RU" dirty="0" smtClean="0"/>
              <a:t>засеки были труднопреодолимым </a:t>
            </a:r>
            <a:r>
              <a:rPr lang="ru-RU" dirty="0" smtClean="0"/>
              <a:t>и </a:t>
            </a:r>
            <a:r>
              <a:rPr lang="ru-RU" dirty="0" err="1" smtClean="0"/>
              <a:t>трудноуничтожаемым</a:t>
            </a:r>
            <a:r>
              <a:rPr lang="ru-RU" dirty="0" smtClean="0"/>
              <a:t> препятствием для наступающих </a:t>
            </a:r>
            <a:r>
              <a:rPr lang="ru-RU" dirty="0" smtClean="0"/>
              <a:t>отрядов </a:t>
            </a:r>
            <a:r>
              <a:rPr lang="ru-RU" dirty="0" err="1" smtClean="0"/>
              <a:t>татаро-монгол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1752600" y="152400"/>
            <a:ext cx="571079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cap="all" dirty="0" smtClean="0">
                <a:ln w="0"/>
                <a:gradFill flip="none" rotWithShape="1">
                  <a:gsLst>
                    <a:gs pos="0">
                      <a:srgbClr val="00B0F0">
                        <a:shade val="30000"/>
                        <a:satMod val="115000"/>
                      </a:srgbClr>
                    </a:gs>
                    <a:gs pos="50000">
                      <a:srgbClr val="00B0F0">
                        <a:shade val="67500"/>
                        <a:satMod val="115000"/>
                      </a:srgbClr>
                    </a:gs>
                    <a:gs pos="100000">
                      <a:srgbClr val="00B0F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reflection blurRad="12700" stA="50000" endPos="50000" dist="5000" dir="5400000" sy="-100000" rotWithShape="0"/>
                </a:effectLst>
              </a:rPr>
              <a:t>Большая Засечная черта</a:t>
            </a:r>
            <a:endParaRPr lang="ru-RU" sz="3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kisspng-window-board-game-square-area-pattern-green-border-frame-transparent-background-5a72197ed1bcd4.785702961517427070859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908800"/>
          </a:xfrm>
          <a:prstGeom prst="rect">
            <a:avLst/>
          </a:prstGeom>
        </p:spPr>
      </p:pic>
      <p:pic>
        <p:nvPicPr>
          <p:cNvPr id="4" name="Содержимое 3" descr="засеки в 18 веке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rcRect l="1981"/>
          <a:stretch>
            <a:fillRect/>
          </a:stretch>
        </p:blipFill>
        <p:spPr>
          <a:xfrm>
            <a:off x="609600" y="609600"/>
            <a:ext cx="7924800" cy="5638800"/>
          </a:xfr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Рисунок 17" descr="247-2473121_orange-circles-on-white-background-circl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130032" y="3733800"/>
            <a:ext cx="2861568" cy="2749185"/>
          </a:xfrm>
          <a:prstGeom prst="rect">
            <a:avLst/>
          </a:prstGeom>
        </p:spPr>
      </p:pic>
      <p:pic>
        <p:nvPicPr>
          <p:cNvPr id="14" name="Рисунок 13" descr="247-2473121_orange-circles-on-white-background-circl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438400" y="2514600"/>
            <a:ext cx="3013968" cy="28956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685800" y="303074"/>
            <a:ext cx="79248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cap="all" spc="0" dirty="0" smtClean="0">
                <a:ln w="0"/>
                <a:gradFill flip="none" rotWithShape="1">
                  <a:gsLst>
                    <a:gs pos="0">
                      <a:srgbClr val="00B0F0">
                        <a:shade val="30000"/>
                        <a:satMod val="115000"/>
                      </a:srgbClr>
                    </a:gs>
                    <a:gs pos="50000">
                      <a:srgbClr val="00B0F0">
                        <a:shade val="67500"/>
                        <a:satMod val="115000"/>
                      </a:srgbClr>
                    </a:gs>
                    <a:gs pos="100000">
                      <a:srgbClr val="00B0F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reflection blurRad="12700" stA="50000" endPos="50000" dist="5000" dir="5400000" sy="-100000" rotWithShape="0"/>
                </a:effectLst>
              </a:rPr>
              <a:t>Тула: лента времени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219200" y="4876800"/>
            <a:ext cx="867545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cap="all" dirty="0" smtClean="0">
                <a:ln w="0"/>
                <a:gradFill flip="none" rotWithShape="1">
                  <a:gsLst>
                    <a:gs pos="0">
                      <a:srgbClr val="00B0F0">
                        <a:shade val="30000"/>
                        <a:satMod val="115000"/>
                      </a:srgbClr>
                    </a:gs>
                    <a:gs pos="50000">
                      <a:srgbClr val="00B0F0">
                        <a:shade val="67500"/>
                        <a:satMod val="115000"/>
                      </a:srgbClr>
                    </a:gs>
                    <a:gs pos="100000">
                      <a:srgbClr val="00B0F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reflection blurRad="12700" stA="50000" endPos="50000" dist="5000" dir="5400000" sy="-100000" rotWithShape="0"/>
                </a:effectLst>
              </a:rPr>
              <a:t>XVII</a:t>
            </a:r>
            <a:r>
              <a:rPr lang="ru-RU" sz="2800" b="1" cap="all" dirty="0" smtClean="0">
                <a:ln w="0"/>
                <a:gradFill flip="none" rotWithShape="1">
                  <a:gsLst>
                    <a:gs pos="0">
                      <a:srgbClr val="00B0F0">
                        <a:shade val="30000"/>
                        <a:satMod val="115000"/>
                      </a:srgbClr>
                    </a:gs>
                    <a:gs pos="50000">
                      <a:srgbClr val="00B0F0">
                        <a:shade val="67500"/>
                        <a:satMod val="115000"/>
                      </a:srgbClr>
                    </a:gs>
                    <a:gs pos="100000">
                      <a:srgbClr val="00B0F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reflection blurRad="12700" stA="50000" endPos="50000" dist="5000" dir="5400000" sy="-100000" rotWithShape="0"/>
                </a:effectLst>
              </a:rPr>
              <a:t> </a:t>
            </a:r>
            <a:br>
              <a:rPr lang="ru-RU" sz="2800" b="1" cap="all" dirty="0" smtClean="0">
                <a:ln w="0"/>
                <a:gradFill flip="none" rotWithShape="1">
                  <a:gsLst>
                    <a:gs pos="0">
                      <a:srgbClr val="00B0F0">
                        <a:shade val="30000"/>
                        <a:satMod val="115000"/>
                      </a:srgbClr>
                    </a:gs>
                    <a:gs pos="50000">
                      <a:srgbClr val="00B0F0">
                        <a:shade val="67500"/>
                        <a:satMod val="115000"/>
                      </a:srgbClr>
                    </a:gs>
                    <a:gs pos="100000">
                      <a:srgbClr val="00B0F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reflection blurRad="12700" stA="50000" endPos="50000" dist="5000" dir="5400000" sy="-100000" rotWithShape="0"/>
                </a:effectLst>
              </a:rPr>
            </a:br>
            <a:r>
              <a:rPr lang="ru-RU" sz="2800" b="1" cap="all" dirty="0" smtClean="0">
                <a:ln w="0"/>
                <a:gradFill flip="none" rotWithShape="1">
                  <a:gsLst>
                    <a:gs pos="0">
                      <a:srgbClr val="00B0F0">
                        <a:shade val="30000"/>
                        <a:satMod val="115000"/>
                      </a:srgbClr>
                    </a:gs>
                    <a:gs pos="50000">
                      <a:srgbClr val="00B0F0">
                        <a:shade val="67500"/>
                        <a:satMod val="115000"/>
                      </a:srgbClr>
                    </a:gs>
                    <a:gs pos="100000">
                      <a:srgbClr val="00B0F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reflection blurRad="12700" stA="50000" endPos="50000" dist="5000" dir="5400000" sy="-100000" rotWithShape="0"/>
                </a:effectLst>
              </a:rPr>
              <a:t>век</a:t>
            </a:r>
            <a:r>
              <a:rPr lang="en-US" sz="2800" b="1" cap="all" dirty="0" smtClean="0">
                <a:ln w="0"/>
                <a:gradFill flip="none" rotWithShape="1">
                  <a:gsLst>
                    <a:gs pos="0">
                      <a:srgbClr val="00B0F0">
                        <a:shade val="30000"/>
                        <a:satMod val="115000"/>
                      </a:srgbClr>
                    </a:gs>
                    <a:gs pos="50000">
                      <a:srgbClr val="00B0F0">
                        <a:shade val="67500"/>
                        <a:satMod val="115000"/>
                      </a:srgbClr>
                    </a:gs>
                    <a:gs pos="100000">
                      <a:srgbClr val="00B0F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reflection blurRad="12700" stA="50000" endPos="50000" dist="5000" dir="5400000" sy="-100000" rotWithShape="0"/>
                </a:effectLst>
              </a:rPr>
              <a:t> </a:t>
            </a:r>
            <a:endParaRPr lang="ru-RU" sz="28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5410200" y="4038600"/>
            <a:ext cx="845103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800" b="1" cap="all" dirty="0" smtClean="0">
                <a:ln w="0"/>
                <a:gradFill flip="none" rotWithShape="1">
                  <a:gsLst>
                    <a:gs pos="0">
                      <a:srgbClr val="00B0F0">
                        <a:shade val="30000"/>
                        <a:satMod val="115000"/>
                      </a:srgbClr>
                    </a:gs>
                    <a:gs pos="50000">
                      <a:srgbClr val="00B0F0">
                        <a:shade val="67500"/>
                        <a:satMod val="115000"/>
                      </a:srgbClr>
                    </a:gs>
                    <a:gs pos="100000">
                      <a:srgbClr val="00B0F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reflection blurRad="12700" stA="50000" endPos="50000" dist="5000" dir="5400000" sy="-100000" rotWithShape="0"/>
                </a:effectLst>
              </a:rPr>
              <a:t>XIX</a:t>
            </a:r>
            <a:r>
              <a:rPr lang="ru-RU" sz="2800" b="1" cap="all" dirty="0" smtClean="0">
                <a:ln w="0"/>
                <a:gradFill flip="none" rotWithShape="1">
                  <a:gsLst>
                    <a:gs pos="0">
                      <a:srgbClr val="00B0F0">
                        <a:shade val="30000"/>
                        <a:satMod val="115000"/>
                      </a:srgbClr>
                    </a:gs>
                    <a:gs pos="50000">
                      <a:srgbClr val="00B0F0">
                        <a:shade val="67500"/>
                        <a:satMod val="115000"/>
                      </a:srgbClr>
                    </a:gs>
                    <a:gs pos="100000">
                      <a:srgbClr val="00B0F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reflection blurRad="12700" stA="50000" endPos="50000" dist="5000" dir="5400000" sy="-100000" rotWithShape="0"/>
                </a:effectLst>
              </a:rPr>
              <a:t> </a:t>
            </a:r>
            <a:br>
              <a:rPr lang="ru-RU" sz="2800" b="1" cap="all" dirty="0" smtClean="0">
                <a:ln w="0"/>
                <a:gradFill flip="none" rotWithShape="1">
                  <a:gsLst>
                    <a:gs pos="0">
                      <a:srgbClr val="00B0F0">
                        <a:shade val="30000"/>
                        <a:satMod val="115000"/>
                      </a:srgbClr>
                    </a:gs>
                    <a:gs pos="50000">
                      <a:srgbClr val="00B0F0">
                        <a:shade val="67500"/>
                        <a:satMod val="115000"/>
                      </a:srgbClr>
                    </a:gs>
                    <a:gs pos="100000">
                      <a:srgbClr val="00B0F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reflection blurRad="12700" stA="50000" endPos="50000" dist="5000" dir="5400000" sy="-100000" rotWithShape="0"/>
                </a:effectLst>
              </a:rPr>
            </a:br>
            <a:r>
              <a:rPr lang="ru-RU" sz="2800" b="1" cap="all" dirty="0" smtClean="0">
                <a:ln w="0"/>
                <a:gradFill flip="none" rotWithShape="1">
                  <a:gsLst>
                    <a:gs pos="0">
                      <a:srgbClr val="00B0F0">
                        <a:shade val="30000"/>
                        <a:satMod val="115000"/>
                      </a:srgbClr>
                    </a:gs>
                    <a:gs pos="50000">
                      <a:srgbClr val="00B0F0">
                        <a:shade val="67500"/>
                        <a:satMod val="115000"/>
                      </a:srgbClr>
                    </a:gs>
                    <a:gs pos="100000">
                      <a:srgbClr val="00B0F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reflection blurRad="12700" stA="50000" endPos="50000" dist="5000" dir="5400000" sy="-100000" rotWithShape="0"/>
                </a:effectLst>
              </a:rPr>
              <a:t>век</a:t>
            </a:r>
            <a:r>
              <a:rPr lang="en-US" sz="2800" b="1" cap="all" dirty="0" smtClean="0">
                <a:ln w="0"/>
                <a:gradFill flip="none" rotWithShape="1">
                  <a:gsLst>
                    <a:gs pos="0">
                      <a:srgbClr val="00B0F0">
                        <a:shade val="30000"/>
                        <a:satMod val="115000"/>
                      </a:srgbClr>
                    </a:gs>
                    <a:gs pos="50000">
                      <a:srgbClr val="00B0F0">
                        <a:shade val="67500"/>
                        <a:satMod val="115000"/>
                      </a:srgbClr>
                    </a:gs>
                    <a:gs pos="100000">
                      <a:srgbClr val="00B0F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reflection blurRad="12700" stA="50000" endPos="50000" dist="5000" dir="5400000" sy="-100000" rotWithShape="0"/>
                </a:effectLst>
              </a:rPr>
              <a:t> </a:t>
            </a:r>
            <a:endParaRPr lang="ru-RU" sz="28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7232097" y="5638800"/>
            <a:ext cx="845103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800" b="1" cap="all" dirty="0" smtClean="0">
                <a:ln w="0"/>
                <a:gradFill flip="none" rotWithShape="1">
                  <a:gsLst>
                    <a:gs pos="0">
                      <a:srgbClr val="00B0F0">
                        <a:shade val="30000"/>
                        <a:satMod val="115000"/>
                      </a:srgbClr>
                    </a:gs>
                    <a:gs pos="50000">
                      <a:srgbClr val="00B0F0">
                        <a:shade val="67500"/>
                        <a:satMod val="115000"/>
                      </a:srgbClr>
                    </a:gs>
                    <a:gs pos="100000">
                      <a:srgbClr val="00B0F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reflection blurRad="12700" stA="50000" endPos="50000" dist="5000" dir="5400000" sy="-100000" rotWithShape="0"/>
                </a:effectLst>
              </a:rPr>
              <a:t>XX</a:t>
            </a:r>
            <a:endParaRPr lang="ru-RU" sz="2800" b="1" cap="all" dirty="0" smtClean="0">
              <a:ln w="0"/>
              <a:gradFill flip="none" rotWithShape="1">
                <a:gsLst>
                  <a:gs pos="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100000">
                    <a:srgbClr val="00B0F0">
                      <a:shade val="100000"/>
                      <a:satMod val="115000"/>
                    </a:srgbClr>
                  </a:gs>
                </a:gsLst>
                <a:lin ang="5400000" scaled="1"/>
                <a:tileRect/>
              </a:gradFill>
              <a:effectLst>
                <a:reflection blurRad="12700" stA="50000" endPos="50000" dist="5000" dir="5400000" sy="-100000" rotWithShape="0"/>
              </a:effectLst>
            </a:endParaRPr>
          </a:p>
          <a:p>
            <a:pPr algn="ctr"/>
            <a:r>
              <a:rPr lang="ru-RU" sz="2800" b="1" cap="all" dirty="0" smtClean="0">
                <a:ln w="0"/>
                <a:gradFill flip="none" rotWithShape="1">
                  <a:gsLst>
                    <a:gs pos="0">
                      <a:srgbClr val="00B0F0">
                        <a:shade val="30000"/>
                        <a:satMod val="115000"/>
                      </a:srgbClr>
                    </a:gs>
                    <a:gs pos="50000">
                      <a:srgbClr val="00B0F0">
                        <a:shade val="67500"/>
                        <a:satMod val="115000"/>
                      </a:srgbClr>
                    </a:gs>
                    <a:gs pos="100000">
                      <a:srgbClr val="00B0F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reflection blurRad="12700" stA="50000" endPos="50000" dist="5000" dir="5400000" sy="-100000" rotWithShape="0"/>
                </a:effectLst>
              </a:rPr>
              <a:t>век</a:t>
            </a:r>
            <a:r>
              <a:rPr lang="en-US" sz="2800" b="1" cap="all" dirty="0" smtClean="0">
                <a:ln w="0"/>
                <a:gradFill flip="none" rotWithShape="1">
                  <a:gsLst>
                    <a:gs pos="0">
                      <a:srgbClr val="00B0F0">
                        <a:shade val="30000"/>
                        <a:satMod val="115000"/>
                      </a:srgbClr>
                    </a:gs>
                    <a:gs pos="50000">
                      <a:srgbClr val="00B0F0">
                        <a:shade val="67500"/>
                        <a:satMod val="115000"/>
                      </a:srgbClr>
                    </a:gs>
                    <a:gs pos="100000">
                      <a:srgbClr val="00B0F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reflection blurRad="12700" stA="50000" endPos="50000" dist="5000" dir="5400000" sy="-100000" rotWithShape="0"/>
                </a:effectLst>
              </a:rPr>
              <a:t> </a:t>
            </a:r>
            <a:endParaRPr lang="ru-RU" sz="2800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6096000" y="4419600"/>
            <a:ext cx="28956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ru-RU" dirty="0" smtClean="0">
                <a:solidFill>
                  <a:srgbClr val="002060"/>
                </a:solidFill>
              </a:rPr>
              <a:t>Национализация </a:t>
            </a:r>
            <a:br>
              <a:rPr lang="ru-RU" dirty="0" smtClean="0">
                <a:solidFill>
                  <a:srgbClr val="002060"/>
                </a:solidFill>
              </a:rPr>
            </a:br>
            <a:r>
              <a:rPr lang="ru-RU" dirty="0" smtClean="0">
                <a:solidFill>
                  <a:srgbClr val="002060"/>
                </a:solidFill>
              </a:rPr>
              <a:t>фабрик купцов;</a:t>
            </a:r>
          </a:p>
          <a:p>
            <a:pPr algn="ctr">
              <a:buNone/>
            </a:pPr>
            <a:r>
              <a:rPr lang="ru-RU" dirty="0" smtClean="0">
                <a:solidFill>
                  <a:srgbClr val="002060"/>
                </a:solidFill>
              </a:rPr>
              <a:t>Скачок в производстве оружия</a:t>
            </a:r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11" name="Рисунок 10" descr="247-2473121_orange-circles-on-white-background-circl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28600" y="1447800"/>
            <a:ext cx="3013968" cy="2895600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457200" y="1905000"/>
            <a:ext cx="243840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rgbClr val="002060"/>
                </a:solidFill>
              </a:rPr>
              <a:t>Тула – центр </a:t>
            </a:r>
            <a:r>
              <a:rPr lang="ru-RU" dirty="0" smtClean="0">
                <a:solidFill>
                  <a:srgbClr val="002060"/>
                </a:solidFill>
              </a:rPr>
              <a:t>железоделательной промышленности </a:t>
            </a:r>
            <a:r>
              <a:rPr lang="ru-RU" dirty="0" smtClean="0">
                <a:solidFill>
                  <a:srgbClr val="002060"/>
                </a:solidFill>
              </a:rPr>
              <a:t/>
            </a:r>
            <a:br>
              <a:rPr lang="ru-RU" dirty="0" smtClean="0">
                <a:solidFill>
                  <a:srgbClr val="002060"/>
                </a:solidFill>
              </a:rPr>
            </a:br>
            <a:r>
              <a:rPr lang="ru-RU" dirty="0" smtClean="0">
                <a:solidFill>
                  <a:srgbClr val="002060"/>
                </a:solidFill>
              </a:rPr>
              <a:t>и </a:t>
            </a:r>
            <a:r>
              <a:rPr lang="ru-RU" dirty="0" smtClean="0">
                <a:solidFill>
                  <a:srgbClr val="002060"/>
                </a:solidFill>
              </a:rPr>
              <a:t>оружейного производства </a:t>
            </a:r>
            <a:r>
              <a:rPr lang="ru-RU" dirty="0" smtClean="0">
                <a:solidFill>
                  <a:srgbClr val="002060"/>
                </a:solidFill>
              </a:rPr>
              <a:t/>
            </a:r>
            <a:br>
              <a:rPr lang="ru-RU" dirty="0" smtClean="0">
                <a:solidFill>
                  <a:srgbClr val="002060"/>
                </a:solidFill>
              </a:rPr>
            </a:br>
            <a:r>
              <a:rPr lang="ru-RU" dirty="0" smtClean="0">
                <a:solidFill>
                  <a:srgbClr val="002060"/>
                </a:solidFill>
              </a:rPr>
              <a:t>на </a:t>
            </a:r>
            <a:r>
              <a:rPr lang="ru-RU" dirty="0" smtClean="0">
                <a:solidFill>
                  <a:srgbClr val="002060"/>
                </a:solidFill>
              </a:rPr>
              <a:t>базе местных </a:t>
            </a:r>
            <a:r>
              <a:rPr lang="ru-RU" dirty="0" smtClean="0">
                <a:solidFill>
                  <a:srgbClr val="002060"/>
                </a:solidFill>
              </a:rPr>
              <a:t/>
            </a:r>
            <a:br>
              <a:rPr lang="ru-RU" dirty="0" smtClean="0">
                <a:solidFill>
                  <a:srgbClr val="002060"/>
                </a:solidFill>
              </a:rPr>
            </a:br>
            <a:r>
              <a:rPr lang="ru-RU" dirty="0" smtClean="0">
                <a:solidFill>
                  <a:srgbClr val="002060"/>
                </a:solidFill>
              </a:rPr>
              <a:t>руд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3505200" y="5410200"/>
            <a:ext cx="881973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cap="all" dirty="0" smtClean="0">
                <a:ln w="0"/>
                <a:gradFill flip="none" rotWithShape="1">
                  <a:gsLst>
                    <a:gs pos="0">
                      <a:srgbClr val="00B0F0">
                        <a:shade val="30000"/>
                        <a:satMod val="115000"/>
                      </a:srgbClr>
                    </a:gs>
                    <a:gs pos="50000">
                      <a:srgbClr val="00B0F0">
                        <a:shade val="67500"/>
                        <a:satMod val="115000"/>
                      </a:srgbClr>
                    </a:gs>
                    <a:gs pos="100000">
                      <a:srgbClr val="00B0F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reflection blurRad="12700" stA="50000" endPos="50000" dist="5000" dir="5400000" sy="-100000" rotWithShape="0"/>
                </a:effectLst>
              </a:rPr>
              <a:t>XVIII</a:t>
            </a:r>
          </a:p>
          <a:p>
            <a:r>
              <a:rPr lang="ru-RU" sz="2800" b="1" cap="all" dirty="0" smtClean="0">
                <a:ln w="0"/>
                <a:gradFill flip="none" rotWithShape="1">
                  <a:gsLst>
                    <a:gs pos="0">
                      <a:srgbClr val="00B0F0">
                        <a:shade val="30000"/>
                        <a:satMod val="115000"/>
                      </a:srgbClr>
                    </a:gs>
                    <a:gs pos="50000">
                      <a:srgbClr val="00B0F0">
                        <a:shade val="67500"/>
                        <a:satMod val="115000"/>
                      </a:srgbClr>
                    </a:gs>
                    <a:gs pos="100000">
                      <a:srgbClr val="00B0F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reflection blurRad="12700" stA="50000" endPos="50000" dist="5000" dir="5400000" sy="-100000" rotWithShape="0"/>
                </a:effectLst>
              </a:rPr>
              <a:t>век</a:t>
            </a:r>
            <a:endParaRPr lang="ru-RU" sz="2800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2971800" y="3048000"/>
            <a:ext cx="190500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rgbClr val="002060"/>
                </a:solidFill>
              </a:rPr>
              <a:t>В 1712 </a:t>
            </a:r>
            <a:r>
              <a:rPr lang="ru-RU" dirty="0" smtClean="0">
                <a:solidFill>
                  <a:srgbClr val="002060"/>
                </a:solidFill>
              </a:rPr>
              <a:t/>
            </a:r>
            <a:br>
              <a:rPr lang="ru-RU" dirty="0" smtClean="0">
                <a:solidFill>
                  <a:srgbClr val="002060"/>
                </a:solidFill>
              </a:rPr>
            </a:br>
            <a:r>
              <a:rPr lang="ru-RU" dirty="0" smtClean="0">
                <a:solidFill>
                  <a:srgbClr val="002060"/>
                </a:solidFill>
              </a:rPr>
              <a:t>по </a:t>
            </a:r>
            <a:r>
              <a:rPr lang="ru-RU" dirty="0" smtClean="0">
                <a:solidFill>
                  <a:srgbClr val="002060"/>
                </a:solidFill>
              </a:rPr>
              <a:t>указу </a:t>
            </a:r>
            <a:r>
              <a:rPr lang="ru-RU" dirty="0" smtClean="0">
                <a:solidFill>
                  <a:srgbClr val="002060"/>
                </a:solidFill>
              </a:rPr>
              <a:t/>
            </a:r>
            <a:br>
              <a:rPr lang="ru-RU" dirty="0" smtClean="0">
                <a:solidFill>
                  <a:srgbClr val="002060"/>
                </a:solidFill>
              </a:rPr>
            </a:br>
            <a:r>
              <a:rPr lang="ru-RU" i="1" dirty="0" smtClean="0">
                <a:solidFill>
                  <a:srgbClr val="002060"/>
                </a:solidFill>
              </a:rPr>
              <a:t>Петра I</a:t>
            </a:r>
            <a:r>
              <a:rPr lang="ru-RU" i="1" dirty="0" smtClean="0">
                <a:solidFill>
                  <a:srgbClr val="002060"/>
                </a:solidFill>
              </a:rPr>
              <a:t> </a:t>
            </a:r>
            <a:r>
              <a:rPr lang="ru-RU" i="1" dirty="0" smtClean="0">
                <a:solidFill>
                  <a:srgbClr val="002060"/>
                </a:solidFill>
              </a:rPr>
              <a:t> </a:t>
            </a:r>
            <a:br>
              <a:rPr lang="ru-RU" i="1" dirty="0" smtClean="0">
                <a:solidFill>
                  <a:srgbClr val="002060"/>
                </a:solidFill>
              </a:rPr>
            </a:br>
            <a:r>
              <a:rPr lang="ru-RU" dirty="0" smtClean="0">
                <a:solidFill>
                  <a:srgbClr val="002060"/>
                </a:solidFill>
              </a:rPr>
              <a:t>основали </a:t>
            </a:r>
            <a:r>
              <a:rPr lang="ru-RU" dirty="0" smtClean="0">
                <a:solidFill>
                  <a:srgbClr val="002060"/>
                </a:solidFill>
              </a:rPr>
              <a:t>первый государственный оружейный завод</a:t>
            </a:r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16" name="Рисунок 15" descr="247-2473121_orange-circles-on-white-background-circle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648200" y="1295400"/>
            <a:ext cx="4267200" cy="2895600"/>
          </a:xfrm>
          <a:prstGeom prst="rect">
            <a:avLst/>
          </a:prstGeom>
        </p:spPr>
      </p:pic>
      <p:sp>
        <p:nvSpPr>
          <p:cNvPr id="17" name="Прямоугольник 16"/>
          <p:cNvSpPr/>
          <p:nvPr/>
        </p:nvSpPr>
        <p:spPr>
          <a:xfrm>
            <a:off x="5257800" y="1676400"/>
            <a:ext cx="304800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rgbClr val="002060"/>
                </a:solidFill>
              </a:rPr>
              <a:t>Специализация</a:t>
            </a:r>
            <a:br>
              <a:rPr lang="ru-RU" dirty="0" smtClean="0">
                <a:solidFill>
                  <a:srgbClr val="002060"/>
                </a:solidFill>
              </a:rPr>
            </a:br>
            <a:r>
              <a:rPr lang="ru-RU" dirty="0" smtClean="0">
                <a:solidFill>
                  <a:srgbClr val="002060"/>
                </a:solidFill>
              </a:rPr>
              <a:t>тульской промышленности: оружейное </a:t>
            </a:r>
            <a:r>
              <a:rPr lang="ru-RU" dirty="0" smtClean="0">
                <a:solidFill>
                  <a:srgbClr val="002060"/>
                </a:solidFill>
              </a:rPr>
              <a:t>производство </a:t>
            </a:r>
            <a:r>
              <a:rPr lang="ru-RU" dirty="0" smtClean="0">
                <a:solidFill>
                  <a:srgbClr val="002060"/>
                </a:solidFill>
              </a:rPr>
              <a:t/>
            </a:r>
            <a:br>
              <a:rPr lang="ru-RU" dirty="0" smtClean="0">
                <a:solidFill>
                  <a:srgbClr val="002060"/>
                </a:solidFill>
              </a:rPr>
            </a:br>
            <a:r>
              <a:rPr lang="ru-RU" dirty="0" smtClean="0">
                <a:solidFill>
                  <a:srgbClr val="002060"/>
                </a:solidFill>
              </a:rPr>
              <a:t>и </a:t>
            </a:r>
            <a:r>
              <a:rPr lang="ru-RU" dirty="0" smtClean="0">
                <a:solidFill>
                  <a:srgbClr val="002060"/>
                </a:solidFill>
              </a:rPr>
              <a:t>металлообработка, </a:t>
            </a:r>
            <a:r>
              <a:rPr lang="ru-RU" dirty="0" smtClean="0">
                <a:solidFill>
                  <a:srgbClr val="002060"/>
                </a:solidFill>
              </a:rPr>
              <a:t>изготовление </a:t>
            </a:r>
            <a:r>
              <a:rPr lang="ru-RU" dirty="0" smtClean="0">
                <a:solidFill>
                  <a:srgbClr val="002060"/>
                </a:solidFill>
              </a:rPr>
              <a:t>самоваров, гармоник, скобяных изделий и пряников. </a:t>
            </a:r>
            <a:endParaRPr lang="ru-RU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старая тула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 rot="21294297">
            <a:off x="1124911" y="1062472"/>
            <a:ext cx="6964587" cy="4446751"/>
          </a:xfrm>
        </p:spPr>
      </p:pic>
      <p:pic>
        <p:nvPicPr>
          <p:cNvPr id="5" name="Рисунок 4" descr="18372049.png"/>
          <p:cNvPicPr>
            <a:picLocks noChangeAspect="1"/>
          </p:cNvPicPr>
          <p:nvPr/>
        </p:nvPicPr>
        <p:blipFill>
          <a:blip r:embed="rId3" cstate="print"/>
          <a:srcRect l="-833" r="2500" b="8656"/>
          <a:stretch>
            <a:fillRect/>
          </a:stretch>
        </p:blipFill>
        <p:spPr>
          <a:xfrm>
            <a:off x="-76200" y="203596"/>
            <a:ext cx="8991600" cy="5892404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430196" y="5943600"/>
            <a:ext cx="8224367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4000" b="1" cap="all" dirty="0" smtClean="0">
                <a:ln w="0"/>
                <a:gradFill flip="none" rotWithShape="1">
                  <a:gsLst>
                    <a:gs pos="0">
                      <a:srgbClr val="00B0F0">
                        <a:shade val="30000"/>
                        <a:satMod val="115000"/>
                      </a:srgbClr>
                    </a:gs>
                    <a:gs pos="50000">
                      <a:srgbClr val="00B0F0">
                        <a:shade val="67500"/>
                        <a:satMod val="115000"/>
                      </a:srgbClr>
                    </a:gs>
                    <a:gs pos="100000">
                      <a:srgbClr val="00B0F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reflection blurRad="12700" stA="50000" endPos="50000" dist="5000" dir="5400000" sy="-100000" rotWithShape="0"/>
                </a:effectLst>
              </a:rPr>
              <a:t>Вид Тулы на рубеже </a:t>
            </a:r>
            <a:r>
              <a:rPr lang="en-US" sz="4000" b="1" cap="all" dirty="0" smtClean="0">
                <a:ln w="0"/>
                <a:gradFill flip="none" rotWithShape="1">
                  <a:gsLst>
                    <a:gs pos="0">
                      <a:srgbClr val="00B0F0">
                        <a:shade val="30000"/>
                        <a:satMod val="115000"/>
                      </a:srgbClr>
                    </a:gs>
                    <a:gs pos="50000">
                      <a:srgbClr val="00B0F0">
                        <a:shade val="67500"/>
                        <a:satMod val="115000"/>
                      </a:srgbClr>
                    </a:gs>
                    <a:gs pos="100000">
                      <a:srgbClr val="00B0F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reflection blurRad="12700" stA="50000" endPos="50000" dist="5000" dir="5400000" sy="-100000" rotWithShape="0"/>
                </a:effectLst>
              </a:rPr>
              <a:t>XIX-</a:t>
            </a:r>
            <a:r>
              <a:rPr lang="ru-RU" sz="4000" b="1" cap="all" dirty="0" smtClean="0">
                <a:ln w="0"/>
                <a:gradFill flip="none" rotWithShape="1">
                  <a:gsLst>
                    <a:gs pos="0">
                      <a:srgbClr val="00B0F0">
                        <a:shade val="30000"/>
                        <a:satMod val="115000"/>
                      </a:srgbClr>
                    </a:gs>
                    <a:gs pos="50000">
                      <a:srgbClr val="00B0F0">
                        <a:shade val="67500"/>
                        <a:satMod val="115000"/>
                      </a:srgbClr>
                    </a:gs>
                    <a:gs pos="100000">
                      <a:srgbClr val="00B0F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reflection blurRad="12700" stA="50000" endPos="50000" dist="5000" dir="5400000" sy="-100000" rotWithShape="0"/>
                </a:effectLst>
              </a:rPr>
              <a:t>ХХ веков</a:t>
            </a:r>
            <a:endParaRPr lang="ru-RU" sz="4000" b="1" cap="all" spc="0" dirty="0">
              <a:ln w="0"/>
              <a:gradFill flip="none" rotWithShape="1">
                <a:gsLst>
                  <a:gs pos="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100000">
                    <a:srgbClr val="00B0F0">
                      <a:shade val="100000"/>
                      <a:satMod val="115000"/>
                    </a:srgbClr>
                  </a:gs>
                </a:gsLst>
                <a:lin ang="5400000" scaled="1"/>
                <a:tileRect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Orange-simple-white-wallpaper-high-definition-free-all-devices1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685800" y="303074"/>
            <a:ext cx="7924800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cap="all" spc="0" dirty="0" smtClean="0">
                <a:ln w="0"/>
                <a:gradFill flip="none" rotWithShape="1">
                  <a:gsLst>
                    <a:gs pos="0">
                      <a:srgbClr val="00B0F0">
                        <a:shade val="30000"/>
                        <a:satMod val="115000"/>
                      </a:srgbClr>
                    </a:gs>
                    <a:gs pos="50000">
                      <a:srgbClr val="00B0F0">
                        <a:shade val="67500"/>
                        <a:satMod val="115000"/>
                      </a:srgbClr>
                    </a:gs>
                    <a:gs pos="100000">
                      <a:srgbClr val="00B0F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reflection blurRad="12700" stA="50000" endPos="50000" dist="5000" dir="5400000" sy="-100000" rotWithShape="0"/>
                </a:effectLst>
              </a:rPr>
              <a:t>Тула </a:t>
            </a:r>
            <a:br>
              <a:rPr lang="ru-RU" sz="5400" b="1" cap="all" spc="0" dirty="0" smtClean="0">
                <a:ln w="0"/>
                <a:gradFill flip="none" rotWithShape="1">
                  <a:gsLst>
                    <a:gs pos="0">
                      <a:srgbClr val="00B0F0">
                        <a:shade val="30000"/>
                        <a:satMod val="115000"/>
                      </a:srgbClr>
                    </a:gs>
                    <a:gs pos="50000">
                      <a:srgbClr val="00B0F0">
                        <a:shade val="67500"/>
                        <a:satMod val="115000"/>
                      </a:srgbClr>
                    </a:gs>
                    <a:gs pos="100000">
                      <a:srgbClr val="00B0F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reflection blurRad="12700" stA="50000" endPos="50000" dist="5000" dir="5400000" sy="-100000" rotWithShape="0"/>
                </a:effectLst>
              </a:rPr>
            </a:br>
            <a:r>
              <a:rPr lang="ru-RU" sz="5400" b="1" cap="all" spc="0" dirty="0" smtClean="0">
                <a:ln w="0"/>
                <a:gradFill flip="none" rotWithShape="1">
                  <a:gsLst>
                    <a:gs pos="0">
                      <a:srgbClr val="00B0F0">
                        <a:shade val="30000"/>
                        <a:satMod val="115000"/>
                      </a:srgbClr>
                    </a:gs>
                    <a:gs pos="50000">
                      <a:srgbClr val="00B0F0">
                        <a:shade val="67500"/>
                        <a:satMod val="115000"/>
                      </a:srgbClr>
                    </a:gs>
                    <a:gs pos="100000">
                      <a:srgbClr val="00B0F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reflection blurRad="12700" stA="50000" endPos="50000" dist="5000" dir="5400000" sy="-100000" rotWithShape="0"/>
                </a:effectLst>
              </a:rPr>
              <a:t>Южная граница </a:t>
            </a:r>
            <a:r>
              <a:rPr lang="ru-RU" sz="5400" b="1" cap="all" dirty="0" err="1" smtClean="0">
                <a:ln w="0"/>
                <a:gradFill flip="none" rotWithShape="1">
                  <a:gsLst>
                    <a:gs pos="0">
                      <a:srgbClr val="00B0F0">
                        <a:shade val="30000"/>
                        <a:satMod val="115000"/>
                      </a:srgbClr>
                    </a:gs>
                    <a:gs pos="50000">
                      <a:srgbClr val="00B0F0">
                        <a:shade val="67500"/>
                        <a:satMod val="115000"/>
                      </a:srgbClr>
                    </a:gs>
                    <a:gs pos="100000">
                      <a:srgbClr val="00B0F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reflection blurRad="12700" stA="50000" endPos="50000" dist="5000" dir="5400000" sy="-100000" rotWithShape="0"/>
                </a:effectLst>
              </a:rPr>
              <a:t>РУси</a:t>
            </a:r>
            <a:endParaRPr lang="ru-RU" sz="5400" b="1" cap="all" spc="0" dirty="0">
              <a:ln w="0"/>
              <a:gradFill flip="none" rotWithShape="1">
                <a:gsLst>
                  <a:gs pos="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100000">
                    <a:srgbClr val="00B0F0">
                      <a:shade val="100000"/>
                      <a:satMod val="115000"/>
                    </a:srgbClr>
                  </a:gs>
                </a:gsLst>
                <a:lin ang="5400000" scaled="1"/>
                <a:tileRect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pic>
        <p:nvPicPr>
          <p:cNvPr id="7" name="Рисунок 6" descr="2xcmPbB7i-A.jpg"/>
          <p:cNvPicPr>
            <a:picLocks noChangeAspect="1"/>
          </p:cNvPicPr>
          <p:nvPr/>
        </p:nvPicPr>
        <p:blipFill>
          <a:blip r:embed="rId3" cstate="print">
            <a:lum bright="8000"/>
          </a:blip>
          <a:stretch>
            <a:fillRect/>
          </a:stretch>
        </p:blipFill>
        <p:spPr>
          <a:xfrm>
            <a:off x="3669962" y="3836953"/>
            <a:ext cx="3950038" cy="3021047"/>
          </a:xfrm>
          <a:prstGeom prst="rect">
            <a:avLst/>
          </a:prstGeom>
        </p:spPr>
      </p:pic>
      <p:pic>
        <p:nvPicPr>
          <p:cNvPr id="8" name="Рисунок 7" descr="13577b4b7057396.jpg"/>
          <p:cNvPicPr>
            <a:picLocks noChangeAspect="1"/>
          </p:cNvPicPr>
          <p:nvPr/>
        </p:nvPicPr>
        <p:blipFill>
          <a:blip r:embed="rId4" cstate="print">
            <a:lum contrast="7000"/>
          </a:blip>
          <a:stretch>
            <a:fillRect/>
          </a:stretch>
        </p:blipFill>
        <p:spPr>
          <a:xfrm>
            <a:off x="2286000" y="4343400"/>
            <a:ext cx="1547813" cy="25146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82905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257</TotalTime>
  <Words>220</Words>
  <Application>Microsoft Office PowerPoint</Application>
  <PresentationFormat>Экран (4:3)</PresentationFormat>
  <Paragraphs>67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15</vt:i4>
      </vt:variant>
    </vt:vector>
  </HeadingPairs>
  <TitlesOfParts>
    <vt:vector size="17" baseType="lpstr">
      <vt:lpstr>Office Theme</vt:lpstr>
      <vt:lpstr>Custom Design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</vt:vector>
  </TitlesOfParts>
  <Company>Fairmont Raffles Hotels International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presentation</dc:title>
  <dc:creator>pmarkasian</dc:creator>
  <cp:lastModifiedBy>overmakova</cp:lastModifiedBy>
  <cp:revision>24</cp:revision>
  <dcterms:created xsi:type="dcterms:W3CDTF">2014-07-15T22:28:47Z</dcterms:created>
  <dcterms:modified xsi:type="dcterms:W3CDTF">2019-11-28T15:01:13Z</dcterms:modified>
</cp:coreProperties>
</file>