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96" r:id="rId3"/>
    <p:sldId id="270" r:id="rId4"/>
    <p:sldId id="292" r:id="rId5"/>
    <p:sldId id="293" r:id="rId6"/>
    <p:sldId id="294" r:id="rId7"/>
    <p:sldId id="295" r:id="rId8"/>
    <p:sldId id="277" r:id="rId9"/>
    <p:sldId id="297" r:id="rId10"/>
    <p:sldId id="299" r:id="rId11"/>
    <p:sldId id="300" r:id="rId12"/>
    <p:sldId id="305" r:id="rId13"/>
    <p:sldId id="301" r:id="rId14"/>
    <p:sldId id="306" r:id="rId15"/>
    <p:sldId id="307" r:id="rId16"/>
    <p:sldId id="302" r:id="rId17"/>
    <p:sldId id="303" r:id="rId18"/>
    <p:sldId id="304" r:id="rId19"/>
    <p:sldId id="269" r:id="rId20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8" autoAdjust="0"/>
    <p:restoredTop sz="94660"/>
  </p:normalViewPr>
  <p:slideViewPr>
    <p:cSldViewPr>
      <p:cViewPr varScale="1">
        <p:scale>
          <a:sx n="89" d="100"/>
          <a:sy n="89" d="100"/>
        </p:scale>
        <p:origin x="868" y="64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9D5026-ECF8-4253-B0C6-4C6851845728}" type="datetimeFigureOut">
              <a:rPr lang="ru-RU" smtClean="0"/>
              <a:t>21.08.2024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313834-E7B3-480A-9D68-75ECCEF25D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72610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313834-E7B3-480A-9D68-75ECCEF25DC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8127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62681-0445-488D-AA4B-B7C7069A93BF}" type="datetimeFigureOut">
              <a:rPr lang="ru-RU" smtClean="0"/>
              <a:t>21.08.2024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E76-F51C-4E82-8BBD-BAD884A428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7594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62681-0445-488D-AA4B-B7C7069A93BF}" type="datetimeFigureOut">
              <a:rPr lang="ru-RU" smtClean="0"/>
              <a:t>21.08.2024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E76-F51C-4E82-8BBD-BAD884A428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2267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62681-0445-488D-AA4B-B7C7069A93BF}" type="datetimeFigureOut">
              <a:rPr lang="ru-RU" smtClean="0"/>
              <a:t>21.08.2024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E76-F51C-4E82-8BBD-BAD884A428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9722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62681-0445-488D-AA4B-B7C7069A93BF}" type="datetimeFigureOut">
              <a:rPr lang="ru-RU" smtClean="0"/>
              <a:t>21.08.2024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E76-F51C-4E82-8BBD-BAD884A428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0871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62681-0445-488D-AA4B-B7C7069A93BF}" type="datetimeFigureOut">
              <a:rPr lang="ru-RU" smtClean="0"/>
              <a:t>21.08.2024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E76-F51C-4E82-8BBD-BAD884A428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3970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62681-0445-488D-AA4B-B7C7069A93BF}" type="datetimeFigureOut">
              <a:rPr lang="ru-RU" smtClean="0"/>
              <a:t>21.08.2024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E76-F51C-4E82-8BBD-BAD884A428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5981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62681-0445-488D-AA4B-B7C7069A93BF}" type="datetimeFigureOut">
              <a:rPr lang="ru-RU" smtClean="0"/>
              <a:t>21.08.2024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E76-F51C-4E82-8BBD-BAD884A428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3586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62681-0445-488D-AA4B-B7C7069A93BF}" type="datetimeFigureOut">
              <a:rPr lang="ru-RU" smtClean="0"/>
              <a:t>21.08.2024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E76-F51C-4E82-8BBD-BAD884A428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0444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62681-0445-488D-AA4B-B7C7069A93BF}" type="datetimeFigureOut">
              <a:rPr lang="ru-RU" smtClean="0"/>
              <a:t>21.08.2024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E76-F51C-4E82-8BBD-BAD884A428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8506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62681-0445-488D-AA4B-B7C7069A93BF}" type="datetimeFigureOut">
              <a:rPr lang="ru-RU" smtClean="0"/>
              <a:t>21.08.2024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E76-F51C-4E82-8BBD-BAD884A428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3823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62681-0445-488D-AA4B-B7C7069A93BF}" type="datetimeFigureOut">
              <a:rPr lang="ru-RU" smtClean="0"/>
              <a:t>21.08.2024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E76-F51C-4E82-8BBD-BAD884A428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4612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562681-0445-488D-AA4B-B7C7069A93BF}" type="datetimeFigureOut">
              <a:rPr lang="ru-RU" smtClean="0"/>
              <a:t>21.08.2024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9C4E76-F51C-4E82-8BBD-BAD884A428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0880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654244" y="1628800"/>
            <a:ext cx="8640960" cy="2376264"/>
          </a:xfrm>
        </p:spPr>
        <p:txBody>
          <a:bodyPr vert="horz" anchor="t">
            <a:noAutofit/>
          </a:bodyPr>
          <a:lstStyle/>
          <a:p>
            <a:pPr algn="l">
              <a:spcBef>
                <a:spcPts val="0"/>
              </a:spcBef>
            </a:pPr>
            <a:r>
              <a:rPr lang="ru-RU" sz="5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Какие </a:t>
            </a:r>
            <a:r>
              <a:rPr lang="ru-RU" sz="5000" b="1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проблемы возникают у специалиста по ОТ </a:t>
            </a:r>
            <a:endParaRPr lang="ru-RU" sz="5000" b="1" dirty="0" smtClean="0">
              <a:solidFill>
                <a:schemeClr val="tx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l">
              <a:spcBef>
                <a:spcPts val="0"/>
              </a:spcBef>
            </a:pPr>
            <a:r>
              <a:rPr lang="ru-RU" sz="5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при </a:t>
            </a:r>
            <a:r>
              <a:rPr lang="ru-RU" sz="5000" b="1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внедрении изменений</a:t>
            </a:r>
          </a:p>
        </p:txBody>
      </p:sp>
      <p:sp>
        <p:nvSpPr>
          <p:cNvPr id="9" name="Подзаголовок 7"/>
          <p:cNvSpPr txBox="1">
            <a:spLocks/>
          </p:cNvSpPr>
          <p:nvPr/>
        </p:nvSpPr>
        <p:spPr>
          <a:xfrm>
            <a:off x="654244" y="4365104"/>
            <a:ext cx="8489844" cy="136815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500" algn="l"/>
            <a:endParaRPr lang="ru-RU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63500" algn="l"/>
            <a:endParaRPr lang="ru-RU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spcBef>
                <a:spcPts val="0"/>
              </a:spcBef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Николаева Анна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Артемьевна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algn="l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главный редактор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журнала «Справочник специалиста по охране труда»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447702"/>
            <a:ext cx="2161768" cy="317001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  <p:pic>
        <p:nvPicPr>
          <p:cNvPr id="14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255685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2023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9">
            <a:extLst>
              <a:ext uri="{FF2B5EF4-FFF2-40B4-BE49-F238E27FC236}">
                <a16:creationId xmlns:a16="http://schemas.microsoft.com/office/drawing/2014/main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10349" y="1484784"/>
            <a:ext cx="8640960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изменится в охране труда с 1 сентября 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606941-1489-4B98-8FCF-58AC498F9537}"/>
              </a:ext>
            </a:extLst>
          </p:cNvPr>
          <p:cNvSpPr txBox="1"/>
          <p:nvPr/>
        </p:nvSpPr>
        <p:spPr>
          <a:xfrm>
            <a:off x="610349" y="2348880"/>
            <a:ext cx="8663131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оказания первой помощи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комплектации аптечек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Процедура расследования НС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проведения СОУТ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 в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перечне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выдачи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ЛПП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лиц, которые проходят курсовое обучение по ГО в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УЦ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медицинских противопоказаний для осуществления отдельных видов деятельности вследствие психического расстройства</a:t>
            </a:r>
          </a:p>
        </p:txBody>
      </p:sp>
      <p:sp>
        <p:nvSpPr>
          <p:cNvPr id="7" name="Прямоугольник 6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Внедрение сентябрьских изменений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9941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9">
            <a:extLst>
              <a:ext uri="{FF2B5EF4-FFF2-40B4-BE49-F238E27FC236}">
                <a16:creationId xmlns:a16="http://schemas.microsoft.com/office/drawing/2014/main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10349" y="1484784"/>
            <a:ext cx="8640960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овый порядок оказания первой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помощи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(приказ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Минздрава от 03.05.2024 №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220н)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606941-1489-4B98-8FCF-58AC498F9537}"/>
              </a:ext>
            </a:extLst>
          </p:cNvPr>
          <p:cNvSpPr txBox="1"/>
          <p:nvPr/>
        </p:nvSpPr>
        <p:spPr>
          <a:xfrm>
            <a:off x="624438" y="2564904"/>
            <a:ext cx="8663131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перечень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состояний добавили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укус или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ужаливание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ядовитых животных, судорожный приступ с потерей сознания и острую реакцию на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стресс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Теперь нужно помогать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пострадавшему принять лекарства, которые назначил ему лечащий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врач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первую очередь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оказывают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помощь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несовершеннолетним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потом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пострадавшим с тяжелыми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травмами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Вызывать скорую помощь самостоятельно не нужно: работник должен сосредоточиться на спасении и попросить других о вызове скорой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Внедрение сентябрьских изменений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9529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9">
            <a:extLst>
              <a:ext uri="{FF2B5EF4-FFF2-40B4-BE49-F238E27FC236}">
                <a16:creationId xmlns:a16="http://schemas.microsoft.com/office/drawing/2014/main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10349" y="1484784"/>
            <a:ext cx="8640960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овый порядок оказания первой помощи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606941-1489-4B98-8FCF-58AC498F9537}"/>
              </a:ext>
            </a:extLst>
          </p:cNvPr>
          <p:cNvSpPr txBox="1"/>
          <p:nvPr/>
        </p:nvSpPr>
        <p:spPr>
          <a:xfrm>
            <a:off x="610349" y="2348880"/>
            <a:ext cx="866313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Обновить инструкции по ОТ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Организовать внеплановый инструктаж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Актуализировать программы обучения</a:t>
            </a:r>
          </a:p>
        </p:txBody>
      </p:sp>
      <p:sp>
        <p:nvSpPr>
          <p:cNvPr id="7" name="Прямоугольник 6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Внедрение сентябрьских изменений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616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9">
            <a:extLst>
              <a:ext uri="{FF2B5EF4-FFF2-40B4-BE49-F238E27FC236}">
                <a16:creationId xmlns:a16="http://schemas.microsoft.com/office/drawing/2014/main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10349" y="1484784"/>
            <a:ext cx="8640960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Действия, чтобы оказать первую помощь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606941-1489-4B98-8FCF-58AC498F9537}"/>
              </a:ext>
            </a:extLst>
          </p:cNvPr>
          <p:cNvSpPr txBox="1"/>
          <p:nvPr/>
        </p:nvSpPr>
        <p:spPr>
          <a:xfrm>
            <a:off x="344489" y="2132856"/>
            <a:ext cx="9153968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Оцените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обстановку и устраните угрожающие факторы.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Осмотрите пострадавшего для выявления наружного кровотечения.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Определите наличие признаков жизни у пострадавшего. Если пострадавший в сознании, переходите к действию 8.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Восстановите проходимость дыхательных путей и определите наличие дыхания. Если дыхание восстановили, переходите к действию 7.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Вызовите скорую медицинскую помощь.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Проведите сердечно-легочную реанимацию.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Поддерживайте проходимость дыхательных путей.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Подробно осмотрите для выявления травм и опросите пострадавшего.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Выполните мероприятия по оказанию первой помощи в зависимости от характера травм.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Окажите помощь пострадавшему в принятии лекарственных препаратов, назначенных лечащим врачом.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Придайте и поддерживайте оптимальное положение тела пострадавшего.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Вызовите скорую медицинскую помощь, если медиков не вызвали раньше.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Контролируйте состояние пострадавшего и оказывайте ему психологическую поддержку.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Передайте пострадавшего выездной бригаде скорой медицинской помощи или другим специальным службам.</a:t>
            </a:r>
          </a:p>
        </p:txBody>
      </p:sp>
      <p:sp>
        <p:nvSpPr>
          <p:cNvPr id="7" name="Прямоугольник 6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Внедрение сентябрьских изменений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1112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9">
            <a:extLst>
              <a:ext uri="{FF2B5EF4-FFF2-40B4-BE49-F238E27FC236}">
                <a16:creationId xmlns:a16="http://schemas.microsoft.com/office/drawing/2014/main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10349" y="1484784"/>
            <a:ext cx="8640960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Внеплановый инструктаж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606941-1489-4B98-8FCF-58AC498F9537}"/>
              </a:ext>
            </a:extLst>
          </p:cNvPr>
          <p:cNvSpPr txBox="1"/>
          <p:nvPr/>
        </p:nvSpPr>
        <p:spPr>
          <a:xfrm>
            <a:off x="606752" y="2564904"/>
            <a:ext cx="873513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Обновите действия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оказанию первой помощи пострадавшим при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травмировании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отравлении и других повреждениях здоровья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инструкциях по ОТ в разделе «Требования охраны труда в аварийных ситуациях».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Организуйте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внеплановый инструктаж по ОТ по новым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требованиям (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подп. «в» п. 16 Правил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обучения №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2464).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 п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одготовить программу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внепланового инструктажа 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раздать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ее непосредственным руководителям.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Внедрение сентябрьских изменений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1794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9">
            <a:extLst>
              <a:ext uri="{FF2B5EF4-FFF2-40B4-BE49-F238E27FC236}">
                <a16:creationId xmlns:a16="http://schemas.microsoft.com/office/drawing/2014/main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10349" y="1484784"/>
            <a:ext cx="8640960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обучения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606941-1489-4B98-8FCF-58AC498F9537}"/>
              </a:ext>
            </a:extLst>
          </p:cNvPr>
          <p:cNvSpPr txBox="1"/>
          <p:nvPr/>
        </p:nvSpPr>
        <p:spPr>
          <a:xfrm>
            <a:off x="610349" y="2132856"/>
            <a:ext cx="8735139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Актуализируйте программы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обучения требованиям ОТ и оказанию первой помощи. Внесите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 в перечень НПА, на основе которых разработали программы, содержание тем, учебно-методические материалы и вопросы для проверки знания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Внеплановое обучение проводят после изменений в НПА, если в них указали такую необходимость (п. 61 Правил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обучения №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2464). В приказе Минздрава от 03.05.2024 № 220н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такого требования нет,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проводить внеплановое обучение не нужно.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Внедрение сентябрьских изменений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8014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9">
            <a:extLst>
              <a:ext uri="{FF2B5EF4-FFF2-40B4-BE49-F238E27FC236}">
                <a16:creationId xmlns:a16="http://schemas.microsoft.com/office/drawing/2014/main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32520" y="1844824"/>
            <a:ext cx="8712968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Новые требования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комплектации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аптечек</a:t>
            </a: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(приказ Минздрава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24.05.2024 №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262н)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606941-1489-4B98-8FCF-58AC498F9537}"/>
              </a:ext>
            </a:extLst>
          </p:cNvPr>
          <p:cNvSpPr txBox="1"/>
          <p:nvPr/>
        </p:nvSpPr>
        <p:spPr>
          <a:xfrm>
            <a:off x="668524" y="3068960"/>
            <a:ext cx="864096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сентября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закупать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аптечки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нужно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новым требованиям.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Можно до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сентября 2027 года использовать аптечки, которые закупили до 31 августа. Продолжать использовать старые аптечки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разрешили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течение срока годности медицинских изделий. После замените их на новые. </a:t>
            </a:r>
            <a:endParaRPr lang="ru-RU" sz="20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Также можно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доложить в аптечки по старым требованиям изделия из нового перечня, либо обновить все аптечки по новым требованиям сразу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Внедрение сентябрьских изменений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7971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9">
            <a:extLst>
              <a:ext uri="{FF2B5EF4-FFF2-40B4-BE49-F238E27FC236}">
                <a16:creationId xmlns:a16="http://schemas.microsoft.com/office/drawing/2014/main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32520" y="1844824"/>
            <a:ext cx="8712968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Новые требования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комплектации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аптечек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606941-1489-4B98-8FCF-58AC498F9537}"/>
              </a:ext>
            </a:extLst>
          </p:cNvPr>
          <p:cNvSpPr txBox="1"/>
          <p:nvPr/>
        </p:nvSpPr>
        <p:spPr>
          <a:xfrm>
            <a:off x="668524" y="3068960"/>
            <a:ext cx="864096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Требования к автомобильным аптечкам утвердили приказом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Минздрава от 24.05.2024 №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260н.</a:t>
            </a:r>
          </a:p>
          <a:p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аптечку включили: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покрывало спасательное изотермическое размером не менее 160 x 210 см;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блокнот формата не менее A7;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маркер черный или карандаш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Внедрение сентябрьских изменений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8646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9">
            <a:extLst>
              <a:ext uri="{FF2B5EF4-FFF2-40B4-BE49-F238E27FC236}">
                <a16:creationId xmlns:a16="http://schemas.microsoft.com/office/drawing/2014/main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32520" y="1844824"/>
            <a:ext cx="8712968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Новые требования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комплектации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аптечек</a:t>
            </a:r>
          </a:p>
        </p:txBody>
      </p:sp>
      <p:sp>
        <p:nvSpPr>
          <p:cNvPr id="7" name="Прямоугольник 6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Внедрение сентябрьских изменений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896528"/>
              </p:ext>
            </p:extLst>
          </p:nvPr>
        </p:nvGraphicFramePr>
        <p:xfrm>
          <a:off x="488504" y="2492896"/>
          <a:ext cx="8915400" cy="3995696"/>
        </p:xfrm>
        <a:graphic>
          <a:graphicData uri="http://schemas.openxmlformats.org/drawingml/2006/table">
            <a:tbl>
              <a:tblPr/>
              <a:tblGrid>
                <a:gridCol w="4321993">
                  <a:extLst>
                    <a:ext uri="{9D8B030D-6E8A-4147-A177-3AD203B41FA5}">
                      <a16:colId xmlns:a16="http://schemas.microsoft.com/office/drawing/2014/main" val="4082517808"/>
                    </a:ext>
                  </a:extLst>
                </a:gridCol>
                <a:gridCol w="4593407">
                  <a:extLst>
                    <a:ext uri="{9D8B030D-6E8A-4147-A177-3AD203B41FA5}">
                      <a16:colId xmlns:a16="http://schemas.microsoft.com/office/drawing/2014/main" val="1739358234"/>
                    </a:ext>
                  </a:extLst>
                </a:gridCol>
              </a:tblGrid>
              <a:tr h="363667"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1 сентября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0363" marR="80363" marT="40181" marB="4018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После 1 сентября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0363" marR="80363" marT="40181" marB="4018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3384398"/>
                  </a:ext>
                </a:extLst>
              </a:tr>
              <a:tr h="363667"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Устройство для проведения искусственного дыхания «Рот-Устройство-Рот»</a:t>
                      </a:r>
                    </a:p>
                  </a:txBody>
                  <a:tcPr marL="80363" marR="80363" marT="40181" marB="4018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691504"/>
                  </a:ext>
                </a:extLst>
              </a:tr>
              <a:tr h="363667"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штука</a:t>
                      </a:r>
                    </a:p>
                  </a:txBody>
                  <a:tcPr marL="80363" marR="80363" marT="40181" marB="4018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штуки</a:t>
                      </a:r>
                    </a:p>
                  </a:txBody>
                  <a:tcPr marL="80363" marR="80363" marT="40181" marB="4018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6230824"/>
                  </a:ext>
                </a:extLst>
              </a:tr>
              <a:tr h="363667"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Бинт марлевый медицинский размером не менее 5 м x 10 см</a:t>
                      </a:r>
                    </a:p>
                  </a:txBody>
                  <a:tcPr marL="80363" marR="80363" marT="40181" marB="4018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6002015"/>
                  </a:ext>
                </a:extLst>
              </a:tr>
              <a:tr h="910713"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 аналогов для замены</a:t>
                      </a:r>
                    </a:p>
                    <a:p>
                      <a:pPr algn="l" fontAlgn="t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80363" marR="80363" marT="40181" marB="4018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Работодатель может укомплектовать аптечку бинтом фиксирующим эластичным нестерильным размером не менее 2 м x 10 см</a:t>
                      </a:r>
                    </a:p>
                  </a:txBody>
                  <a:tcPr marL="80363" marR="80363" marT="40181" marB="4018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2628563"/>
                  </a:ext>
                </a:extLst>
              </a:tr>
              <a:tr h="363667"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штуки</a:t>
                      </a:r>
                    </a:p>
                  </a:txBody>
                  <a:tcPr marL="80363" marR="80363" marT="40181" marB="4018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штуки</a:t>
                      </a:r>
                    </a:p>
                  </a:txBody>
                  <a:tcPr marL="80363" marR="80363" marT="40181" marB="4018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9796036"/>
                  </a:ext>
                </a:extLst>
              </a:tr>
              <a:tr h="363667"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Салфетки марлевые медицинские стерильные</a:t>
                      </a:r>
                    </a:p>
                  </a:txBody>
                  <a:tcPr marL="80363" marR="80363" marT="40181" marB="4018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676572"/>
                  </a:ext>
                </a:extLst>
              </a:tr>
              <a:tr h="363667"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Размер изделия не менее 16 х 14 см</a:t>
                      </a:r>
                    </a:p>
                  </a:txBody>
                  <a:tcPr marL="80363" marR="80363" marT="40181" marB="4018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Размер изделия не менее 16 x 13 см</a:t>
                      </a:r>
                    </a:p>
                  </a:txBody>
                  <a:tcPr marL="80363" marR="80363" marT="40181" marB="4018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82576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83255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9">
            <a:extLst>
              <a:ext uri="{FF2B5EF4-FFF2-40B4-BE49-F238E27FC236}">
                <a16:creationId xmlns:a16="http://schemas.microsoft.com/office/drawing/2014/main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32520" y="1844824"/>
            <a:ext cx="8712968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 в процедуре расследования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НС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(приказ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Минтруда от 25.04.2024 №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237н)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606941-1489-4B98-8FCF-58AC498F9537}"/>
              </a:ext>
            </a:extLst>
          </p:cNvPr>
          <p:cNvSpPr txBox="1"/>
          <p:nvPr/>
        </p:nvSpPr>
        <p:spPr>
          <a:xfrm>
            <a:off x="668524" y="3068960"/>
            <a:ext cx="864096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Доработали акт по форме Н-1ЧС из приложения № 2 приказа Минтруда от 20.04.2022 № 223н. Теперь форма № 4 будет называться «Форма Н-1ЧС (Форма Н-1С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)». </a:t>
            </a:r>
          </a:p>
          <a:p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Оформлять нужно,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когда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срок продления НС закончился, но комиссия еще ожидает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результаты экспертиз, материалы органов дознания и следствия или решение суда. По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акту формы Н-1С СФР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выплатит пострадавшему положенные суммы, даже если расследование еще не завершили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Прямоугольник 6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Внедрение сентябрьских изменений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8018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9">
            <a:extLst>
              <a:ext uri="{FF2B5EF4-FFF2-40B4-BE49-F238E27FC236}">
                <a16:creationId xmlns:a16="http://schemas.microsoft.com/office/drawing/2014/main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32520" y="1844824"/>
            <a:ext cx="8712968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 в процедуре расследования НС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606941-1489-4B98-8FCF-58AC498F9537}"/>
              </a:ext>
            </a:extLst>
          </p:cNvPr>
          <p:cNvSpPr txBox="1"/>
          <p:nvPr/>
        </p:nvSpPr>
        <p:spPr>
          <a:xfrm>
            <a:off x="632520" y="2636912"/>
            <a:ext cx="8640960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Внесите в локальный порядок расследования информацию о новых обязанностях членов комиссии.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Чтобы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составить акт, комиссия будет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фиксировать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свое решение и согласовывать его в ГИТ и СФР.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После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оформления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акта, его работодателю нужно его утвердить и направить в фонд.</a:t>
            </a:r>
          </a:p>
          <a:p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Если случай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свяжут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производством,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нужно оформить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 Н-1 и к материалам расследования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приложить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 Н-1С. Если случай признают непроизводственным, оформляют решение работодателя на основе выводов комиссии о том, что акт Н-1С утрачивает силу. Решение и акт работодатель направляет в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СФР.</a:t>
            </a:r>
          </a:p>
        </p:txBody>
      </p:sp>
      <p:sp>
        <p:nvSpPr>
          <p:cNvPr id="7" name="Прямоугольник 6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Внедрение сентябрьских изменений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844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9">
            <a:extLst>
              <a:ext uri="{FF2B5EF4-FFF2-40B4-BE49-F238E27FC236}">
                <a16:creationId xmlns:a16="http://schemas.microsoft.com/office/drawing/2014/main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32520" y="1844824"/>
            <a:ext cx="8712968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Новая методика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проведения СОУТ </a:t>
            </a: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(приказ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Минтруда от 21.11.2023 №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817н)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606941-1489-4B98-8FCF-58AC498F9537}"/>
              </a:ext>
            </a:extLst>
          </p:cNvPr>
          <p:cNvSpPr txBox="1"/>
          <p:nvPr/>
        </p:nvSpPr>
        <p:spPr>
          <a:xfrm>
            <a:off x="668524" y="3068960"/>
            <a:ext cx="864096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Дополнили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обязанности комиссии по проведению СОУТ,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скорректировали формы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документов и процедуру идентификации. А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ктуализировали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ссылки на новые стандарты и санитарные правила, которые регламентируют предельно допустимые нормы вредных и опасных производственных факторов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Внедрение сентябрьских изменений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402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9">
            <a:extLst>
              <a:ext uri="{FF2B5EF4-FFF2-40B4-BE49-F238E27FC236}">
                <a16:creationId xmlns:a16="http://schemas.microsoft.com/office/drawing/2014/main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32520" y="1844824"/>
            <a:ext cx="8712968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Новая методика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проведения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СОУТ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606941-1489-4B98-8FCF-58AC498F9537}"/>
              </a:ext>
            </a:extLst>
          </p:cNvPr>
          <p:cNvSpPr txBox="1"/>
          <p:nvPr/>
        </p:nvSpPr>
        <p:spPr>
          <a:xfrm>
            <a:off x="668524" y="2924944"/>
            <a:ext cx="864096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Зафиксируйте новые обязанности комиссии по СОУТ в локальном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акте.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Укажите, что комиссия должна будет оформлять протокол заседания на основании заключения эксперта по результатам идентификации. </a:t>
            </a:r>
            <a:endParaRPr lang="ru-RU" sz="20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Члены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комиссии будут голосовать, чтобы принять решение о проведении на рабочем месте исследований и измерений факторов. Если не все согласны с решением, нужно будет оформить аргументированное особое мнение и приложить его к протоколу.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Внедрение сентябрьских изменений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8586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9">
            <a:extLst>
              <a:ext uri="{FF2B5EF4-FFF2-40B4-BE49-F238E27FC236}">
                <a16:creationId xmlns:a16="http://schemas.microsoft.com/office/drawing/2014/main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32520" y="1844824"/>
            <a:ext cx="8712968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Новая методика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проведения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СОУТ</a:t>
            </a:r>
          </a:p>
        </p:txBody>
      </p:sp>
      <p:sp>
        <p:nvSpPr>
          <p:cNvPr id="7" name="Прямоугольник 6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Внедрение сентябрьских изменений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2748366"/>
              </p:ext>
            </p:extLst>
          </p:nvPr>
        </p:nvGraphicFramePr>
        <p:xfrm>
          <a:off x="560512" y="3140969"/>
          <a:ext cx="8784976" cy="317620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76774">
                  <a:extLst>
                    <a:ext uri="{9D8B030D-6E8A-4147-A177-3AD203B41FA5}">
                      <a16:colId xmlns:a16="http://schemas.microsoft.com/office/drawing/2014/main" val="2200840143"/>
                    </a:ext>
                  </a:extLst>
                </a:gridCol>
                <a:gridCol w="2735594">
                  <a:extLst>
                    <a:ext uri="{9D8B030D-6E8A-4147-A177-3AD203B41FA5}">
                      <a16:colId xmlns:a16="http://schemas.microsoft.com/office/drawing/2014/main" val="1583625020"/>
                    </a:ext>
                  </a:extLst>
                </a:gridCol>
                <a:gridCol w="5472608">
                  <a:extLst>
                    <a:ext uri="{9D8B030D-6E8A-4147-A177-3AD203B41FA5}">
                      <a16:colId xmlns:a16="http://schemas.microsoft.com/office/drawing/2014/main" val="1160079796"/>
                    </a:ext>
                  </a:extLst>
                </a:gridCol>
              </a:tblGrid>
              <a:tr h="28501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6" marR="84896" marT="33958" marB="33958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Методика № 33н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6" marR="84896" marT="33958" marB="33958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Методика № 817н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6" marR="84896" marT="33958" marB="33958" anchor="ctr"/>
                </a:tc>
                <a:extLst>
                  <a:ext uri="{0D108BD9-81ED-4DB2-BD59-A6C34878D82A}">
                    <a16:rowId xmlns:a16="http://schemas.microsoft.com/office/drawing/2014/main" val="3840876523"/>
                  </a:ext>
                </a:extLst>
              </a:tr>
              <a:tr h="28501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6" marR="84896" marT="33958" marB="33958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территории по ОКАТО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6" marR="84896" marT="33958" marB="33958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территории ОКТМО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6" marR="84896" marT="33958" marB="33958"/>
                </a:tc>
                <a:extLst>
                  <a:ext uri="{0D108BD9-81ED-4DB2-BD59-A6C34878D82A}">
                    <a16:rowId xmlns:a16="http://schemas.microsoft.com/office/drawing/2014/main" val="3235900181"/>
                  </a:ext>
                </a:extLst>
              </a:tr>
              <a:tr h="107863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6" marR="84896" marT="33958" marB="33958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Строка 010. Выпуск ЕТКС, ЕКС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6" marR="84896" marT="33958" marB="33958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Строка 010. Выпуск Единого тарифно-квалификационного справочника работ и профессий рабочих народного хозяйства СССР (ЕТКС), Единого квалификационного справочника должностей руководителей, специалистов и других служащих (ЕКС), наименование профессионального стандарта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6" marR="84896" marT="33958" marB="33958"/>
                </a:tc>
                <a:extLst>
                  <a:ext uri="{0D108BD9-81ED-4DB2-BD59-A6C34878D82A}">
                    <a16:rowId xmlns:a16="http://schemas.microsoft.com/office/drawing/2014/main" val="2163663969"/>
                  </a:ext>
                </a:extLst>
              </a:tr>
              <a:tr h="41961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6" marR="84896" marT="33958" marB="33958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Строка 011 отсутствует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6" marR="84896" marT="33958" marB="33958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Строка 011. Код профессии (должности)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6" marR="84896" marT="33958" marB="33958"/>
                </a:tc>
                <a:extLst>
                  <a:ext uri="{0D108BD9-81ED-4DB2-BD59-A6C34878D82A}">
                    <a16:rowId xmlns:a16="http://schemas.microsoft.com/office/drawing/2014/main" val="1277797683"/>
                  </a:ext>
                </a:extLst>
              </a:tr>
              <a:tr h="59602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6" marR="84896" marT="33958" marB="33958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Строка 022. Используемое оборудование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6" marR="84896" marT="33958" marB="33958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Строка 022. Используемое производственное оборудование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6" marR="84896" marT="33958" marB="33958"/>
                </a:tc>
                <a:extLst>
                  <a:ext uri="{0D108BD9-81ED-4DB2-BD59-A6C34878D82A}">
                    <a16:rowId xmlns:a16="http://schemas.microsoft.com/office/drawing/2014/main" val="4011230586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496318" y="2506987"/>
            <a:ext cx="691336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Сравнение строк карты СОУТ в старой и новой методике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88316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9">
            <a:extLst>
              <a:ext uri="{FF2B5EF4-FFF2-40B4-BE49-F238E27FC236}">
                <a16:creationId xmlns:a16="http://schemas.microsoft.com/office/drawing/2014/main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32520" y="1844824"/>
            <a:ext cx="8712968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 в перечне для выдачи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ЛПП</a:t>
            </a: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(приказ Минтруда от 19.03.2024 № 122н)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606941-1489-4B98-8FCF-58AC498F9537}"/>
              </a:ext>
            </a:extLst>
          </p:cNvPr>
          <p:cNvSpPr txBox="1"/>
          <p:nvPr/>
        </p:nvSpPr>
        <p:spPr>
          <a:xfrm>
            <a:off x="668524" y="3068960"/>
            <a:ext cx="864096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486 позиций добавили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перечень работ для выдачи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ЛПП. Проверьте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нет ли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среди них работ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которые выполняют в вашей организации. </a:t>
            </a:r>
            <a:endParaRPr lang="ru-RU" sz="20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перечень для выдачи ЛПП добавили работы, которые выполняют в организации, нужно назначить работникам гарантию.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Актуализируйте перечень работников.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Внедрение сентябрьских изменений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0007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9">
            <a:extLst>
              <a:ext uri="{FF2B5EF4-FFF2-40B4-BE49-F238E27FC236}">
                <a16:creationId xmlns:a16="http://schemas.microsoft.com/office/drawing/2014/main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32520" y="1844824"/>
            <a:ext cx="8712968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лиц, которые проходят курсовое обучение по ГО в УЦ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606941-1489-4B98-8FCF-58AC498F9537}"/>
              </a:ext>
            </a:extLst>
          </p:cNvPr>
          <p:cNvSpPr txBox="1"/>
          <p:nvPr/>
        </p:nvSpPr>
        <p:spPr>
          <a:xfrm>
            <a:off x="416496" y="2636912"/>
            <a:ext cx="936104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Перечень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дополнили: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должностные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лица сборных и приемных эвакуационных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пунктов;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руководители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спасательных служб; </a:t>
            </a:r>
            <a:endParaRPr lang="ru-RU" sz="20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руководители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педагоги организаций, которые обучают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профпрограммам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области ГО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Ранее в перечень входили: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главы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местных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администраций; 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руководители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организаций с категорией по ГО, которые работают в военное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время;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руководители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служб и формирований, уполномоченные по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ГО;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преподаватели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безопасности жизнедеятельности в школах, колледжах и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вузах.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Внедрение сентябрьских изменений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8011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9">
            <a:extLst>
              <a:ext uri="{FF2B5EF4-FFF2-40B4-BE49-F238E27FC236}">
                <a16:creationId xmlns:a16="http://schemas.microsoft.com/office/drawing/2014/main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32520" y="1844824"/>
            <a:ext cx="8712968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медицинских противопоказаний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вследствие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психического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расстройства</a:t>
            </a:r>
          </a:p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Минздрава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26.12.2023 № 720н)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606941-1489-4B98-8FCF-58AC498F9537}"/>
              </a:ext>
            </a:extLst>
          </p:cNvPr>
          <p:cNvSpPr txBox="1"/>
          <p:nvPr/>
        </p:nvSpPr>
        <p:spPr>
          <a:xfrm>
            <a:off x="668524" y="3212976"/>
            <a:ext cx="864096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перечень добавили группы заболеваний: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психические расстройства и расстройства поведения в случаях, если они являются хроническими и затяжными с тяжёлыми стойкими или часто обостряющимися болезненными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проявлениями;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психические расстройства и расстройства поведения, связанные с употреблением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психоактивных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веществ, до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прекращения диспансерного наблюдения в связи со стойкой ремиссией (выздоровлением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Внедрение сентябрьских изменений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3278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1518362" y="-1529637"/>
            <a:ext cx="6858000" cy="9917276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9045" y="6021288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9">
            <a:extLst>
              <a:ext uri="{FF2B5EF4-FFF2-40B4-BE49-F238E27FC236}">
                <a16:creationId xmlns:a16="http://schemas.microsoft.com/office/drawing/2014/main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507783" y="2577546"/>
            <a:ext cx="8879155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544" y="5980224"/>
            <a:ext cx="2161768" cy="31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8635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2327</TotalTime>
  <Words>1301</Words>
  <Application>Microsoft Office PowerPoint</Application>
  <PresentationFormat>Лист A4 (210x297 мм)</PresentationFormat>
  <Paragraphs>145</Paragraphs>
  <Slides>19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Arial</vt:lpstr>
      <vt:lpstr>Calibri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 Николаева</dc:creator>
  <cp:lastModifiedBy>Николаева Анна Артемьевна</cp:lastModifiedBy>
  <cp:revision>110</cp:revision>
  <dcterms:created xsi:type="dcterms:W3CDTF">2022-10-14T12:08:28Z</dcterms:created>
  <dcterms:modified xsi:type="dcterms:W3CDTF">2024-08-21T04:04:48Z</dcterms:modified>
</cp:coreProperties>
</file>