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12"/>
  </p:notesMasterIdLst>
  <p:sldIdLst>
    <p:sldId id="256" r:id="rId2"/>
    <p:sldId id="257" r:id="rId3"/>
    <p:sldId id="276" r:id="rId4"/>
    <p:sldId id="277" r:id="rId5"/>
    <p:sldId id="278" r:id="rId6"/>
    <p:sldId id="258" r:id="rId7"/>
    <p:sldId id="260" r:id="rId8"/>
    <p:sldId id="261" r:id="rId9"/>
    <p:sldId id="279" r:id="rId10"/>
    <p:sldId id="280" r:id="rId11"/>
  </p:sldIdLst>
  <p:sldSz cx="9144000" cy="5143500" type="screen16x9"/>
  <p:notesSz cx="6858000" cy="9144000"/>
  <p:embeddedFontLst>
    <p:embeddedFont>
      <p:font typeface="Roboto" charset="0"/>
      <p:regular r:id="rId13"/>
      <p:bold r:id="rId14"/>
      <p:italic r:id="rId15"/>
      <p:boldItalic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03" autoAdjust="0"/>
  </p:normalViewPr>
  <p:slideViewPr>
    <p:cSldViewPr snapToGrid="0">
      <p:cViewPr varScale="1">
        <p:scale>
          <a:sx n="146" d="100"/>
          <a:sy n="146" d="100"/>
        </p:scale>
        <p:origin x="-588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172827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" name="Google Shape;3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1804cfe149a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" name="Google Shape;36;g1804cfe149a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804cfe149a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1804cfe149a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804cfe149a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804cfe149a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804cfe149a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804cfe149a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804cfe149a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804cfe149a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804cfe149a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804cfe149a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solidFill>
          <a:schemeClr val="lt1"/>
        </a:solid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/>
          <p:nvPr/>
        </p:nvSpPr>
        <p:spPr>
          <a:xfrm>
            <a:off x="3092309" y="0"/>
            <a:ext cx="6048600" cy="5143500"/>
          </a:xfrm>
          <a:prstGeom prst="parallelogram">
            <a:avLst>
              <a:gd name="adj" fmla="val 53571"/>
            </a:avLst>
          </a:prstGeom>
          <a:solidFill>
            <a:srgbClr val="3C78D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2"/>
          <p:cNvSpPr/>
          <p:nvPr/>
        </p:nvSpPr>
        <p:spPr>
          <a:xfrm>
            <a:off x="0" y="707572"/>
            <a:ext cx="9144000" cy="277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" name="Google Shape;10;p2"/>
          <p:cNvCxnSpPr/>
          <p:nvPr/>
        </p:nvCxnSpPr>
        <p:spPr>
          <a:xfrm>
            <a:off x="813143" y="2163157"/>
            <a:ext cx="2721900" cy="0"/>
          </a:xfrm>
          <a:prstGeom prst="straightConnector1">
            <a:avLst/>
          </a:prstGeom>
          <a:noFill/>
          <a:ln w="38100" cap="flat" cmpd="sng">
            <a:solidFill>
              <a:srgbClr val="3C7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748500" y="831650"/>
            <a:ext cx="6913800" cy="13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Roboto"/>
              <a:buNone/>
              <a:defRPr sz="27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748500" y="2240350"/>
            <a:ext cx="72582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">
  <p:cSld name="Tex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3092309" y="0"/>
            <a:ext cx="6048600" cy="5143500"/>
          </a:xfrm>
          <a:prstGeom prst="parallelogram">
            <a:avLst>
              <a:gd name="adj" fmla="val 53571"/>
            </a:avLst>
          </a:prstGeom>
          <a:solidFill>
            <a:srgbClr val="3C78D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3"/>
          <p:cNvSpPr/>
          <p:nvPr/>
        </p:nvSpPr>
        <p:spPr>
          <a:xfrm>
            <a:off x="0" y="368282"/>
            <a:ext cx="9144000" cy="446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628650" y="388378"/>
            <a:ext cx="78948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Roboto"/>
              <a:buNone/>
              <a:defRPr sz="27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628650" y="1053875"/>
            <a:ext cx="7894800" cy="3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buNone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buNone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buNone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buNone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buNone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buNone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buNone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buNone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ro_text">
  <p:cSld name="Hero_tex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9141000" cy="5143500"/>
          </a:xfrm>
          <a:prstGeom prst="parallelogram">
            <a:avLst>
              <a:gd name="adj" fmla="val 53571"/>
            </a:avLst>
          </a:prstGeom>
          <a:solidFill>
            <a:srgbClr val="3C78D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1496217" y="1631120"/>
            <a:ext cx="6143400" cy="19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with picture">
  <p:cSld name="Text with pictur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3092309" y="0"/>
            <a:ext cx="6048600" cy="5143500"/>
          </a:xfrm>
          <a:prstGeom prst="parallelogram">
            <a:avLst>
              <a:gd name="adj" fmla="val 53571"/>
            </a:avLst>
          </a:prstGeom>
          <a:solidFill>
            <a:srgbClr val="3C78D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5"/>
          <p:cNvSpPr/>
          <p:nvPr/>
        </p:nvSpPr>
        <p:spPr>
          <a:xfrm>
            <a:off x="0" y="368281"/>
            <a:ext cx="9144000" cy="436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4567049" y="795391"/>
            <a:ext cx="41199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Roboto"/>
              <a:buNone/>
              <a:defRPr sz="27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4572000" y="1534825"/>
            <a:ext cx="4147800" cy="31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None/>
              <a:defRPr sz="21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A315C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A315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A315C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A315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A315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A315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A315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A315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>
            <a:spLocks noGrp="1"/>
          </p:cNvSpPr>
          <p:nvPr>
            <p:ph type="pic" idx="2"/>
          </p:nvPr>
        </p:nvSpPr>
        <p:spPr>
          <a:xfrm>
            <a:off x="-1" y="-1"/>
            <a:ext cx="4356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</a:defRPr>
            </a:lvl1pPr>
            <a:lvl2pPr lvl="1" algn="r">
              <a:buNone/>
              <a:defRPr sz="1300">
                <a:solidFill>
                  <a:schemeClr val="tx1"/>
                </a:solidFill>
              </a:defRPr>
            </a:lvl2pPr>
            <a:lvl3pPr lvl="2" algn="r">
              <a:buNone/>
              <a:defRPr sz="1300">
                <a:solidFill>
                  <a:schemeClr val="tx1"/>
                </a:solidFill>
              </a:defRPr>
            </a:lvl3pPr>
            <a:lvl4pPr lvl="3" algn="r">
              <a:buNone/>
              <a:defRPr sz="1300">
                <a:solidFill>
                  <a:schemeClr val="tx1"/>
                </a:solidFill>
              </a:defRPr>
            </a:lvl4pPr>
            <a:lvl5pPr lvl="4" algn="r">
              <a:buNone/>
              <a:defRPr sz="1300">
                <a:solidFill>
                  <a:schemeClr val="tx1"/>
                </a:solidFill>
              </a:defRPr>
            </a:lvl5pPr>
            <a:lvl6pPr lvl="5" algn="r">
              <a:buNone/>
              <a:defRPr sz="1300">
                <a:solidFill>
                  <a:schemeClr val="tx1"/>
                </a:solidFill>
              </a:defRPr>
            </a:lvl6pPr>
            <a:lvl7pPr lvl="6" algn="r">
              <a:buNone/>
              <a:defRPr sz="1300">
                <a:solidFill>
                  <a:schemeClr val="tx1"/>
                </a:solidFill>
              </a:defRPr>
            </a:lvl7pPr>
            <a:lvl8pPr lvl="7" algn="r">
              <a:buNone/>
              <a:defRPr sz="1300">
                <a:solidFill>
                  <a:schemeClr val="tx1"/>
                </a:solidFill>
              </a:defRPr>
            </a:lvl8pPr>
            <a:lvl9pPr lvl="8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748500" y="831650"/>
            <a:ext cx="6913800" cy="1312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Проверки государственных инспекций труда в субъектах РФ в 2023 году</a:t>
            </a:r>
            <a:endParaRPr dirty="0"/>
          </a:p>
        </p:txBody>
      </p:sp>
      <p:sp>
        <p:nvSpPr>
          <p:cNvPr id="33" name="Google Shape;33;p6"/>
          <p:cNvSpPr txBox="1">
            <a:spLocks noGrp="1"/>
          </p:cNvSpPr>
          <p:nvPr>
            <p:ph type="subTitle" idx="1"/>
          </p:nvPr>
        </p:nvSpPr>
        <p:spPr>
          <a:xfrm>
            <a:off x="748500" y="2185650"/>
            <a:ext cx="7876800" cy="125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 sz="1900" dirty="0"/>
              <a:t>Шестаков Олег Валерьевич</a:t>
            </a:r>
            <a:br>
              <a:rPr lang="ru" sz="1900" dirty="0"/>
            </a:br>
            <a:r>
              <a:rPr lang="ru" sz="1900" dirty="0" smtClean="0"/>
              <a:t>Начальник отдела надзора и контроля в сфере охраны труда</a:t>
            </a:r>
            <a:r>
              <a:rPr lang="ru" sz="1900" dirty="0"/>
              <a:t/>
            </a:r>
            <a:br>
              <a:rPr lang="ru" sz="1900" dirty="0"/>
            </a:br>
            <a:r>
              <a:rPr lang="ru" sz="1900" dirty="0"/>
              <a:t>Управления осуществления федерального надзора в сфере труда Роструда</a:t>
            </a:r>
            <a:endParaRPr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628650" y="538719"/>
            <a:ext cx="7894800" cy="59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 smtClean="0">
                <a:solidFill>
                  <a:schemeClr val="dk1"/>
                </a:solidFill>
              </a:rPr>
              <a:t>Нормативно-правовое регулирование</a:t>
            </a:r>
            <a:endParaRPr dirty="0"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0" y="1260388"/>
            <a:ext cx="8651274" cy="3359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742950" lvl="0" indent="-285750" algn="just">
              <a:lnSpc>
                <a:spcPct val="115000"/>
              </a:lnSpc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Федеральный 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закон от 31.07.2020 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№ 248-ФЗ «О 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государственном контроле (надзоре) и муниципальном контроле в Российской 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Федерации»;</a:t>
            </a:r>
          </a:p>
          <a:p>
            <a:pPr marL="742950" lvl="0" indent="-285750" algn="just">
              <a:lnSpc>
                <a:spcPct val="115000"/>
              </a:lnSpc>
              <a:buFont typeface="Arial" pitchFamily="34" charset="0"/>
              <a:buChar char="•"/>
            </a:pP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Постановление Правительства РФ от 10.03.2022 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№ 336 «Об 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особенностях организации и осуществления государственного контроля (надзора), муниципального 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контроля»</a:t>
            </a:r>
            <a:endParaRPr lang="en-US" sz="1800" dirty="0" smtClean="0">
              <a:solidFill>
                <a:schemeClr val="dk1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742950" lvl="0" indent="-285750" algn="just">
              <a:lnSpc>
                <a:spcPct val="115000"/>
              </a:lnSpc>
              <a:buFont typeface="Arial" pitchFamily="34" charset="0"/>
              <a:buChar char="•"/>
            </a:pP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Постановление Правительства РФ от 21.07.2021 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№ 1230</a:t>
            </a:r>
            <a:br>
              <a:rPr lang="ru-RU" sz="1800" dirty="0" smtClean="0">
                <a:solidFill>
                  <a:schemeClr val="dk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</a:b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«Об 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утверждении Положения о федеральном государственном контроле (надзоре) за соблюдением трудового законодательства и иных нормативных правовых актов, содержащих нормы трудового 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права».</a:t>
            </a:r>
          </a:p>
          <a:p>
            <a:pPr marL="685800" lvl="0" algn="just">
              <a:lnSpc>
                <a:spcPct val="115000"/>
              </a:lnSpc>
              <a:buAutoNum type="arabicPeriod"/>
            </a:pPr>
            <a:endParaRPr lang="ru-RU" sz="1200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0" algn="just">
              <a:lnSpc>
                <a:spcPct val="115000"/>
              </a:lnSpc>
              <a:buAutoNum type="arabicPeriod"/>
            </a:pPr>
            <a:endParaRPr lang="ru-RU"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861" y="487230"/>
            <a:ext cx="7894800" cy="686660"/>
          </a:xfrm>
        </p:spPr>
        <p:txBody>
          <a:bodyPr/>
          <a:lstStyle/>
          <a:p>
            <a:pPr algn="ctr"/>
            <a:r>
              <a:rPr lang="ru-RU" dirty="0" smtClean="0"/>
              <a:t>Контрольные (надзорные) мероприятия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2616" y="1668162"/>
            <a:ext cx="777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2722" y="1211485"/>
            <a:ext cx="1718680" cy="97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Документарная проверка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2722" y="2413517"/>
            <a:ext cx="1718680" cy="97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Выездная проверка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люс 8"/>
          <p:cNvSpPr/>
          <p:nvPr/>
        </p:nvSpPr>
        <p:spPr>
          <a:xfrm>
            <a:off x="2616522" y="1932444"/>
            <a:ext cx="863600" cy="7620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615648" y="1211485"/>
            <a:ext cx="1718680" cy="97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Инспекционный визит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783377" y="1211976"/>
            <a:ext cx="1718680" cy="97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наблюдение 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588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соблюдением обязательных требований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615648" y="2412576"/>
            <a:ext cx="1718680" cy="97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Рейдовый осмотр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люс 12"/>
          <p:cNvSpPr/>
          <p:nvPr/>
        </p:nvSpPr>
        <p:spPr>
          <a:xfrm>
            <a:off x="5585777" y="1932444"/>
            <a:ext cx="863600" cy="7620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251776" y="2616448"/>
            <a:ext cx="15315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без взаимодействия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работодателями 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783377" y="2412576"/>
            <a:ext cx="1718680" cy="97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выездное обследование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76574" y="3692675"/>
            <a:ext cx="8000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Основным инструментом контрольной (надзорной) деятельности после вступления в силу Федерального закона № 248-ФЗ,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прежнему, остаются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документарные проверки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на долю которых в 2022 году приходится порядка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88 %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общего количества контрольных (надзорных) мероприятий.</a:t>
            </a:r>
          </a:p>
        </p:txBody>
      </p:sp>
    </p:spTree>
    <p:extLst>
      <p:ext uri="{BB962C8B-B14F-4D97-AF65-F5344CB8AC3E}">
        <p14:creationId xmlns:p14="http://schemas.microsoft.com/office/powerpoint/2010/main" val="2844293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3719" y="549016"/>
            <a:ext cx="7894800" cy="594900"/>
          </a:xfrm>
        </p:spPr>
        <p:txBody>
          <a:bodyPr/>
          <a:lstStyle/>
          <a:p>
            <a:pPr algn="ctr"/>
            <a:r>
              <a:rPr lang="ru-RU" dirty="0" smtClean="0"/>
              <a:t>Основания для проведения КНД</a:t>
            </a:r>
            <a:br>
              <a:rPr lang="ru-RU" dirty="0" smtClean="0"/>
            </a:br>
            <a:r>
              <a:rPr lang="ru-RU" dirty="0" smtClean="0"/>
              <a:t>(с согласованием органов прокуратуры)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93127" y="1521711"/>
            <a:ext cx="3188044" cy="11980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Сведения о причинении вреда (ущерба) или угроза причинения вреда (ущерба) охраняемым законом ценностям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256482" y="1521711"/>
            <a:ext cx="3282037" cy="11980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Непосредственная угроза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причинения вреда жизни и тяжкого вреда здоровью граждан,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факт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причинения вреда жизни и тяжкого вреда здоровью граждан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4040660" y="1904509"/>
            <a:ext cx="815546" cy="4324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93125" y="3065258"/>
            <a:ext cx="2113003" cy="10997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ндикатор риска нарушения обязательных требований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04890" y="3065258"/>
            <a:ext cx="5233629" cy="11115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поступление информации о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массовых (более 10 процентов среднесписочной численности или более 10 человек) нарушениях работодателями их трудовых прав, связанных с полной или частичной невыплатой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ЗП свыше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одного месяца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385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3719" y="549016"/>
            <a:ext cx="7894800" cy="594900"/>
          </a:xfrm>
        </p:spPr>
        <p:txBody>
          <a:bodyPr/>
          <a:lstStyle/>
          <a:p>
            <a:pPr algn="ctr"/>
            <a:r>
              <a:rPr lang="ru-RU" dirty="0" smtClean="0"/>
              <a:t>Основания для проведения КНД</a:t>
            </a:r>
            <a:br>
              <a:rPr lang="ru-RU" dirty="0" smtClean="0"/>
            </a:br>
            <a:r>
              <a:rPr lang="ru-RU" dirty="0" smtClean="0"/>
              <a:t>(без согласования с органами прокуратуры)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77330" y="1520660"/>
            <a:ext cx="2228335" cy="10997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поручение Президента Российской Федерации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77330" y="2892262"/>
            <a:ext cx="4832792" cy="11115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требование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прокурора в рамках надзора за исполнением законов, соблюдением прав и свобод человека и гражданина по поступившим в органы прокуратуры материалам и обращениям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14584" y="1521441"/>
            <a:ext cx="2232454" cy="10997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поручение Председателя Правительства Российской Федерации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921704" y="1496729"/>
            <a:ext cx="2215978" cy="10997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поручение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Заместителя Председателя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Правительства Российской Федерации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905228" y="2904096"/>
            <a:ext cx="2232454" cy="10997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плановые контрольные (надзорные) мероприятия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03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559960" y="494707"/>
            <a:ext cx="8064645" cy="5949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Индикаторы риска нарушения обязательных требований</a:t>
            </a:r>
            <a:br>
              <a:rPr lang="ru-RU" dirty="0" smtClean="0"/>
            </a:br>
            <a:endParaRPr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34228" y="1261763"/>
            <a:ext cx="80838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Перечень индикаторов риска нарушения обязательных требований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осуществлении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федерального государственного контроля (надзора) за соблюдением трудового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законодательства утвержден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приказом Минтруда России от 30 ноября 2021 года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838н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42181" y="2751772"/>
            <a:ext cx="3308544" cy="18325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принятие судом заявления о признании банкротом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работодателя, среднестатистическая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численность работников которого равняется 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превышает 50 работников, 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том числе работающих 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совместительству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76175" y="2735634"/>
            <a:ext cx="3948430" cy="184872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2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более раза в течение шести месяцев одним лицом и (или) одним средством измерения, имеющим идентификационные признаки, измерений 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целях специальной оценки условий труда 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контролируемого лица и иного лица, находящегося в другом субъекте Российской Федерации, в течение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суток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2361804" y="2134581"/>
            <a:ext cx="469298" cy="461074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6415741" y="2122224"/>
            <a:ext cx="469298" cy="461074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/>
          <p:nvPr/>
        </p:nvSpPr>
        <p:spPr>
          <a:xfrm>
            <a:off x="762275" y="2030325"/>
            <a:ext cx="2992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0"/>
          <p:cNvSpPr txBox="1"/>
          <p:nvPr/>
        </p:nvSpPr>
        <p:spPr>
          <a:xfrm>
            <a:off x="762275" y="2030325"/>
            <a:ext cx="74319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dirty="0" smtClean="0"/>
              <a:t>Особенности проведения отдельных КНМ и КНД</a:t>
            </a:r>
            <a:endParaRPr sz="2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/>
        </p:nvSpPr>
        <p:spPr>
          <a:xfrm>
            <a:off x="1183600" y="4299300"/>
            <a:ext cx="73398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i="1">
              <a:solidFill>
                <a:srgbClr val="99999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101388" y="364081"/>
            <a:ext cx="30412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Рейдовый осмотр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91807" y="871451"/>
            <a:ext cx="77279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Процент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реализуемых новых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контрольных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надзорных) является невысоким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силу ограниченного периода времени их применения и формирования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методической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базы их проведения, но уже сегодня можно говорить,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масштабности и эффективности проводимых действий и возможности достижения результата, среди новых контрольных (надзорных) мероприятий следует обратить внимание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 рейдовый осмотр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https://fkr45.ru/UserFiles/news/202207/15/Original/glavnay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81" y="2503822"/>
            <a:ext cx="2936875" cy="22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856605" y="2503822"/>
            <a:ext cx="447184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Особенность рейдового осмотра, в отличие от всех иных мероприятий, заключается в том, что он может быть проведен в отношении любого числа контролируемых лиц, осуществляющих владение, пользование или управление производственным объектом, что позволит одновременно и комплексно оценить соблюдение всеми работодателями требований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законодательства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811777" y="364081"/>
            <a:ext cx="56204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Профилактические мероприятия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27106" y="918872"/>
            <a:ext cx="736200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Впервые на законодательном уровне закреплен принцип приоритетности профилактических мероприятий по отношению к проведению контрольных (надзорных) мероприятий, детальнее и глубже проработаны вопросы профилактики, обеспечено повышение эффективности защиты трудовых прав работников при одновременном существенном снижении нагрузки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бизнес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50065" y="2288245"/>
            <a:ext cx="4476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Перечень профилактических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мероприятий </a:t>
            </a:r>
            <a:endParaRPr lang="ru-RU" sz="1800" i="1" dirty="0"/>
          </a:p>
        </p:txBody>
      </p:sp>
      <p:pic>
        <p:nvPicPr>
          <p:cNvPr id="13" name="Picture 2" descr="https://sgau.ru/files/pages/42826/1579523993general_pages_20_January_2020_i42826_grafik_ekzamenacionnyx_se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99" y="3287169"/>
            <a:ext cx="1292225" cy="96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11379" y="2895891"/>
            <a:ext cx="14956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информирование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4" descr="https://cache3.youla.io/files/images/720_720_out/5a/5f/5a5f9db0cf689a41ee473553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842" l="0" r="100000">
                        <a14:foregroundMark x1="28714" y1="51823" x2="36286" y2="53249"/>
                        <a14:foregroundMark x1="54143" y1="61648" x2="54143" y2="61648"/>
                        <a14:foregroundMark x1="71286" y1="51030" x2="76143" y2="51030"/>
                        <a14:foregroundMark x1="27714" y1="85261" x2="38286" y2="89857"/>
                        <a14:foregroundMark x1="40714" y1="74326" x2="53143" y2="77338"/>
                        <a14:foregroundMark x1="48571" y1="14422" x2="49000" y2="22504"/>
                        <a14:foregroundMark x1="29714" y1="23296" x2="30429" y2="24723"/>
                        <a14:foregroundMark x1="21857" y1="23296" x2="23286" y2="23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500" y="3670264"/>
            <a:ext cx="852488" cy="76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107044" y="2834336"/>
            <a:ext cx="19414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обобщение правоприменительной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практики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804297" y="3362487"/>
            <a:ext cx="16076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объявление предостережения</a:t>
            </a:r>
          </a:p>
        </p:txBody>
      </p:sp>
      <p:pic>
        <p:nvPicPr>
          <p:cNvPr id="18" name="Picture 6" descr="https://rsn-chel.ru/wp-content/uploads/2019/05/009-1024x76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543" y="3938059"/>
            <a:ext cx="956916" cy="71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730" y="3447919"/>
            <a:ext cx="802065" cy="689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5318543" y="2977053"/>
            <a:ext cx="16076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консультирование</a:t>
            </a:r>
          </a:p>
        </p:txBody>
      </p:sp>
      <p:pic>
        <p:nvPicPr>
          <p:cNvPr id="21" name="Picture 2" descr="https://mpr.orb.ru/upload/resize_cache/alt/3d2/3d20fad1a7d2575851452f38776708e6_1024_919_cropped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253" y="3823032"/>
            <a:ext cx="927855" cy="83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6771591" y="3362487"/>
            <a:ext cx="2107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профилактический визит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276928" y="1349760"/>
            <a:ext cx="21830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077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45353" y="1802998"/>
            <a:ext cx="761458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Особенности назначения административных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наказаний в соответствии с КоАП РФ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276928" y="1349760"/>
            <a:ext cx="21830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813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483</Words>
  <Application>Microsoft Office PowerPoint</Application>
  <PresentationFormat>Экран (16:9)</PresentationFormat>
  <Paragraphs>51</Paragraphs>
  <Slides>10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Roboto</vt:lpstr>
      <vt:lpstr>Calibri</vt:lpstr>
      <vt:lpstr>Times New Roman</vt:lpstr>
      <vt:lpstr>Noto Sans Symbols</vt:lpstr>
      <vt:lpstr>Тема Office</vt:lpstr>
      <vt:lpstr>Проверки государственных инспекций труда в субъектах РФ в 2023 году</vt:lpstr>
      <vt:lpstr>Нормативно-правовое регулирование</vt:lpstr>
      <vt:lpstr>Контрольные (надзорные) мероприятия</vt:lpstr>
      <vt:lpstr>Основания для проведения КНД (с согласованием органов прокуратуры)</vt:lpstr>
      <vt:lpstr>Основания для проведения КНД (без согласования с органами прокуратуры)</vt:lpstr>
      <vt:lpstr>Индикаторы риска нарушения обязательных требований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и проведение расследования несчастных случаев с учетом изменений в 2022 году</dc:title>
  <dc:creator>Шестаков Олег Валерьевич</dc:creator>
  <cp:lastModifiedBy>Шестаков Олег Валерьевич</cp:lastModifiedBy>
  <cp:revision>9</cp:revision>
  <dcterms:modified xsi:type="dcterms:W3CDTF">2023-02-21T07:18:53Z</dcterms:modified>
</cp:coreProperties>
</file>