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65" r:id="rId3"/>
    <p:sldId id="266" r:id="rId4"/>
    <p:sldId id="267" r:id="rId5"/>
    <p:sldId id="268" r:id="rId6"/>
    <p:sldId id="269" r:id="rId7"/>
    <p:sldId id="270" r:id="rId8"/>
    <p:sldId id="272" r:id="rId9"/>
    <p:sldId id="271" r:id="rId10"/>
    <p:sldId id="273" r:id="rId11"/>
    <p:sldId id="280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9" autoAdjust="0"/>
  </p:normalViewPr>
  <p:slideViewPr>
    <p:cSldViewPr snapToGrid="0" snapToObjects="1" showGuides="1">
      <p:cViewPr>
        <p:scale>
          <a:sx n="118" d="100"/>
          <a:sy n="118" d="100"/>
        </p:scale>
        <p:origin x="-259" y="1411"/>
      </p:cViewPr>
      <p:guideLst>
        <p:guide orient="horz" pos="1631"/>
        <p:guide pos="4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14C77-E826-4821-9668-619E5D3969C2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01AA6C-C721-49BD-AB9A-A7C99855E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7524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01AA6C-C721-49BD-AB9A-A7C99855E18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7280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9763" y="2022426"/>
            <a:ext cx="7228992" cy="3211305"/>
          </a:xfrm>
        </p:spPr>
        <p:txBody>
          <a:bodyPr anchor="t"/>
          <a:lstStyle>
            <a:lvl1pPr algn="l">
              <a:defRPr sz="4000" b="1" cap="none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3612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9763" y="2022426"/>
            <a:ext cx="7228992" cy="3211305"/>
          </a:xfrm>
        </p:spPr>
        <p:txBody>
          <a:bodyPr anchor="t"/>
          <a:lstStyle>
            <a:lvl1pPr algn="l">
              <a:defRPr sz="4000" b="1" cap="none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493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9763" y="2022426"/>
            <a:ext cx="7228992" cy="3211305"/>
          </a:xfrm>
        </p:spPr>
        <p:txBody>
          <a:bodyPr anchor="t"/>
          <a:lstStyle>
            <a:lvl1pPr algn="l">
              <a:defRPr sz="4000" b="1" cap="none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4935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9763" y="1415920"/>
            <a:ext cx="7228992" cy="3211305"/>
          </a:xfrm>
        </p:spPr>
        <p:txBody>
          <a:bodyPr anchor="t"/>
          <a:lstStyle>
            <a:lvl1pPr algn="l">
              <a:defRPr sz="4000" b="1" cap="none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8190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 algn="l">
              <a:buNone/>
              <a:defRPr sz="2000">
                <a:latin typeface="Arial"/>
                <a:cs typeface="Arial"/>
              </a:defRPr>
            </a:lvl1pPr>
            <a:lvl2pPr algn="l">
              <a:defRPr>
                <a:latin typeface="Arial"/>
                <a:cs typeface="Arial"/>
              </a:defRPr>
            </a:lvl2pPr>
            <a:lvl3pPr algn="l">
              <a:defRPr>
                <a:latin typeface="Arial"/>
                <a:cs typeface="Arial"/>
              </a:defRPr>
            </a:lvl3pPr>
            <a:lvl4pPr algn="l">
              <a:defRPr>
                <a:latin typeface="Arial"/>
                <a:cs typeface="Arial"/>
              </a:defRPr>
            </a:lvl4pPr>
            <a:lvl5pPr algn="l"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442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72787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1" r:id="rId4"/>
    <p:sldLayoutId id="2147483650" r:id="rId5"/>
  </p:sldLayoutIdLst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763" y="1569855"/>
            <a:ext cx="8334304" cy="377363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+mn-lt"/>
              </a:rPr>
              <a:t>«</a:t>
            </a:r>
            <a:r>
              <a:rPr lang="ru-RU" b="0" dirty="0" smtClean="0">
                <a:latin typeface="+mj-lt"/>
              </a:rPr>
              <a:t>Как безопасно экономить на налогах и взносах с учетом новой статьи НК о схемах и однодневках</a:t>
            </a:r>
            <a:r>
              <a:rPr lang="ru-RU" dirty="0" smtClean="0">
                <a:latin typeface="+mn-lt"/>
              </a:rPr>
              <a:t>»</a:t>
            </a: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sz="2200" dirty="0" smtClean="0">
                <a:latin typeface="+mn-lt"/>
              </a:rPr>
              <a:t/>
            </a:r>
            <a:br>
              <a:rPr lang="ru-RU" sz="2200" dirty="0" smtClean="0">
                <a:latin typeface="+mn-lt"/>
              </a:rPr>
            </a:br>
            <a:r>
              <a:rPr lang="ru-RU" sz="1800" dirty="0" smtClean="0">
                <a:latin typeface="+mn-lt"/>
              </a:rPr>
              <a:t>Лектор: </a:t>
            </a:r>
            <a:r>
              <a:rPr lang="ru-RU" sz="1800" dirty="0" smtClean="0">
                <a:latin typeface="+mn-lt"/>
              </a:rPr>
              <a:t>Фиш Наталья Александровна</a:t>
            </a:r>
            <a:r>
              <a:rPr lang="ru-RU" sz="1800" dirty="0" smtClean="0">
                <a:latin typeface="+mn-lt"/>
              </a:rPr>
              <a:t>, </a:t>
            </a:r>
            <a:r>
              <a:rPr lang="ru-RU" sz="1800" dirty="0" smtClean="0">
                <a:latin typeface="+mn-lt"/>
              </a:rPr>
              <a:t/>
            </a:r>
            <a:br>
              <a:rPr lang="ru-RU" sz="1800" dirty="0" smtClean="0">
                <a:latin typeface="+mn-lt"/>
              </a:rPr>
            </a:br>
            <a:r>
              <a:rPr lang="ru-RU" sz="1600" dirty="0" smtClean="0">
                <a:latin typeface="+mn-lt"/>
              </a:rPr>
              <a:t>руководитель налоговой практики Московской коллегии адвокатов «ГРАД», </a:t>
            </a:r>
            <a:r>
              <a:rPr lang="ru-RU" sz="1600" dirty="0" smtClean="0">
                <a:latin typeface="+mn-lt"/>
              </a:rPr>
              <a:t/>
            </a:r>
            <a:br>
              <a:rPr lang="ru-RU" sz="1600" dirty="0" smtClean="0">
                <a:latin typeface="+mn-lt"/>
              </a:rPr>
            </a:br>
            <a:r>
              <a:rPr lang="ru-RU" sz="1600" dirty="0" smtClean="0">
                <a:latin typeface="+mn-lt"/>
              </a:rPr>
              <a:t>преподаватель </a:t>
            </a:r>
            <a:r>
              <a:rPr lang="ru-RU" sz="1600" dirty="0" smtClean="0">
                <a:latin typeface="+mn-lt"/>
              </a:rPr>
              <a:t>Русской школы Управления</a:t>
            </a: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>
                <a:latin typeface="+mn-lt"/>
              </a:rPr>
              <a:t/>
            </a:r>
            <a:br>
              <a:rPr lang="ru-RU" dirty="0">
                <a:latin typeface="+mn-lt"/>
              </a:rPr>
            </a:br>
            <a:r>
              <a:rPr lang="ru-RU" sz="2000" dirty="0" smtClean="0">
                <a:latin typeface="+mn-lt"/>
              </a:rPr>
              <a:t>Онлайн-консультация для участников Аттестации`2018 </a:t>
            </a:r>
            <a:br>
              <a:rPr lang="ru-RU" sz="2000" dirty="0" smtClean="0">
                <a:latin typeface="+mn-lt"/>
              </a:rPr>
            </a:br>
            <a:r>
              <a:rPr lang="ru-RU" dirty="0">
                <a:latin typeface="+mn-lt"/>
              </a:rPr>
              <a:t/>
            </a:r>
            <a:br>
              <a:rPr lang="ru-RU" dirty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398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ru-RU" sz="3200" dirty="0">
                <a:latin typeface="+mn-lt"/>
                <a:ea typeface="+mn-ea"/>
              </a:rPr>
              <a:t>Программа консультации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+mn-lt"/>
              </a:rPr>
              <a:t>1.      Новая статья 54.1 НК о незаконном снижении налогов и методичка ФНС для инспекторов. Безопасных схем больше нет?</a:t>
            </a:r>
          </a:p>
          <a:p>
            <a:r>
              <a:rPr lang="ru-RU" dirty="0" smtClean="0">
                <a:latin typeface="+mn-lt"/>
              </a:rPr>
              <a:t>2.      Налоговики научились находить схемы без выездных проверок. Риски при перечислении авансов, работе с посредниками, включая экспедиторов, и «красными» поставщиками.</a:t>
            </a:r>
          </a:p>
          <a:p>
            <a:r>
              <a:rPr lang="ru-RU" dirty="0" smtClean="0">
                <a:latin typeface="+mn-lt"/>
              </a:rPr>
              <a:t>3.      Как инспекторы доказывают схему по итогам выездной проверки. Три основных направления работы налоговиков: недобросовестные контрагенты, схемы с взаимозависимыми компаниями, переквалификация договоров.</a:t>
            </a:r>
          </a:p>
          <a:p>
            <a:r>
              <a:rPr lang="ru-RU" dirty="0" smtClean="0">
                <a:latin typeface="+mn-lt"/>
              </a:rPr>
              <a:t>4.      Остались ли эффективные способы разбить доказательную базу проверяющих? На примере конкретных налоговых споров 2017 года.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5439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ru-RU" sz="3200" dirty="0">
                <a:latin typeface="+mn-lt"/>
                <a:ea typeface="+mn-ea"/>
              </a:rPr>
              <a:t>Статья 54.1 НК РФ</a:t>
            </a:r>
            <a:r>
              <a:rPr lang="ru-RU" sz="3200" dirty="0" smtClean="0">
                <a:latin typeface="+mn-lt"/>
                <a:ea typeface="+mn-ea"/>
              </a:rPr>
              <a:t>:</a:t>
            </a:r>
            <a:endParaRPr lang="ru-RU" sz="3200" dirty="0">
              <a:latin typeface="+mn-lt"/>
              <a:ea typeface="+mn-ea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7497" y="1490467"/>
            <a:ext cx="8379303" cy="4839529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+mn-lt"/>
              </a:rPr>
              <a:t>1. Не </a:t>
            </a:r>
            <a:r>
              <a:rPr lang="ru-RU" dirty="0" smtClean="0">
                <a:latin typeface="+mn-lt"/>
              </a:rPr>
              <a:t>допускается уменьшение налогоплательщиком налоговой базы и (или) суммы подлежащего уплате налога в результате искажения сведений о фактах хозяйственной жизни (совокупности таких фактов), об объектах налогообложения, подлежащих отражению в налоговом и (или) бухгалтерском учете либо налоговой отчетности налогоплательщика.</a:t>
            </a:r>
          </a:p>
          <a:p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91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488" y="1300795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+mn-lt"/>
              </a:rPr>
              <a:t>2. При отсутствии обстоятельств, </a:t>
            </a:r>
            <a:r>
              <a:rPr lang="ru-RU" dirty="0" smtClean="0">
                <a:latin typeface="+mn-lt"/>
              </a:rPr>
              <a:t>предусмотренных пунктом 1 настоящей </a:t>
            </a:r>
            <a:r>
              <a:rPr lang="ru-RU" dirty="0" smtClean="0">
                <a:latin typeface="+mn-lt"/>
              </a:rPr>
              <a:t>статьи, по имевшим место сделкам (операциям) налогоплательщик вправе уменьшить налоговую базу и (или) сумму подлежащего уплате налога в соответствии с правилами соответствующей </a:t>
            </a:r>
            <a:r>
              <a:rPr lang="ru-RU" dirty="0" smtClean="0">
                <a:latin typeface="+mn-lt"/>
              </a:rPr>
              <a:t>главы части второй настоящего </a:t>
            </a:r>
            <a:r>
              <a:rPr lang="ru-RU" dirty="0" smtClean="0">
                <a:latin typeface="+mn-lt"/>
              </a:rPr>
              <a:t>Кодекса при соблюдении одновременно следующих условий:</a:t>
            </a:r>
          </a:p>
          <a:p>
            <a:pPr algn="just"/>
            <a:r>
              <a:rPr lang="ru-RU" dirty="0" smtClean="0">
                <a:latin typeface="+mn-lt"/>
              </a:rPr>
              <a:t>1</a:t>
            </a:r>
            <a:r>
              <a:rPr lang="ru-RU" dirty="0" smtClean="0">
                <a:latin typeface="+mn-lt"/>
              </a:rPr>
              <a:t>) основной целью совершения сделки (операции) не являются неуплата (неполная уплата) и (или) зачет (возврат) суммы налога;</a:t>
            </a:r>
          </a:p>
          <a:p>
            <a:pPr algn="just"/>
            <a:r>
              <a:rPr lang="ru-RU" dirty="0" smtClean="0">
                <a:latin typeface="+mn-lt"/>
              </a:rPr>
              <a:t>2) обязательство по сделке (операции) исполнено лицом, являющимся стороной договора, заключенного с налогоплательщиком, и (или) лицом, которому обязательство по исполнению сделки (операции) передано по договору или закону.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latin typeface="+mn-lt"/>
                <a:ea typeface="+mn-ea"/>
              </a:rPr>
              <a:t>Статья 54.1 НК РФ</a:t>
            </a:r>
            <a:r>
              <a:rPr lang="ru-RU" sz="3200" dirty="0" smtClean="0">
                <a:latin typeface="+mn-lt"/>
                <a:ea typeface="+mn-ea"/>
              </a:rPr>
              <a:t>:</a:t>
            </a:r>
            <a:endParaRPr lang="ru-RU" sz="3200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179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488" y="1300795"/>
            <a:ext cx="8229600" cy="4525963"/>
          </a:xfrm>
        </p:spPr>
        <p:txBody>
          <a:bodyPr>
            <a:normAutofit/>
          </a:bodyPr>
          <a:lstStyle/>
          <a:p>
            <a:endParaRPr lang="ru-RU" dirty="0">
              <a:latin typeface="+mn-lt"/>
            </a:endParaRPr>
          </a:p>
          <a:p>
            <a:pPr algn="just"/>
            <a:r>
              <a:rPr lang="ru-RU" dirty="0" smtClean="0">
                <a:latin typeface="+mn-lt"/>
              </a:rPr>
              <a:t>3. В целях пунктов 1 и 2 настоящей статьи подписание первичных учетных документов неустановленным или неуполномоченным лицом, нарушение контрагентом налогоплательщика законодательства о налогах и сборах, наличие возможности получения налогоплательщиком того же результата экономической деятельности при совершении иных не запрещенных законодательством сделок (операций) не могут рассматриваться в качестве самостоятельного основания для признания уменьшения налогоплательщиком налоговой базы и (или) суммы подлежащего уплате налога неправомерным.</a:t>
            </a:r>
            <a:endParaRPr lang="ru-RU" dirty="0">
              <a:latin typeface="+mn-lt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latin typeface="+mn-lt"/>
                <a:ea typeface="+mn-ea"/>
              </a:rPr>
              <a:t>Статья 54.1 НК РФ</a:t>
            </a:r>
            <a:r>
              <a:rPr lang="ru-RU" sz="3200" dirty="0" smtClean="0">
                <a:latin typeface="+mn-lt"/>
                <a:ea typeface="+mn-ea"/>
              </a:rPr>
              <a:t>:</a:t>
            </a:r>
            <a:endParaRPr lang="ru-RU" sz="3200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587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488" y="1300795"/>
            <a:ext cx="8229600" cy="4525963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079264" cy="11430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Письмо </a:t>
            </a:r>
            <a:r>
              <a:rPr lang="ru-RU" sz="2800" dirty="0" smtClean="0"/>
              <a:t>ФНС России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от </a:t>
            </a:r>
            <a:r>
              <a:rPr lang="ru-RU" sz="2800" dirty="0" smtClean="0"/>
              <a:t>13.07.2017 N ЕД-4-2/13650@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«</a:t>
            </a:r>
            <a:r>
              <a:rPr lang="ru-RU" sz="2800" dirty="0" smtClean="0"/>
              <a:t>О направлении методических рекомендаций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по </a:t>
            </a:r>
            <a:r>
              <a:rPr lang="ru-RU" sz="2800" dirty="0" smtClean="0"/>
              <a:t>установлению в ходе налоговых и процессуальных проверок обстоятельств, свидетельствующих об умысле в действиях должностных лиц налогоплательщика, направленном на неуплату налогов (сборов)»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84559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488" y="1417638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ru-RU" dirty="0" smtClean="0">
                <a:latin typeface="+mn-lt"/>
              </a:rPr>
              <a:t>Налоговым </a:t>
            </a:r>
            <a:r>
              <a:rPr lang="ru-RU" dirty="0" smtClean="0">
                <a:latin typeface="+mn-lt"/>
              </a:rPr>
              <a:t>органам рекомендуется в ходе проведения контрольных мероприятий исследовать вопрос о наличии умысла при установлении признаков совершения налогового правонарушения в действиях должностного лица проверяемой организации.</a:t>
            </a:r>
          </a:p>
          <a:p>
            <a:pPr algn="just"/>
            <a:endParaRPr lang="ru-RU" dirty="0" smtClean="0">
              <a:latin typeface="+mn-lt"/>
            </a:endParaRPr>
          </a:p>
          <a:p>
            <a:pPr algn="just"/>
            <a:r>
              <a:rPr lang="ru-RU" dirty="0" smtClean="0">
                <a:latin typeface="+mn-lt"/>
              </a:rPr>
              <a:t>К </a:t>
            </a:r>
            <a:r>
              <a:rPr lang="ru-RU" dirty="0" smtClean="0">
                <a:latin typeface="+mn-lt"/>
              </a:rPr>
              <a:t>прямым доказательствам относятся показания свидетелей, наличие изъятых документов, раскрывающих фактические намерения лица и их реализацию (записи, документы и (или) файлы "черной бухгалтерии"), видео- и аудиозаписи, результаты прослушивания телефонных и иных переговоров</a:t>
            </a:r>
            <a:r>
              <a:rPr lang="ru-RU" dirty="0" smtClean="0">
                <a:latin typeface="+mn-lt"/>
              </a:rPr>
              <a:t>.</a:t>
            </a:r>
            <a:endParaRPr lang="ru-RU" dirty="0" smtClean="0">
              <a:latin typeface="+mn-lt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+mn-lt"/>
              </a:rPr>
              <a:t>Как доказать </a:t>
            </a:r>
            <a:endParaRPr lang="ru-RU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034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+mn-lt"/>
              </a:rPr>
              <a:t>Кто виноват</a:t>
            </a:r>
            <a:endParaRPr lang="ru-RU" sz="2800" dirty="0">
              <a:latin typeface="+mn-lt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+mn-lt"/>
              </a:rPr>
              <a:t>В рамках проводимых мероприятий налогового контроля подлежит обязательному исследованию вопрос о конкретных должностных лицах организации, в результате действий которых совершено налоговое правонарушение. </a:t>
            </a:r>
            <a:endParaRPr lang="ru-RU" dirty="0" smtClean="0">
              <a:latin typeface="+mn-lt"/>
            </a:endParaRPr>
          </a:p>
          <a:p>
            <a:pPr algn="just"/>
            <a:endParaRPr lang="ru-RU" dirty="0" smtClean="0">
              <a:latin typeface="+mn-lt"/>
            </a:endParaRPr>
          </a:p>
          <a:p>
            <a:pPr algn="just"/>
            <a:r>
              <a:rPr lang="ru-RU" dirty="0" smtClean="0">
                <a:latin typeface="+mn-lt"/>
              </a:rPr>
              <a:t>К ним могут быть отнесены руководитель организации-налогоплательщика, главный бухгалтер (</a:t>
            </a:r>
            <a:r>
              <a:rPr lang="ru-RU" dirty="0" err="1" smtClean="0">
                <a:latin typeface="+mn-lt"/>
              </a:rPr>
              <a:t>бухгалтер</a:t>
            </a:r>
            <a:r>
              <a:rPr lang="ru-RU" dirty="0" smtClean="0">
                <a:latin typeface="+mn-lt"/>
              </a:rPr>
              <a:t> при отсутствии в штате должности главного бухгалтера), в обязанности которых входит подписание отчетной документации, представляемой в налоговые органы, обеспечение полной и своевременной уплаты налогов и сборов, а равно иные лица, если они были специально уполномочены органом управления организации на совершение таких действий.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2667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+mn-lt"/>
              </a:rPr>
              <a:t>Основные направления</a:t>
            </a:r>
            <a:endParaRPr lang="ru-RU" sz="2800" dirty="0">
              <a:latin typeface="+mn-lt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+mn-lt"/>
              </a:rPr>
              <a:t>1. Классической схемой уклонения от уплаты налогов является применение фиктивных сделок, с целью увеличения стоимости приобретенного товара (услуг) - завышения расходной части либо с целью занижения доходной части, а именно продажа товара по заниженной стоимости (экономически необоснованные сделки). Фиктивные сделки могут быть заключены недобросовестными налогоплательщиками как с фирмой-однодневкой, так и с </a:t>
            </a:r>
            <a:r>
              <a:rPr lang="ru-RU" dirty="0" err="1" smtClean="0">
                <a:latin typeface="+mn-lt"/>
              </a:rPr>
              <a:t>аффилированной</a:t>
            </a:r>
            <a:r>
              <a:rPr lang="ru-RU" dirty="0" smtClean="0">
                <a:latin typeface="+mn-lt"/>
              </a:rPr>
              <a:t> организацией.</a:t>
            </a:r>
          </a:p>
          <a:p>
            <a:pPr algn="just"/>
            <a:r>
              <a:rPr lang="ru-RU" dirty="0" smtClean="0">
                <a:latin typeface="+mn-lt"/>
              </a:rPr>
              <a:t>2</a:t>
            </a:r>
            <a:r>
              <a:rPr lang="ru-RU" dirty="0" smtClean="0">
                <a:latin typeface="+mn-lt"/>
              </a:rPr>
              <a:t>. Дробление бизнеса с целью необоснованного применения специальных налоговых режимов.</a:t>
            </a:r>
          </a:p>
          <a:p>
            <a:pPr algn="just"/>
            <a:r>
              <a:rPr lang="ru-RU" dirty="0" smtClean="0">
                <a:latin typeface="+mn-lt"/>
              </a:rPr>
              <a:t>3</a:t>
            </a:r>
            <a:r>
              <a:rPr lang="ru-RU" dirty="0" smtClean="0">
                <a:latin typeface="+mn-lt"/>
              </a:rPr>
              <a:t>. Необоснованное применение налоговых льгот, льготных налоговых ставок</a:t>
            </a:r>
            <a:r>
              <a:rPr lang="ru-RU" dirty="0" smtClean="0">
                <a:latin typeface="+mn-lt"/>
              </a:rPr>
              <a:t>.</a:t>
            </a:r>
          </a:p>
          <a:p>
            <a:pPr algn="just"/>
            <a:r>
              <a:rPr lang="ru-RU" dirty="0" smtClean="0">
                <a:latin typeface="+mn-lt"/>
              </a:rPr>
              <a:t>4. Подмена гражданско-правовых отношений с целью извлечения налоговой выгоды</a:t>
            </a:r>
          </a:p>
          <a:p>
            <a:pPr algn="just"/>
            <a:endParaRPr lang="ru-RU" dirty="0" smtClean="0">
              <a:latin typeface="+mn-lt"/>
            </a:endParaRPr>
          </a:p>
          <a:p>
            <a:pPr algn="just"/>
            <a:endParaRPr lang="ru-RU" dirty="0" smtClean="0">
              <a:latin typeface="+mn-lt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4501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342888" cy="4764677"/>
          </a:xfrm>
        </p:spPr>
        <p:txBody>
          <a:bodyPr>
            <a:normAutofit/>
          </a:bodyPr>
          <a:lstStyle/>
          <a:p>
            <a:pPr algn="just"/>
            <a:r>
              <a:rPr lang="ru-RU" sz="1600" dirty="0" smtClean="0">
                <a:latin typeface="+mn-lt"/>
              </a:rPr>
              <a:t>Число схем с каждым годом увеличивается, и их качество также усовершенствуется, они становятся более многоступенчатыми, ведь на стороне недобросовестных налогоплательщиков огромный профессиональный ресурс экономистов, бухгалтеров, юристов, что лишний раз обязывает правоохранительные и контролирующие органы работать более сплоченно.</a:t>
            </a:r>
          </a:p>
          <a:p>
            <a:pPr algn="just"/>
            <a:endParaRPr lang="ru-RU" sz="1600" dirty="0" smtClean="0">
              <a:latin typeface="+mn-lt"/>
            </a:endParaRPr>
          </a:p>
          <a:p>
            <a:pPr algn="just"/>
            <a:r>
              <a:rPr lang="ru-RU" sz="1600" dirty="0" smtClean="0">
                <a:latin typeface="+mn-lt"/>
              </a:rPr>
              <a:t>С </a:t>
            </a:r>
            <a:r>
              <a:rPr lang="ru-RU" sz="1600" dirty="0" smtClean="0">
                <a:latin typeface="+mn-lt"/>
              </a:rPr>
              <a:t>целью качественного сбора доказательств умысла налоговым органам целесообразно организовывать проведение выездных налоговых проверок с участием сотрудников внутренних дел, а также дополнительно консультироваться с сотрудниками органов внутренних дел, принимающими участие в проведении выездной налоговой проверки, и сотрудниками следственных </a:t>
            </a:r>
            <a:r>
              <a:rPr lang="ru-RU" sz="1600" dirty="0" smtClean="0">
                <a:latin typeface="+mn-lt"/>
              </a:rPr>
              <a:t>органов.</a:t>
            </a:r>
            <a:endParaRPr lang="ru-RU" sz="1600" dirty="0" smtClean="0">
              <a:latin typeface="+mn-lt"/>
            </a:endParaRPr>
          </a:p>
          <a:p>
            <a:pPr>
              <a:lnSpc>
                <a:spcPct val="160000"/>
              </a:lnSpc>
              <a:spcBef>
                <a:spcPts val="0"/>
              </a:spcBef>
            </a:pPr>
            <a:endParaRPr lang="ru-RU" dirty="0" smtClean="0">
              <a:latin typeface="+mn-lt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+mn-lt"/>
              </a:rPr>
              <a:t>Плечом к плечу</a:t>
            </a:r>
            <a:endParaRPr lang="ru-RU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738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342888" cy="4764677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ru-RU" dirty="0" smtClean="0">
                <a:latin typeface="+mn-lt"/>
              </a:rPr>
              <a:t>Ваша следующая консультация – 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ru-RU" dirty="0" smtClean="0">
                <a:latin typeface="+mn-lt"/>
              </a:rPr>
              <a:t>Расписание консультаций и даты открытия курсов смотрите в разделе 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ru-RU" dirty="0" smtClean="0">
                <a:latin typeface="+mn-lt"/>
              </a:rPr>
              <a:t>«Как </a:t>
            </a:r>
            <a:r>
              <a:rPr lang="ru-RU" dirty="0">
                <a:latin typeface="+mn-lt"/>
              </a:rPr>
              <a:t>получить максимальную пользу от Аттестации' </a:t>
            </a:r>
            <a:r>
              <a:rPr lang="ru-RU" dirty="0" smtClean="0">
                <a:latin typeface="+mn-lt"/>
              </a:rPr>
              <a:t>2018».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endParaRPr lang="ru-RU" dirty="0" smtClean="0">
              <a:latin typeface="+mn-lt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29473" y="274638"/>
            <a:ext cx="8557327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0" dirty="0">
                <a:latin typeface="+mn-lt"/>
              </a:rPr>
              <a:t>Если у вас остались вопросы по </a:t>
            </a:r>
            <a:r>
              <a:rPr lang="ru-RU" sz="2800" b="0" dirty="0" smtClean="0">
                <a:latin typeface="+mn-lt"/>
              </a:rPr>
              <a:t>контрольным мероприятиям, </a:t>
            </a:r>
            <a:r>
              <a:rPr lang="ru-RU" sz="2800" b="0" dirty="0">
                <a:latin typeface="+mn-lt"/>
              </a:rPr>
              <a:t>пишите </a:t>
            </a:r>
            <a:r>
              <a:rPr lang="ru-RU" sz="2800" b="0" dirty="0" smtClean="0">
                <a:latin typeface="+mn-lt"/>
              </a:rPr>
              <a:t>- </a:t>
            </a:r>
            <a:r>
              <a:rPr lang="ru-RU" sz="2800" u="sng" dirty="0" smtClean="0">
                <a:latin typeface="+mn-lt"/>
              </a:rPr>
              <a:t>vopros@glavbukh.ru</a:t>
            </a:r>
            <a:r>
              <a:rPr lang="ru-RU" sz="2800" b="0" dirty="0">
                <a:latin typeface="+mn-lt"/>
              </a:rPr>
              <a:t/>
            </a:r>
            <a:br>
              <a:rPr lang="ru-RU" sz="2800" b="0" dirty="0">
                <a:latin typeface="+mn-lt"/>
              </a:rPr>
            </a:br>
            <a:endParaRPr lang="ru-RU" sz="2800" b="0" dirty="0">
              <a:latin typeface="+mn-lt"/>
            </a:endParaRPr>
          </a:p>
        </p:txBody>
      </p:sp>
      <p:pic>
        <p:nvPicPr>
          <p:cNvPr id="2050" name="Picture 2" descr="C:\Users\sumina\Desktop\практика\Screenshot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16190"/>
            <a:ext cx="8499733" cy="193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849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648</Words>
  <Application>Microsoft Office PowerPoint</Application>
  <PresentationFormat>Экран (4:3)</PresentationFormat>
  <Paragraphs>40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«Как безопасно экономить на налогах и взносах с учетом новой статьи НК о схемах и однодневках»   Лектор: Фиш Наталья Александровна,  руководитель налоговой практики Московской коллегии адвокатов «ГРАД»,  преподаватель Русской школы Управления  Онлайн-консультация для участников Аттестации`2018      </vt:lpstr>
      <vt:lpstr>Программа консультации</vt:lpstr>
      <vt:lpstr>Статья 54.1 НК РФ:</vt:lpstr>
      <vt:lpstr>Статья 54.1 НК РФ:</vt:lpstr>
      <vt:lpstr>Статья 54.1 НК РФ:</vt:lpstr>
      <vt:lpstr>        Письмо ФНС России  от 13.07.2017 N ЕД-4-2/13650@  «О направлении методических рекомендаций  по установлению в ходе налоговых и процессуальных проверок обстоятельств, свидетельствующих об умысле в действиях должностных лиц налогоплательщика, направленном на неуплату налогов (сборов)»</vt:lpstr>
      <vt:lpstr>Как доказать </vt:lpstr>
      <vt:lpstr>Кто виноват</vt:lpstr>
      <vt:lpstr>Основные направления</vt:lpstr>
      <vt:lpstr>Плечом к плечу</vt:lpstr>
      <vt:lpstr>Если у вас остались вопросы по контрольным мероприятиям, пишите - vopros@glavbukh.ru </vt:lpstr>
    </vt:vector>
  </TitlesOfParts>
  <Company>CowBrestEntertainment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nina ivanova</dc:creator>
  <cp:lastModifiedBy>наталья фиш</cp:lastModifiedBy>
  <cp:revision>57</cp:revision>
  <dcterms:created xsi:type="dcterms:W3CDTF">2017-02-27T19:51:46Z</dcterms:created>
  <dcterms:modified xsi:type="dcterms:W3CDTF">2017-10-16T07:16:47Z</dcterms:modified>
</cp:coreProperties>
</file>