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256" r:id="rId2"/>
    <p:sldId id="260" r:id="rId3"/>
    <p:sldId id="263" r:id="rId4"/>
    <p:sldId id="264" r:id="rId5"/>
    <p:sldId id="261" r:id="rId6"/>
    <p:sldId id="266" r:id="rId7"/>
    <p:sldId id="267" r:id="rId8"/>
    <p:sldId id="271" r:id="rId9"/>
    <p:sldId id="270" r:id="rId10"/>
    <p:sldId id="272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FDD"/>
    <a:srgbClr val="05AB0D"/>
    <a:srgbClr val="FFFFEF"/>
    <a:srgbClr val="F8FF97"/>
    <a:srgbClr val="0F2741"/>
    <a:srgbClr val="001736"/>
    <a:srgbClr val="003374"/>
    <a:srgbClr val="173A8D"/>
    <a:srgbClr val="C9A093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Рисунок 15" descr="Rapporter.jpg"/>
          <p:cNvPicPr>
            <a:picLocks noChangeAspect="1"/>
          </p:cNvPicPr>
          <p:nvPr/>
        </p:nvPicPr>
        <p:blipFill>
          <a:blip r:embed="rId3" cstate="print"/>
          <a:srcRect b="23662"/>
          <a:stretch>
            <a:fillRect/>
          </a:stretch>
        </p:blipFill>
        <p:spPr>
          <a:xfrm>
            <a:off x="0" y="3907971"/>
            <a:ext cx="9144000" cy="2950029"/>
          </a:xfrm>
          <a:prstGeom prst="rect">
            <a:avLst/>
          </a:prstGeom>
        </p:spPr>
      </p:pic>
      <p:pic>
        <p:nvPicPr>
          <p:cNvPr id="10" name="Рисунок 9" descr="2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2072" y="4648202"/>
            <a:ext cx="2594344" cy="22097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457200"/>
            <a:ext cx="5692204" cy="2147455"/>
          </a:xfrm>
        </p:spPr>
        <p:txBody>
          <a:bodyPr>
            <a:noAutofit/>
          </a:bodyPr>
          <a:lstStyle/>
          <a:p>
            <a:r>
              <a:rPr lang="ru-RU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itchFamily="34" charset="0"/>
                <a:cs typeface="Arial" pitchFamily="34" charset="0"/>
              </a:rPr>
              <a:t>Экспорт образования</a:t>
            </a:r>
            <a:endParaRPr lang="en-US" sz="66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6771" y="3521490"/>
            <a:ext cx="1297402" cy="35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3800" y="327660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 rot="21125489">
            <a:off x="3634852" y="5237921"/>
            <a:ext cx="199648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Федеральный </a:t>
            </a:r>
            <a:b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проект </a:t>
            </a:r>
            <a:b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№ </a:t>
            </a:r>
            <a:r>
              <a:rPr lang="en-US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</a:t>
            </a:r>
            <a:endParaRPr lang="ru-RU" sz="2000" b="1" dirty="0">
              <a:ln w="10541" cmpd="sng">
                <a:noFill/>
                <a:prstDash val="solid"/>
              </a:ln>
              <a:solidFill>
                <a:srgbClr val="0033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 descr="devochka.png"/>
          <p:cNvPicPr>
            <a:picLocks noChangeAspect="1"/>
          </p:cNvPicPr>
          <p:nvPr/>
        </p:nvPicPr>
        <p:blipFill>
          <a:blip r:embed="rId7" cstate="print"/>
          <a:srcRect l="40188"/>
          <a:stretch>
            <a:fillRect/>
          </a:stretch>
        </p:blipFill>
        <p:spPr>
          <a:xfrm>
            <a:off x="0" y="1939636"/>
            <a:ext cx="3818957" cy="491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_126faf_f1b921c0_orig.png"/>
          <p:cNvPicPr>
            <a:picLocks noChangeAspect="1"/>
          </p:cNvPicPr>
          <p:nvPr/>
        </p:nvPicPr>
        <p:blipFill>
          <a:blip r:embed="rId2" cstate="print">
            <a:lum bright="21000"/>
          </a:blip>
          <a:stretch>
            <a:fillRect/>
          </a:stretch>
        </p:blipFill>
        <p:spPr>
          <a:xfrm>
            <a:off x="631374" y="1012398"/>
            <a:ext cx="3733798" cy="2682245"/>
          </a:xfrm>
          <a:prstGeom prst="rect">
            <a:avLst/>
          </a:prstGeom>
        </p:spPr>
      </p:pic>
      <p:pic>
        <p:nvPicPr>
          <p:cNvPr id="7" name="Рисунок 6" descr="0_126faf_f1b921c0_orig.png"/>
          <p:cNvPicPr>
            <a:picLocks noChangeAspect="1"/>
          </p:cNvPicPr>
          <p:nvPr/>
        </p:nvPicPr>
        <p:blipFill>
          <a:blip r:embed="rId2" cstate="print">
            <a:lum bright="9000"/>
          </a:blip>
          <a:stretch>
            <a:fillRect/>
          </a:stretch>
        </p:blipFill>
        <p:spPr>
          <a:xfrm>
            <a:off x="4746174" y="1001512"/>
            <a:ext cx="3733798" cy="2682245"/>
          </a:xfrm>
          <a:prstGeom prst="rect">
            <a:avLst/>
          </a:prstGeom>
        </p:spPr>
      </p:pic>
      <p:pic>
        <p:nvPicPr>
          <p:cNvPr id="8" name="Рисунок 7" descr="0_126faf_f1b921c0_orig.png"/>
          <p:cNvPicPr>
            <a:picLocks noChangeAspect="1"/>
          </p:cNvPicPr>
          <p:nvPr/>
        </p:nvPicPr>
        <p:blipFill>
          <a:blip r:embed="rId2" cstate="print">
            <a:lum bright="8000"/>
          </a:blip>
          <a:stretch>
            <a:fillRect/>
          </a:stretch>
        </p:blipFill>
        <p:spPr>
          <a:xfrm>
            <a:off x="631375" y="3799141"/>
            <a:ext cx="3733798" cy="2682245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87828" y="1866503"/>
            <a:ext cx="367937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Проект  обеспечивает преемственность с проектами: </a:t>
            </a:r>
            <a:b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«Вузы как центры пространства создания инноваций» и «Развитие экспортного потенциала российской системы образования»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00744" y="4655413"/>
            <a:ext cx="40386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У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величить </a:t>
            </a:r>
            <a:b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не менее чем в 2 раза количество иностранных граждан, </a:t>
            </a:r>
            <a:b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обучающихся в ОО ВПО</a:t>
            </a:r>
            <a:b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и научных организациях </a:t>
            </a:r>
            <a:b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46171" y="1822496"/>
            <a:ext cx="38208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Ежегодно проектировать, строить </a:t>
            </a:r>
            <a:br>
              <a:rPr lang="ru-RU" sz="16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реконструировать</a:t>
            </a:r>
          </a:p>
          <a:p>
            <a:pPr algn="ctr"/>
            <a:r>
              <a:rPr lang="ru-RU" sz="16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многофункциональные студенческие городки для иностранных </a:t>
            </a:r>
            <a:br>
              <a:rPr lang="ru-RU" sz="16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иногородних студентов и научно-педагогических работников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4800" y="76200"/>
            <a:ext cx="8495802" cy="788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5400" b="1" i="0" u="none" strike="noStrike" kern="1200" cap="none" spc="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2" name="Рисунок 11" descr="2_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4191000"/>
            <a:ext cx="2475943" cy="2339474"/>
          </a:xfrm>
          <a:prstGeom prst="rect">
            <a:avLst/>
          </a:prstGeom>
        </p:spPr>
      </p:pic>
      <p:pic>
        <p:nvPicPr>
          <p:cNvPr id="1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4191000"/>
            <a:ext cx="1381600" cy="381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396240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480339967_yshit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0371"/>
            <a:ext cx="3635003" cy="6607629"/>
          </a:xfrm>
          <a:prstGeom prst="rect">
            <a:avLst/>
          </a:prstGeom>
        </p:spPr>
      </p:pic>
      <p:pic>
        <p:nvPicPr>
          <p:cNvPr id="5" name="Рисунок 4" descr="3.5.vidyi-deyat-ti-dok-ty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3628" y="2583924"/>
            <a:ext cx="4060371" cy="4274075"/>
          </a:xfrm>
          <a:prstGeom prst="rect">
            <a:avLst/>
          </a:prstGeom>
        </p:spPr>
      </p:pic>
      <p:pic>
        <p:nvPicPr>
          <p:cNvPr id="7" name="Рисунок 6" descr="speech-bubble-vector-png-7.png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4600" y="-1"/>
            <a:ext cx="4759409" cy="274320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21356357">
            <a:off x="2410168" y="383934"/>
            <a:ext cx="4630476" cy="1772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Проконтролировать, </a:t>
            </a:r>
            <a:b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чтобы не менее 15 тысяч </a:t>
            </a:r>
            <a:b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иностранных граждан ежегодно </a:t>
            </a:r>
            <a:b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проходили обучение в летних и зимних школах, в том числе на базе летних оздоровительных лагерей</a:t>
            </a:r>
            <a:endParaRPr lang="ru-RU" sz="12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9" name="Рисунок 8" descr="vector-banner-graphics-design-png-3.png"/>
          <p:cNvPicPr>
            <a:picLocks noChangeAspect="1"/>
          </p:cNvPicPr>
          <p:nvPr/>
        </p:nvPicPr>
        <p:blipFill>
          <a:blip r:embed="rId5" cstate="print">
            <a:lum bright="17000"/>
          </a:blip>
          <a:srcRect l="55932" b="66349"/>
          <a:stretch>
            <a:fillRect/>
          </a:stretch>
        </p:blipFill>
        <p:spPr>
          <a:xfrm>
            <a:off x="7162797" y="32658"/>
            <a:ext cx="1883229" cy="13108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347858" y="222697"/>
            <a:ext cx="1621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  <a:t>Срок: </a:t>
            </a:r>
            <a:b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</a:br>
            <a:r>
              <a:rPr lang="ru-RU" b="1" dirty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  <a:t>2019 – 2024 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12" name="Рисунок 11" descr="speech-bubble-vector-png-7.png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58144" y="4125685"/>
            <a:ext cx="3928400" cy="22642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21427267">
            <a:off x="2646247" y="4452670"/>
            <a:ext cx="34942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Реализовать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не менее 60 университетов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 менее 5 образовательных программ, прошедших международную аккредитацию</a:t>
            </a:r>
          </a:p>
        </p:txBody>
      </p:sp>
      <p:pic>
        <p:nvPicPr>
          <p:cNvPr id="1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3800" y="2590800"/>
            <a:ext cx="1342128" cy="37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2830286" y="3057407"/>
            <a:ext cx="3625932" cy="698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5400" b="1" i="0" u="none" strike="noStrike" kern="1200" cap="none" spc="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92089" y="2264229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ic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33800"/>
            <a:ext cx="3457699" cy="2505482"/>
          </a:xfrm>
          <a:prstGeom prst="rect">
            <a:avLst/>
          </a:prstGeom>
        </p:spPr>
      </p:pic>
      <p:pic>
        <p:nvPicPr>
          <p:cNvPr id="11" name="Рисунок 10" descr="57535451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3039" y="3422450"/>
            <a:ext cx="2939141" cy="3435550"/>
          </a:xfrm>
          <a:prstGeom prst="rect">
            <a:avLst/>
          </a:prstGeom>
        </p:spPr>
      </p:pic>
      <p:pic>
        <p:nvPicPr>
          <p:cNvPr id="7" name="Рисунок 6" descr="5bf292a55bc941672b8c.png"/>
          <p:cNvPicPr>
            <a:picLocks noChangeAspect="1"/>
          </p:cNvPicPr>
          <p:nvPr/>
        </p:nvPicPr>
        <p:blipFill>
          <a:blip r:embed="rId4" cstate="print">
            <a:lum bright="69000" contrast="-56000"/>
          </a:blip>
          <a:stretch>
            <a:fillRect/>
          </a:stretch>
        </p:blipFill>
        <p:spPr>
          <a:xfrm rot="21284637">
            <a:off x="215927" y="23761"/>
            <a:ext cx="9061097" cy="317138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21387627">
            <a:off x="1197427" y="420161"/>
            <a:ext cx="79248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Продвигать бренд российского образования через систему летних и зимних школ, </a:t>
            </a:r>
            <a:br>
              <a:rPr lang="ru-RU" sz="20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филиалов и представительств российских организаций </a:t>
            </a:r>
            <a:br>
              <a:rPr lang="ru-RU" sz="20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за рубежом, чтобы привлечь иностранных граждан</a:t>
            </a:r>
            <a:endParaRPr lang="ru-RU" sz="11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57062">
            <a:off x="2837220" y="2714852"/>
            <a:ext cx="1474963" cy="40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286583">
            <a:off x="4806844" y="2593713"/>
            <a:ext cx="1747821" cy="216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uchitel.png"/>
          <p:cNvPicPr>
            <a:picLocks noChangeAspect="1"/>
          </p:cNvPicPr>
          <p:nvPr/>
        </p:nvPicPr>
        <p:blipFill>
          <a:blip r:embed="rId7" cstate="print"/>
          <a:srcRect b="6978"/>
          <a:stretch>
            <a:fillRect/>
          </a:stretch>
        </p:blipFill>
        <p:spPr>
          <a:xfrm>
            <a:off x="6019800" y="1828800"/>
            <a:ext cx="3113317" cy="511535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429000" y="3922542"/>
            <a:ext cx="2590800" cy="205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Провести </a:t>
            </a:r>
            <a:b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информационную кампанию и привлечь иностранных граждан </a:t>
            </a:r>
            <a:b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к обучению в ОО ВПО,</a:t>
            </a:r>
            <a:b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 в том числе на условиях целевого обучения</a:t>
            </a:r>
            <a:endParaRPr lang="ru-RU" sz="1200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17" name="Рисунок 16" descr="Extended-Comments-In-Nav-1.png"/>
          <p:cNvPicPr>
            <a:picLocks noChangeAspect="1"/>
          </p:cNvPicPr>
          <p:nvPr/>
        </p:nvPicPr>
        <p:blipFill>
          <a:blip r:embed="rId8" cstate="print"/>
          <a:srcRect l="81786" t="76811" r="10952" b="7565"/>
          <a:stretch>
            <a:fillRect/>
          </a:stretch>
        </p:blipFill>
        <p:spPr>
          <a:xfrm>
            <a:off x="4539343" y="3015343"/>
            <a:ext cx="664028" cy="881743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762000" y="3276600"/>
            <a:ext cx="2417621" cy="1682854"/>
            <a:chOff x="2209797" y="2040072"/>
            <a:chExt cx="2417621" cy="1682854"/>
          </a:xfrm>
        </p:grpSpPr>
        <p:pic>
          <p:nvPicPr>
            <p:cNvPr id="18" name="Рисунок 17" descr="vector-banner-graphics-design-png-3.png"/>
            <p:cNvPicPr>
              <a:picLocks noChangeAspect="1"/>
            </p:cNvPicPr>
            <p:nvPr/>
          </p:nvPicPr>
          <p:blipFill>
            <a:blip r:embed="rId9" cstate="print">
              <a:lum bright="17000"/>
            </a:blip>
            <a:srcRect l="55932" b="66349"/>
            <a:stretch>
              <a:fillRect/>
            </a:stretch>
          </p:blipFill>
          <p:spPr>
            <a:xfrm>
              <a:off x="2209797" y="2040072"/>
              <a:ext cx="2417621" cy="1682854"/>
            </a:xfrm>
            <a:prstGeom prst="rect">
              <a:avLst/>
            </a:prstGeom>
          </p:spPr>
        </p:pic>
        <p:sp>
          <p:nvSpPr>
            <p:cNvPr id="19" name="Прямоугольник 18"/>
            <p:cNvSpPr/>
            <p:nvPr/>
          </p:nvSpPr>
          <p:spPr>
            <a:xfrm>
              <a:off x="2438400" y="2286000"/>
              <a:ext cx="194393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0070C0"/>
                  </a:solidFill>
                  <a:latin typeface="Arial"/>
                  <a:ea typeface="Calibri"/>
                  <a:cs typeface="Times New Roman"/>
                </a:rPr>
                <a:t>31 декабря </a:t>
              </a:r>
              <a:br>
                <a:rPr lang="ru-RU" sz="2400" b="1" dirty="0">
                  <a:solidFill>
                    <a:srgbClr val="0070C0"/>
                  </a:solidFill>
                  <a:latin typeface="Arial"/>
                  <a:ea typeface="Calibri"/>
                  <a:cs typeface="Times New Roman"/>
                </a:rPr>
              </a:br>
              <a:r>
                <a:rPr lang="ru-RU" sz="2400" b="1" dirty="0">
                  <a:solidFill>
                    <a:srgbClr val="0070C0"/>
                  </a:solidFill>
                  <a:latin typeface="Arial"/>
                  <a:ea typeface="Calibri"/>
                  <a:cs typeface="Times New Roman"/>
                </a:rPr>
                <a:t>2019 </a:t>
              </a:r>
              <a:endParaRPr lang="ru-RU" sz="2400" b="1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6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sticky-notes-photos-321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2703" y="278781"/>
            <a:ext cx="1872810" cy="2096429"/>
          </a:xfrm>
          <a:prstGeom prst="rect">
            <a:avLst/>
          </a:prstGeom>
        </p:spPr>
      </p:pic>
      <p:pic>
        <p:nvPicPr>
          <p:cNvPr id="6" name="Рисунок 5" descr="sticky-notes-photos-321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4742" y="2338040"/>
            <a:ext cx="1872810" cy="2096429"/>
          </a:xfrm>
          <a:prstGeom prst="rect">
            <a:avLst/>
          </a:prstGeom>
        </p:spPr>
      </p:pic>
      <p:pic>
        <p:nvPicPr>
          <p:cNvPr id="7" name="Рисунок 6" descr="sticky-notes-photos-321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045" y="4445620"/>
            <a:ext cx="1872810" cy="209642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7540" y="892955"/>
            <a:ext cx="1272271" cy="9144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31 мая </a:t>
            </a:r>
            <a:b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2019</a:t>
            </a:r>
            <a:endParaRPr lang="ru-RU" sz="24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8004" y="3125588"/>
            <a:ext cx="1844095" cy="905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31 августа </a:t>
            </a:r>
            <a:b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2019 </a:t>
            </a:r>
          </a:p>
        </p:txBody>
      </p:sp>
      <p:sp>
        <p:nvSpPr>
          <p:cNvPr id="13" name="Выноска 1 12"/>
          <p:cNvSpPr/>
          <p:nvPr/>
        </p:nvSpPr>
        <p:spPr>
          <a:xfrm>
            <a:off x="2383446" y="687659"/>
            <a:ext cx="6556917" cy="1429493"/>
          </a:xfrm>
          <a:prstGeom prst="borderCallout1">
            <a:avLst>
              <a:gd name="adj1" fmla="val 47398"/>
              <a:gd name="adj2" fmla="val -421"/>
              <a:gd name="adj3" fmla="val 94270"/>
              <a:gd name="adj4" fmla="val -8134"/>
            </a:avLst>
          </a:prstGeom>
          <a:solidFill>
            <a:srgbClr val="FEFFDD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362194" y="703214"/>
            <a:ext cx="6559583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Сформировать механизм господдержки, </a:t>
            </a:r>
            <a:b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чтобы продвигать российское образование за рубежом </a:t>
            </a:r>
            <a:b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через информацию и программы о российском </a:t>
            </a:r>
            <a:b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образовании в</a:t>
            </a:r>
            <a:r>
              <a:rPr lang="ru-RU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 10 </a:t>
            </a:r>
            <a: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ведущих мировых СМИ</a:t>
            </a:r>
            <a:endParaRPr lang="ru-RU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4" name="Выноска 1 13"/>
          <p:cNvSpPr/>
          <p:nvPr/>
        </p:nvSpPr>
        <p:spPr>
          <a:xfrm>
            <a:off x="2394329" y="2603540"/>
            <a:ext cx="6556917" cy="1429493"/>
          </a:xfrm>
          <a:prstGeom prst="borderCallout1">
            <a:avLst>
              <a:gd name="adj1" fmla="val 47398"/>
              <a:gd name="adj2" fmla="val -421"/>
              <a:gd name="adj3" fmla="val 94270"/>
              <a:gd name="adj4" fmla="val -8134"/>
            </a:avLst>
          </a:prstGeom>
          <a:solidFill>
            <a:srgbClr val="FEFFDD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416632" y="2615756"/>
            <a:ext cx="643345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Сформировать модель студенческих городков </a:t>
            </a:r>
            <a:b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с комфортными условиями проживания, где есть возможность провести учебные занятия, культурно-массовые, </a:t>
            </a:r>
            <a:r>
              <a:rPr lang="ru-RU" dirty="0" err="1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досуговые</a:t>
            </a:r>
            <a: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 мероприятия и занятий спортом</a:t>
            </a:r>
            <a:endParaRPr lang="ru-RU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8796" y="5150332"/>
            <a:ext cx="1858971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31 декабря</a:t>
            </a:r>
            <a:b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2019 </a:t>
            </a:r>
          </a:p>
        </p:txBody>
      </p:sp>
      <p:sp>
        <p:nvSpPr>
          <p:cNvPr id="17" name="Выноска 1 16"/>
          <p:cNvSpPr/>
          <p:nvPr/>
        </p:nvSpPr>
        <p:spPr>
          <a:xfrm>
            <a:off x="2405215" y="4682712"/>
            <a:ext cx="6556917" cy="1429493"/>
          </a:xfrm>
          <a:prstGeom prst="borderCallout1">
            <a:avLst>
              <a:gd name="adj1" fmla="val 47398"/>
              <a:gd name="adj2" fmla="val -421"/>
              <a:gd name="adj3" fmla="val 94270"/>
              <a:gd name="adj4" fmla="val -8134"/>
            </a:avLst>
          </a:prstGeom>
          <a:solidFill>
            <a:srgbClr val="FEFFDD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471057" y="4713189"/>
            <a:ext cx="6379029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38325" algn="l"/>
              </a:tabLst>
            </a:pPr>
            <a:r>
              <a:rPr lang="ru-RU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Проконтролировать, чтобы у всех университетов были регулярно обновляемые версии официального сайта на иностранных языках, ориентированные на запросы иностранных абитуриентов и студентов</a:t>
            </a:r>
            <a:endParaRPr lang="ru-RU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1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9472" y="6302828"/>
            <a:ext cx="1342128" cy="37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10031" y="639003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878404_clipboard_512x51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55429" y="54430"/>
            <a:ext cx="1045027" cy="10450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01f24fa9f4f0efe656f530581ed0e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2685" y="4627521"/>
            <a:ext cx="2188027" cy="1922231"/>
          </a:xfrm>
          <a:prstGeom prst="rect">
            <a:avLst/>
          </a:prstGeom>
        </p:spPr>
      </p:pic>
      <p:pic>
        <p:nvPicPr>
          <p:cNvPr id="6" name="Рисунок 5" descr="pngtree-character-png-clipart_8978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9844" y="1483112"/>
            <a:ext cx="3375093" cy="5178945"/>
          </a:xfrm>
          <a:prstGeom prst="rect">
            <a:avLst/>
          </a:prstGeom>
        </p:spPr>
      </p:pic>
      <p:pic>
        <p:nvPicPr>
          <p:cNvPr id="5" name="Рисунок 4" descr="vector-banner-graphics-design-png-3.png"/>
          <p:cNvPicPr>
            <a:picLocks noChangeAspect="1"/>
          </p:cNvPicPr>
          <p:nvPr/>
        </p:nvPicPr>
        <p:blipFill>
          <a:blip r:embed="rId4" cstate="print">
            <a:lum bright="17000"/>
          </a:blip>
          <a:srcRect l="55932" b="66349"/>
          <a:stretch>
            <a:fillRect/>
          </a:stretch>
        </p:blipFill>
        <p:spPr>
          <a:xfrm>
            <a:off x="848006" y="65316"/>
            <a:ext cx="2017383" cy="14042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13404" y="146496"/>
            <a:ext cx="16219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Срок: </a:t>
            </a:r>
            <a:br>
              <a:rPr lang="ru-RU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31 декабря 2020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11285" y="1295400"/>
            <a:ext cx="5660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Проконтролировать, чтобы не менее 5% преподавателей из ОО ВПО реализовывали учебные дисциплины </a:t>
            </a:r>
            <a:br>
              <a:rPr lang="ru-RU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 курсы на иностранном языке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69770" y="142334"/>
            <a:ext cx="5921829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Разработать модель привлечения иностранных граждан для обучения в ОО ВПО, чтобы потом трудоустроить </a:t>
            </a:r>
            <a:b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в российских и транснациональных компаниях за рубежом</a:t>
            </a:r>
            <a:endParaRPr lang="ru-RU" sz="1200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6600" y="3636238"/>
            <a:ext cx="3635829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Выбрать по итогам международных и российских олимпиад и конкурсов не менее 20% от общего числа иностранных граждан, принятых на первый курс в пределах квоты, установленной Правительством, для обучения </a:t>
            </a:r>
            <a:b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в ОО ВПО по востребованным (дефицитным) специальностям</a:t>
            </a:r>
            <a:endParaRPr lang="ru-RU" sz="1200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14" name="Рисунок 13" descr="vector-banner-graphics-design-png-3.png"/>
          <p:cNvPicPr>
            <a:picLocks noChangeAspect="1"/>
          </p:cNvPicPr>
          <p:nvPr/>
        </p:nvPicPr>
        <p:blipFill>
          <a:blip r:embed="rId4" cstate="print"/>
          <a:srcRect l="50547" t="37236" b="39187"/>
          <a:stretch>
            <a:fillRect/>
          </a:stretch>
        </p:blipFill>
        <p:spPr>
          <a:xfrm>
            <a:off x="3429000" y="2209800"/>
            <a:ext cx="2928208" cy="164657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690208" y="2416648"/>
            <a:ext cx="2590542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31 декабря 2020, </a:t>
            </a:r>
            <a:br>
              <a:rPr lang="ru-RU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далее - ежегодно</a:t>
            </a:r>
            <a:endParaRPr lang="ru-RU" sz="14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1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07951" y="6417791"/>
            <a:ext cx="1342128" cy="37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05479" y="6641729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Стрелка вправо 18"/>
          <p:cNvSpPr/>
          <p:nvPr/>
        </p:nvSpPr>
        <p:spPr>
          <a:xfrm>
            <a:off x="2906487" y="478973"/>
            <a:ext cx="544284" cy="2177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524558">
            <a:off x="2683684" y="1267688"/>
            <a:ext cx="602565" cy="2135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5818910" y="2244436"/>
            <a:ext cx="3592720" cy="1551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</a:t>
            </a:r>
            <a:br>
              <a:rPr kumimoji="0" lang="ru-RU" sz="5400" b="1" i="0" u="none" strike="noStrike" kern="1200" cap="none" spc="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ru-RU" sz="5400" b="1" i="0" u="none" strike="noStrike" kern="1200" cap="none" spc="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проекта</a:t>
            </a:r>
            <a:endParaRPr kumimoji="0" lang="en-US" sz="5400" b="1" i="0" u="none" strike="noStrike" kern="1200" cap="none" spc="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2272878_bd_media_id_01eeec93d9b13123eaee13c87092502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2880" y="1034144"/>
            <a:ext cx="6321120" cy="3749711"/>
          </a:xfrm>
          <a:prstGeom prst="rect">
            <a:avLst/>
          </a:prstGeom>
        </p:spPr>
      </p:pic>
      <p:pic>
        <p:nvPicPr>
          <p:cNvPr id="26" name="Рисунок 25" descr="logo-emblem-symbol-bookmark-photos-720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943" y="3401787"/>
            <a:ext cx="8948057" cy="1910441"/>
          </a:xfrm>
          <a:prstGeom prst="rect">
            <a:avLst/>
          </a:prstGeom>
        </p:spPr>
      </p:pic>
      <p:pic>
        <p:nvPicPr>
          <p:cNvPr id="25" name="Рисунок 24" descr="logo-emblem-symbol-bookmark-photos-720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943" y="1133600"/>
            <a:ext cx="8948057" cy="191044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8600" y="1219200"/>
            <a:ext cx="8817428" cy="1101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900" dirty="0">
                <a:solidFill>
                  <a:srgbClr val="FEFFDD"/>
                </a:solidFill>
                <a:latin typeface="Arial"/>
                <a:ea typeface="Calibri"/>
                <a:cs typeface="Times New Roman"/>
              </a:rPr>
              <a:t>Разработать не менее 10 специализированных сайтов, </a:t>
            </a:r>
            <a:br>
              <a:rPr lang="ru-RU" sz="1900" dirty="0">
                <a:solidFill>
                  <a:srgbClr val="FEFFDD"/>
                </a:solidFill>
                <a:latin typeface="Arial"/>
                <a:ea typeface="Calibri"/>
                <a:cs typeface="Times New Roman"/>
              </a:rPr>
            </a:br>
            <a:r>
              <a:rPr lang="ru-RU" sz="1900" dirty="0">
                <a:solidFill>
                  <a:srgbClr val="FEFFDD"/>
                </a:solidFill>
                <a:latin typeface="Arial"/>
                <a:ea typeface="Calibri"/>
                <a:cs typeface="Times New Roman"/>
              </a:rPr>
              <a:t>чтобы привлечь на обучение иностранных граждан, ориентированных</a:t>
            </a:r>
            <a:br>
              <a:rPr lang="ru-RU" sz="1900" dirty="0">
                <a:solidFill>
                  <a:srgbClr val="FEFFDD"/>
                </a:solidFill>
                <a:latin typeface="Arial"/>
                <a:ea typeface="Calibri"/>
                <a:cs typeface="Times New Roman"/>
              </a:rPr>
            </a:br>
            <a:r>
              <a:rPr lang="ru-RU" sz="1900" dirty="0">
                <a:solidFill>
                  <a:srgbClr val="FEFFDD"/>
                </a:solidFill>
                <a:latin typeface="Arial"/>
                <a:ea typeface="Calibri"/>
                <a:cs typeface="Times New Roman"/>
              </a:rPr>
              <a:t>на конкретную аудиторию с учетом референтных групп стран-партнеров</a:t>
            </a:r>
            <a:endParaRPr lang="ru-RU" sz="1900" dirty="0">
              <a:solidFill>
                <a:srgbClr val="FEFFDD"/>
              </a:solidFill>
              <a:ea typeface="Calibri"/>
              <a:cs typeface="Times New Roman"/>
            </a:endParaRPr>
          </a:p>
        </p:txBody>
      </p:sp>
      <p:pic>
        <p:nvPicPr>
          <p:cNvPr id="5" name="Рисунок 4" descr="vector-banner-graphics-design-png-3.png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r="50579" b="86825"/>
          <a:stretch>
            <a:fillRect/>
          </a:stretch>
        </p:blipFill>
        <p:spPr>
          <a:xfrm>
            <a:off x="76200" y="228600"/>
            <a:ext cx="3718161" cy="9035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9787" y="484372"/>
            <a:ext cx="2743200" cy="48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31 декабря 2021</a:t>
            </a:r>
            <a:endParaRPr lang="ru-RU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12" name="Рисунок 11" descr="vector-banner-graphics-design-png-3.png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r="50579" b="86825"/>
          <a:stretch>
            <a:fillRect/>
          </a:stretch>
        </p:blipFill>
        <p:spPr>
          <a:xfrm>
            <a:off x="65316" y="2511684"/>
            <a:ext cx="3718161" cy="90351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08903" y="2767456"/>
            <a:ext cx="2743200" cy="48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31 декабря 2024</a:t>
            </a:r>
            <a:endParaRPr lang="ru-RU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7200" y="3810000"/>
            <a:ext cx="8490857" cy="708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FEFFDD"/>
                </a:solidFill>
                <a:latin typeface="Arial"/>
                <a:ea typeface="Calibri"/>
                <a:cs typeface="Times New Roman"/>
              </a:rPr>
              <a:t>Увеличить в 2 раза по сравнению с 2017 годом количество иностранных граждан, обучающихся в ОО ВПО</a:t>
            </a:r>
            <a:endParaRPr lang="ru-RU" sz="1600" dirty="0">
              <a:solidFill>
                <a:srgbClr val="FEFFDD"/>
              </a:solidFill>
              <a:ea typeface="Calibri"/>
              <a:cs typeface="Times New Roman"/>
            </a:endParaRPr>
          </a:p>
        </p:txBody>
      </p:sp>
      <p:pic>
        <p:nvPicPr>
          <p:cNvPr id="2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9742" y="6433461"/>
            <a:ext cx="1176126" cy="32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8267" y="6559487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logo-emblem-symbol-bookmark-photos-720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943" y="4849587"/>
            <a:ext cx="8948057" cy="191044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71708" y="5018049"/>
            <a:ext cx="8554578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FEFFDD"/>
                </a:solidFill>
                <a:latin typeface="Arial"/>
                <a:ea typeface="Calibri"/>
                <a:cs typeface="Times New Roman"/>
              </a:rPr>
              <a:t>Трудоустроить 5% из числа иностранных обучающихся, завершивших обучение в ОО ВПО по востребованным направлениям подготовки, </a:t>
            </a:r>
            <a:br>
              <a:rPr lang="ru-RU" dirty="0">
                <a:solidFill>
                  <a:srgbClr val="FEFFDD"/>
                </a:solidFill>
                <a:latin typeface="Arial"/>
                <a:ea typeface="Calibri"/>
                <a:cs typeface="Times New Roman"/>
              </a:rPr>
            </a:br>
            <a:r>
              <a:rPr lang="ru-RU" dirty="0">
                <a:solidFill>
                  <a:srgbClr val="FEFFDD"/>
                </a:solidFill>
                <a:latin typeface="Arial"/>
                <a:ea typeface="Calibri"/>
                <a:cs typeface="Times New Roman"/>
              </a:rPr>
              <a:t>в российские компании, в том числе для работы за рубежом</a:t>
            </a:r>
            <a:endParaRPr lang="ru-RU" dirty="0">
              <a:solidFill>
                <a:srgbClr val="FEFFDD"/>
              </a:solidFill>
              <a:ea typeface="Calibri"/>
              <a:cs typeface="Times New Roman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2590800" y="228600"/>
            <a:ext cx="6444341" cy="698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6000" b="1" i="0" u="none" strike="noStrike" kern="1200" cap="none" spc="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Рисунок 74" descr="ae2c23b58493 - коп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28600"/>
            <a:ext cx="4762500" cy="1019175"/>
          </a:xfrm>
          <a:prstGeom prst="rect">
            <a:avLst/>
          </a:prstGeom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70374" y="4248731"/>
            <a:ext cx="628991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Создать ресурсные центры, которые обеспечивают популяризацию изучения общеобразовательных предметов на углубленном уровне (на русском языке)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в странах-партнерах, в том числе с использованием сети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Россотрудничества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российских центров науки 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 культуры, офисов транснациональных </a:t>
            </a:r>
            <a:b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 российских компаний за рубежом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3036" y="3156869"/>
            <a:ext cx="18174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5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ресурсных </a:t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центров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1" name="Рисунок 20" descr="bo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4" y="1911868"/>
            <a:ext cx="1306287" cy="1306287"/>
          </a:xfrm>
          <a:prstGeom prst="rect">
            <a:avLst/>
          </a:prstGeom>
        </p:spPr>
      </p:pic>
      <p:pic>
        <p:nvPicPr>
          <p:cNvPr id="22" name="Рисунок 21" descr="bo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61461" y="1900982"/>
            <a:ext cx="1306287" cy="1306287"/>
          </a:xfrm>
          <a:prstGeom prst="rect">
            <a:avLst/>
          </a:prstGeom>
        </p:spPr>
      </p:pic>
      <p:pic>
        <p:nvPicPr>
          <p:cNvPr id="23" name="Рисунок 22" descr="bo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89520" y="1911867"/>
            <a:ext cx="1306287" cy="1306287"/>
          </a:xfrm>
          <a:prstGeom prst="rect">
            <a:avLst/>
          </a:prstGeom>
        </p:spPr>
      </p:pic>
      <p:pic>
        <p:nvPicPr>
          <p:cNvPr id="24" name="Рисунок 23" descr="bo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28464" y="1900981"/>
            <a:ext cx="1306287" cy="1306287"/>
          </a:xfrm>
          <a:prstGeom prst="rect">
            <a:avLst/>
          </a:prstGeom>
        </p:spPr>
      </p:pic>
      <p:pic>
        <p:nvPicPr>
          <p:cNvPr id="25" name="Рисунок 24" descr="bo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6524" y="1900981"/>
            <a:ext cx="1306287" cy="1306287"/>
          </a:xfrm>
          <a:prstGeom prst="rect">
            <a:avLst/>
          </a:prstGeom>
        </p:spPr>
      </p:pic>
      <p:pic>
        <p:nvPicPr>
          <p:cNvPr id="26" name="Рисунок 25" descr="bo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84582" y="1911866"/>
            <a:ext cx="1306287" cy="1306287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632862" y="3156866"/>
            <a:ext cx="18174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15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ресурсных </a:t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центров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950038" y="3156864"/>
            <a:ext cx="18174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25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ресурсных </a:t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центров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310754" y="3145976"/>
            <a:ext cx="18174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35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ресурсных </a:t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центров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627927" y="3145594"/>
            <a:ext cx="18174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40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ресурсных </a:t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центров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890670" y="3134706"/>
            <a:ext cx="18174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50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ресурсных </a:t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центров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35428" y="1415164"/>
            <a:ext cx="15670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2019</a:t>
            </a:r>
            <a:endParaRPr lang="ru-RU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752599" y="1415163"/>
            <a:ext cx="15670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2020</a:t>
            </a:r>
            <a:endParaRPr lang="ru-RU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080656" y="1415163"/>
            <a:ext cx="15670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2021</a:t>
            </a:r>
            <a:endParaRPr lang="ru-RU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452257" y="1436936"/>
            <a:ext cx="15670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2022</a:t>
            </a:r>
            <a:endParaRPr lang="ru-RU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758543" y="1436935"/>
            <a:ext cx="15670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2023</a:t>
            </a:r>
            <a:endParaRPr lang="ru-RU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043056" y="1447820"/>
            <a:ext cx="15670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2024</a:t>
            </a:r>
            <a:endParaRPr lang="ru-RU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Title 1"/>
          <p:cNvSpPr txBox="1">
            <a:spLocks/>
          </p:cNvSpPr>
          <p:nvPr/>
        </p:nvSpPr>
        <p:spPr>
          <a:xfrm>
            <a:off x="1524000" y="152400"/>
            <a:ext cx="6272158" cy="698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6000" b="1" i="0" u="none" strike="noStrike" kern="1200" cap="none" spc="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369" y="6343364"/>
            <a:ext cx="1342128" cy="37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3749" y="6407813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Рисунок 72" descr="the-office-buddy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5619" y="4146696"/>
            <a:ext cx="2711304" cy="2711304"/>
          </a:xfrm>
          <a:prstGeom prst="rect">
            <a:avLst/>
          </a:prstGeom>
        </p:spPr>
      </p:pic>
      <p:pic>
        <p:nvPicPr>
          <p:cNvPr id="78" name="Рисунок 77" descr="ac669edbc6aacb6b125b1ff65961b3ca3cde9dd0_original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01849" y="63798"/>
            <a:ext cx="1495316" cy="14953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1201479" y="1903228"/>
            <a:ext cx="5925836" cy="4412510"/>
            <a:chOff x="1711886" y="1502734"/>
            <a:chExt cx="6521259" cy="4802372"/>
          </a:xfrm>
        </p:grpSpPr>
        <p:pic>
          <p:nvPicPr>
            <p:cNvPr id="21" name="Рисунок 20" descr="stairs-up.png"/>
            <p:cNvPicPr>
              <a:picLocks noChangeAspect="1"/>
            </p:cNvPicPr>
            <p:nvPr/>
          </p:nvPicPr>
          <p:blipFill>
            <a:blip r:embed="rId2" cstate="print"/>
            <a:srcRect l="12464" t="14799" r="73448" b="12665"/>
            <a:stretch>
              <a:fillRect/>
            </a:stretch>
          </p:blipFill>
          <p:spPr>
            <a:xfrm flipH="1">
              <a:off x="7187610" y="1502734"/>
              <a:ext cx="1045535" cy="4019107"/>
            </a:xfrm>
            <a:prstGeom prst="rect">
              <a:avLst/>
            </a:prstGeom>
          </p:spPr>
        </p:pic>
        <p:pic>
          <p:nvPicPr>
            <p:cNvPr id="8" name="Рисунок 7" descr="stairs-up.png"/>
            <p:cNvPicPr>
              <a:picLocks noChangeAspect="1"/>
            </p:cNvPicPr>
            <p:nvPr/>
          </p:nvPicPr>
          <p:blipFill>
            <a:blip r:embed="rId2" cstate="print"/>
            <a:srcRect l="12464" t="14799" r="13611" b="12665"/>
            <a:stretch>
              <a:fillRect/>
            </a:stretch>
          </p:blipFill>
          <p:spPr>
            <a:xfrm flipH="1">
              <a:off x="1711886" y="2285999"/>
              <a:ext cx="5486356" cy="4019107"/>
            </a:xfrm>
            <a:prstGeom prst="rect">
              <a:avLst/>
            </a:prstGeom>
          </p:spPr>
        </p:pic>
      </p:grpSp>
      <p:pic>
        <p:nvPicPr>
          <p:cNvPr id="10" name="Рисунок 9" descr="2_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0879" y="4298438"/>
            <a:ext cx="2697616" cy="254892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20258" y="5697371"/>
            <a:ext cx="1503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2019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18456" y="4974360"/>
            <a:ext cx="1503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2020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95638" y="4176912"/>
            <a:ext cx="1503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2021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99409" y="3465041"/>
            <a:ext cx="1503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2022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82407" y="2763292"/>
            <a:ext cx="1503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2023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94782" y="1976734"/>
            <a:ext cx="1503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2024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-63798" y="5580771"/>
            <a:ext cx="16073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7,9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тыс. мест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060" y="4847128"/>
            <a:ext cx="1718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11,6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тыс. мест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857508" y="4156016"/>
            <a:ext cx="1730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16,5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тыс. мест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846333" y="3347937"/>
            <a:ext cx="1730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14,5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тыс. мест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813893" y="2688718"/>
            <a:ext cx="1730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13,9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тыс. мест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710580" y="1905458"/>
            <a:ext cx="1730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13,2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тыс. мест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1955368" y="74431"/>
            <a:ext cx="4887685" cy="698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en-US" sz="5400" b="1" i="0" u="none" strike="noStrike" kern="1200" cap="none" spc="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2" name="Рисунок 31" descr="115599725__5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96418" y="94803"/>
            <a:ext cx="2305050" cy="6667500"/>
          </a:xfrm>
          <a:prstGeom prst="rect">
            <a:avLst/>
          </a:prstGeom>
        </p:spPr>
      </p:pic>
      <p:pic>
        <p:nvPicPr>
          <p:cNvPr id="40" name="Рисунок 39" descr="vector-banner-graphics-design-png-3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lum/>
          </a:blip>
          <a:srcRect t="67752" r="56457"/>
          <a:stretch>
            <a:fillRect/>
          </a:stretch>
        </p:blipFill>
        <p:spPr>
          <a:xfrm>
            <a:off x="152400" y="1066800"/>
            <a:ext cx="3796145" cy="28927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168349" y="1378690"/>
            <a:ext cx="44771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E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Построить и реконструировать  студенческие  городки</a:t>
            </a:r>
            <a:br>
              <a:rPr lang="ru-RU" sz="1600" b="1" dirty="0">
                <a:solidFill>
                  <a:srgbClr val="FE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FE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для иностранных </a:t>
            </a:r>
            <a:br>
              <a:rPr lang="ru-RU" sz="1600" b="1" dirty="0">
                <a:solidFill>
                  <a:srgbClr val="FE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FE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 иногородних обучающихся </a:t>
            </a:r>
            <a:br>
              <a:rPr lang="ru-RU" sz="1600" b="1" dirty="0">
                <a:solidFill>
                  <a:srgbClr val="FE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FE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 научно-педагогических</a:t>
            </a:r>
            <a:br>
              <a:rPr lang="ru-RU" sz="1600" b="1" dirty="0">
                <a:solidFill>
                  <a:srgbClr val="FE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FEFF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работников</a:t>
            </a:r>
          </a:p>
        </p:txBody>
      </p:sp>
      <p:pic>
        <p:nvPicPr>
          <p:cNvPr id="2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6369" y="6343364"/>
            <a:ext cx="1342128" cy="37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3749" y="6407813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Рисунок 15" descr="Rapporter.jpg"/>
          <p:cNvPicPr>
            <a:picLocks noChangeAspect="1"/>
          </p:cNvPicPr>
          <p:nvPr/>
        </p:nvPicPr>
        <p:blipFill>
          <a:blip r:embed="rId3" cstate="print"/>
          <a:srcRect b="23662"/>
          <a:stretch>
            <a:fillRect/>
          </a:stretch>
        </p:blipFill>
        <p:spPr>
          <a:xfrm>
            <a:off x="0" y="3907971"/>
            <a:ext cx="9144000" cy="2950029"/>
          </a:xfrm>
          <a:prstGeom prst="rect">
            <a:avLst/>
          </a:prstGeom>
        </p:spPr>
      </p:pic>
      <p:pic>
        <p:nvPicPr>
          <p:cNvPr id="10" name="Рисунок 9" descr="2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2072" y="4648202"/>
            <a:ext cx="2594344" cy="22097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457200"/>
            <a:ext cx="5692204" cy="2147455"/>
          </a:xfrm>
        </p:spPr>
        <p:txBody>
          <a:bodyPr>
            <a:noAutofit/>
          </a:bodyPr>
          <a:lstStyle/>
          <a:p>
            <a:r>
              <a:rPr lang="ru-RU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itchFamily="34" charset="0"/>
                <a:cs typeface="Arial" pitchFamily="34" charset="0"/>
              </a:rPr>
              <a:t>Экспорт образования</a:t>
            </a:r>
            <a:endParaRPr lang="en-US" sz="66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6771" y="3521490"/>
            <a:ext cx="1297402" cy="35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3800" y="327660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 rot="21125489">
            <a:off x="3634852" y="5237921"/>
            <a:ext cx="199648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Федеральный </a:t>
            </a:r>
            <a:b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проект </a:t>
            </a:r>
            <a:b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№ </a:t>
            </a:r>
            <a:r>
              <a:rPr lang="en-US" sz="2000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</a:t>
            </a:r>
            <a:endParaRPr lang="ru-RU" sz="2000" b="1" dirty="0">
              <a:ln w="10541" cmpd="sng">
                <a:noFill/>
                <a:prstDash val="solid"/>
              </a:ln>
              <a:solidFill>
                <a:srgbClr val="0033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 descr="devochka.png"/>
          <p:cNvPicPr>
            <a:picLocks noChangeAspect="1"/>
          </p:cNvPicPr>
          <p:nvPr/>
        </p:nvPicPr>
        <p:blipFill>
          <a:blip r:embed="rId7" cstate="print"/>
          <a:srcRect l="40188"/>
          <a:stretch>
            <a:fillRect/>
          </a:stretch>
        </p:blipFill>
        <p:spPr>
          <a:xfrm>
            <a:off x="0" y="1939636"/>
            <a:ext cx="3818957" cy="491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1572" y="6173470"/>
            <a:ext cx="175736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1693" y="5491285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8" descr="42341pp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9423" y="4818564"/>
            <a:ext cx="20193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438400" y="1143000"/>
            <a:ext cx="628105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Информация из Паспорта 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национального проекта «Образование», 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утв.президиумом Совета при Президенте РФ 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стратегическому развитию </a:t>
            </a:r>
            <a:b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национальным проектам 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(протокол от 3 сентября 2018 г. № 10).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Шаблон с 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fppt.com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1080" y="200342"/>
            <a:ext cx="860444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Для презентации использованы</a:t>
            </a:r>
          </a:p>
        </p:txBody>
      </p:sp>
      <p:pic>
        <p:nvPicPr>
          <p:cNvPr id="9" name="Рисунок 8" descr="ofic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128" y="1634268"/>
            <a:ext cx="4526411" cy="52237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815</TotalTime>
  <Words>251</Words>
  <Application>Microsoft Office PowerPoint</Application>
  <PresentationFormat>Экран (4:3)</PresentationFormat>
  <Paragraphs>68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Экспорт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Экспорт образования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Elena A. Kostina</cp:lastModifiedBy>
  <cp:revision>109</cp:revision>
  <dcterms:created xsi:type="dcterms:W3CDTF">2016-11-18T14:12:19Z</dcterms:created>
  <dcterms:modified xsi:type="dcterms:W3CDTF">2019-04-21T13:10:23Z</dcterms:modified>
</cp:coreProperties>
</file>