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61" r:id="rId3"/>
    <p:sldId id="263" r:id="rId4"/>
    <p:sldId id="264" r:id="rId5"/>
    <p:sldId id="267" r:id="rId6"/>
    <p:sldId id="268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332319"/>
    <a:srgbClr val="173A8D"/>
    <a:srgbClr val="003374"/>
    <a:srgbClr val="C9A093"/>
    <a:srgbClr val="F1F1F1"/>
    <a:srgbClr val="385592"/>
    <a:srgbClr val="3A5896"/>
    <a:srgbClr val="1D3C7A"/>
    <a:srgbClr val="213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133600" y="2133600"/>
            <a:ext cx="4831307" cy="180750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Новые возможности </a:t>
            </a:r>
            <a:br>
              <a:rPr lang="en-US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 каждого</a:t>
            </a:r>
            <a:endParaRPr lang="en-US" sz="40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b3736bd1358205f864af08dd4e1d800e.png"/>
          <p:cNvPicPr>
            <a:picLocks noChangeAspect="1"/>
          </p:cNvPicPr>
          <p:nvPr/>
        </p:nvPicPr>
        <p:blipFill>
          <a:blip r:embed="rId3" cstate="print"/>
          <a:srcRect l="3595" t="67778" r="52063"/>
          <a:stretch>
            <a:fillRect/>
          </a:stretch>
        </p:blipFill>
        <p:spPr>
          <a:xfrm>
            <a:off x="-152400" y="3733800"/>
            <a:ext cx="2237641" cy="2455362"/>
          </a:xfrm>
          <a:prstGeom prst="rect">
            <a:avLst/>
          </a:prstGeom>
        </p:spPr>
      </p:pic>
      <p:pic>
        <p:nvPicPr>
          <p:cNvPr id="9" name="Рисунок 8" descr="b3736bd1358205f864af08dd4e1d800e.png"/>
          <p:cNvPicPr>
            <a:picLocks noChangeAspect="1"/>
          </p:cNvPicPr>
          <p:nvPr/>
        </p:nvPicPr>
        <p:blipFill>
          <a:blip r:embed="rId3" cstate="print"/>
          <a:srcRect l="56951" t="34127" b="33810"/>
          <a:stretch>
            <a:fillRect/>
          </a:stretch>
        </p:blipFill>
        <p:spPr>
          <a:xfrm>
            <a:off x="990600" y="3810000"/>
            <a:ext cx="2539373" cy="2855942"/>
          </a:xfrm>
          <a:prstGeom prst="rect">
            <a:avLst/>
          </a:prstGeom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164" y="203398"/>
            <a:ext cx="1827665" cy="22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89470" y="217714"/>
            <a:ext cx="1802130" cy="49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201577_html_m70264ca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549904">
            <a:off x="6552827" y="4360343"/>
            <a:ext cx="2294339" cy="272147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 rot="20688990">
            <a:off x="6686638" y="5435319"/>
            <a:ext cx="2031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Федеральный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 № 7</a:t>
            </a:r>
            <a:endParaRPr lang="ru-RU" sz="2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71557" y="4362677"/>
            <a:ext cx="534435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Обучить в ОО высшего образования </a:t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по программам непрерывного образования </a:t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не менее 3 млн. граждан</a:t>
            </a:r>
          </a:p>
          <a:p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44600" y="323777"/>
            <a:ext cx="6656615" cy="687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50" normalizeH="0" baseline="0" noProof="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6600" b="1" i="0" u="none" strike="noStrike" kern="1200" cap="none" spc="50" normalizeH="0" baseline="0" noProof="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3" name="Рисунок 12" descr="ktl-nish-alumn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285" y="1481826"/>
            <a:ext cx="2669721" cy="257818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931977" y="1860799"/>
            <a:ext cx="60328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B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Включить не менее 20% научно-педагогических работников ОО высшего образования </a:t>
            </a:r>
            <a:br>
              <a:rPr lang="ru-RU" sz="2000" dirty="0">
                <a:solidFill>
                  <a:srgbClr val="00B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B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реализацию программ непрерывного образования </a:t>
            </a:r>
            <a:endParaRPr lang="ru-RU" sz="2000" dirty="0">
              <a:solidFill>
                <a:srgbClr val="00B050"/>
              </a:solidFill>
            </a:endParaRPr>
          </a:p>
        </p:txBody>
      </p:sp>
      <p:pic>
        <p:nvPicPr>
          <p:cNvPr id="15" name="Рисунок 14" descr="vv-300x2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21315" y="2918432"/>
            <a:ext cx="3561421" cy="284913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617559" y="3396199"/>
            <a:ext cx="10951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2024</a:t>
            </a:r>
            <a:endParaRPr lang="ru-RU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772" y="6346372"/>
            <a:ext cx="1725800" cy="21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6457" y="6335485"/>
            <a:ext cx="1426028" cy="3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White_Sticky_Note_PNG_Clip_Art-237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898978"/>
            <a:ext cx="4491061" cy="4892222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35500" y="1894612"/>
            <a:ext cx="4203699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Внедрить систему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грантовой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поддержки университетов,</a:t>
            </a:r>
            <a:r>
              <a:rPr kumimoji="0" lang="ru-RU" b="1" i="0" u="none" strike="noStrike" cap="none" normalizeH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kumimoji="0" lang="ru-RU" b="1" i="0" u="none" strike="noStrike" cap="none" normalizeH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B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чтобы стимулировать обновление профессиональных компетенций. </a:t>
            </a:r>
            <a:br>
              <a:rPr lang="ru-RU" b="1" dirty="0">
                <a:solidFill>
                  <a:srgbClr val="00B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Это нужно для формирования программ непрерывного образования.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Они обеспечат личностный рост, расширение профессиональных знаний с учетом быстро меняющимися технологиями 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 условиями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ru-RU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White_Sticky_Note_PNG_Clip_Art-237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300" y="1041400"/>
            <a:ext cx="4348659" cy="47371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9100" y="1693168"/>
            <a:ext cx="4000500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Arial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  <a:t>К 31 декабря 2019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  <a:t>создать платформу непрерывного образования (профессиональное обучение </a:t>
            </a:r>
            <a:b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</a:br>
            <a: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  <a:t>и дополнительное образование) </a:t>
            </a:r>
            <a:b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</a:br>
            <a: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  <a:t>и набор сервисов, которые обеспечивают поддержку граждан при выборе образовательных программ </a:t>
            </a:r>
            <a:b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</a:br>
            <a: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  <a:t>и ОО</a:t>
            </a:r>
            <a:endParaRPr lang="ru-RU" b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772" y="6346372"/>
            <a:ext cx="1725800" cy="21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6457" y="6335485"/>
            <a:ext cx="1426028" cy="3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ello_html_m2eab275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37214" y="5298598"/>
            <a:ext cx="1431587" cy="130764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219200" y="152400"/>
            <a:ext cx="6656615" cy="687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50" normalizeH="0" baseline="0" noProof="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6600" b="1" i="0" u="none" strike="noStrike" kern="1200" cap="none" spc="50" normalizeH="0" baseline="0" noProof="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mp8308902394456965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518160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743200" y="1518250"/>
            <a:ext cx="4524739" cy="40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Сформировать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900" b="1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400" dirty="0">
                <a:solidFill>
                  <a:srgbClr val="92D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культуру непрерывного профессионального роста;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92D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систему непрерывного обновления и </a:t>
            </a:r>
            <a:r>
              <a:rPr lang="ru-RU" sz="2400" dirty="0">
                <a:solidFill>
                  <a:srgbClr val="92D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приобретения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профессиональных знаний;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400" dirty="0">
                <a:solidFill>
                  <a:srgbClr val="92D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компетенции в области цифровой экономики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" descr="hello_html_m2eab275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9000" y="2286000"/>
            <a:ext cx="1431587" cy="1307640"/>
          </a:xfrm>
          <a:prstGeom prst="rect">
            <a:avLst/>
          </a:prstGeom>
        </p:spPr>
      </p:pic>
      <p:pic>
        <p:nvPicPr>
          <p:cNvPr id="18" name="Рисунок 17" descr="Hexahedron.svg (1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9000" y="4114800"/>
            <a:ext cx="1170214" cy="1300238"/>
          </a:xfrm>
          <a:prstGeom prst="rect">
            <a:avLst/>
          </a:prstGeom>
        </p:spPr>
      </p:pic>
      <p:pic>
        <p:nvPicPr>
          <p:cNvPr id="1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6324600"/>
            <a:ext cx="1725800" cy="21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>
            <a:lum bright="15000"/>
          </a:blip>
          <a:srcRect/>
          <a:stretch>
            <a:fillRect/>
          </a:stretch>
        </p:blipFill>
        <p:spPr bwMode="auto">
          <a:xfrm>
            <a:off x="5715000" y="6248400"/>
            <a:ext cx="1426028" cy="3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teacher_PNG3.png"/>
          <p:cNvPicPr>
            <a:picLocks noChangeAspect="1"/>
          </p:cNvPicPr>
          <p:nvPr/>
        </p:nvPicPr>
        <p:blipFill>
          <a:blip r:embed="rId7" cstate="print"/>
          <a:srcRect l="17186" t="1556"/>
          <a:stretch>
            <a:fillRect/>
          </a:stretch>
        </p:blipFill>
        <p:spPr>
          <a:xfrm>
            <a:off x="0" y="1918010"/>
            <a:ext cx="4161595" cy="493999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44600" y="323777"/>
            <a:ext cx="6656615" cy="687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50" normalizeH="0" baseline="0" noProof="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6600" b="1" i="0" u="none" strike="noStrike" kern="1200" cap="none" spc="50" normalizeH="0" baseline="0" noProof="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eacher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3048000"/>
            <a:ext cx="5736772" cy="3760419"/>
          </a:xfrm>
          <a:prstGeom prst="rect">
            <a:avLst/>
          </a:prstGeom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599" y="6542767"/>
            <a:ext cx="1464539" cy="181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5570" y="6257919"/>
            <a:ext cx="1426028" cy="3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6573" y="217439"/>
            <a:ext cx="84690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Чтобы подготовить научно-педагогических работников к реализации образовательных программ непрерывного образования, в том числе на иностранном языке, к 2021 г. необходимо обеспечить повышение квалификации не менее 30 тыс. человек</a:t>
            </a:r>
            <a:endParaRPr lang="ru-RU" b="1" dirty="0">
              <a:solidFill>
                <a:srgbClr val="00B050"/>
              </a:solidFill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1295400" y="1600200"/>
            <a:ext cx="6682880" cy="1244833"/>
            <a:chOff x="1432420" y="1666406"/>
            <a:chExt cx="5915918" cy="1000827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1432420" y="1688178"/>
              <a:ext cx="1213284" cy="979055"/>
              <a:chOff x="343849" y="1579321"/>
              <a:chExt cx="1213284" cy="979055"/>
            </a:xfrm>
          </p:grpSpPr>
          <p:pic>
            <p:nvPicPr>
              <p:cNvPr id="12" name="Рисунок 11" descr="jigsaw-puzzle-piece-shape-join-clipart-116148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16200000">
                <a:off x="460963" y="1462207"/>
                <a:ext cx="979055" cy="1213284"/>
              </a:xfrm>
              <a:prstGeom prst="rect">
                <a:avLst/>
              </a:prstGeom>
            </p:spPr>
          </p:pic>
          <p:sp>
            <p:nvSpPr>
              <p:cNvPr id="15" name="Прямоугольник 14"/>
              <p:cNvSpPr/>
              <p:nvPr/>
            </p:nvSpPr>
            <p:spPr>
              <a:xfrm>
                <a:off x="489858" y="1850572"/>
                <a:ext cx="89262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15</a:t>
                </a:r>
                <a:endParaRPr lang="ru-RU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9" name="Рисунок 18" descr="jigsaw-puzzle-piece-shape-join-clipart-116148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6200000">
              <a:off x="3922624" y="1549292"/>
              <a:ext cx="979055" cy="1213284"/>
            </a:xfrm>
            <a:prstGeom prst="rect">
              <a:avLst/>
            </a:prstGeom>
          </p:spPr>
        </p:pic>
        <p:sp>
          <p:nvSpPr>
            <p:cNvPr id="17" name="Прямоугольник 16"/>
            <p:cNvSpPr/>
            <p:nvPr/>
          </p:nvSpPr>
          <p:spPr>
            <a:xfrm>
              <a:off x="3962400" y="1959426"/>
              <a:ext cx="89262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25</a:t>
              </a:r>
              <a:endPara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Стрелка вправо 19"/>
            <p:cNvSpPr/>
            <p:nvPr/>
          </p:nvSpPr>
          <p:spPr>
            <a:xfrm>
              <a:off x="2775856" y="1866900"/>
              <a:ext cx="957943" cy="576943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Стрелка вправо 20"/>
            <p:cNvSpPr/>
            <p:nvPr/>
          </p:nvSpPr>
          <p:spPr>
            <a:xfrm>
              <a:off x="5094514" y="1828800"/>
              <a:ext cx="950686" cy="647700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 descr="jigsaw-puzzle-piece-shape-join-clipart-116148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6200000">
              <a:off x="6252168" y="1571061"/>
              <a:ext cx="979055" cy="1213284"/>
            </a:xfrm>
            <a:prstGeom prst="rect">
              <a:avLst/>
            </a:prstGeom>
          </p:spPr>
        </p:pic>
        <p:sp>
          <p:nvSpPr>
            <p:cNvPr id="23" name="Прямоугольник 22"/>
            <p:cNvSpPr/>
            <p:nvPr/>
          </p:nvSpPr>
          <p:spPr>
            <a:xfrm>
              <a:off x="6302829" y="1948541"/>
              <a:ext cx="89262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30</a:t>
              </a:r>
              <a:endPara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714063" y="1972724"/>
              <a:ext cx="892629" cy="296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2019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982030" y="1981200"/>
              <a:ext cx="892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2020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6" name="Рисунок 25" descr="puzzle-piece-png-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8989519">
            <a:off x="7790284" y="3116448"/>
            <a:ext cx="949612" cy="948030"/>
          </a:xfrm>
          <a:prstGeom prst="rect">
            <a:avLst/>
          </a:prstGeom>
        </p:spPr>
      </p:pic>
      <p:pic>
        <p:nvPicPr>
          <p:cNvPr id="27" name="Рисунок 26" descr="puzzle-piece-png-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8989519">
            <a:off x="426533" y="5459580"/>
            <a:ext cx="601710" cy="600707"/>
          </a:xfrm>
          <a:prstGeom prst="rect">
            <a:avLst/>
          </a:prstGeom>
        </p:spPr>
      </p:pic>
      <p:pic>
        <p:nvPicPr>
          <p:cNvPr id="28" name="Рисунок 27" descr="jigsaw-puzzle-piece-shape-join-clipart-11614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319366">
            <a:off x="7718959" y="4661117"/>
            <a:ext cx="825747" cy="10232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133600" y="2133600"/>
            <a:ext cx="4831307" cy="180750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Новые возможности </a:t>
            </a:r>
            <a:br>
              <a:rPr lang="en-US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 каждого</a:t>
            </a:r>
            <a:endParaRPr lang="en-US" sz="40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b3736bd1358205f864af08dd4e1d800e.png"/>
          <p:cNvPicPr>
            <a:picLocks noChangeAspect="1"/>
          </p:cNvPicPr>
          <p:nvPr/>
        </p:nvPicPr>
        <p:blipFill>
          <a:blip r:embed="rId3" cstate="print"/>
          <a:srcRect l="3595" t="67778" r="52063"/>
          <a:stretch>
            <a:fillRect/>
          </a:stretch>
        </p:blipFill>
        <p:spPr>
          <a:xfrm>
            <a:off x="-152400" y="3733800"/>
            <a:ext cx="2237641" cy="2455362"/>
          </a:xfrm>
          <a:prstGeom prst="rect">
            <a:avLst/>
          </a:prstGeom>
        </p:spPr>
      </p:pic>
      <p:pic>
        <p:nvPicPr>
          <p:cNvPr id="9" name="Рисунок 8" descr="b3736bd1358205f864af08dd4e1d800e.png"/>
          <p:cNvPicPr>
            <a:picLocks noChangeAspect="1"/>
          </p:cNvPicPr>
          <p:nvPr/>
        </p:nvPicPr>
        <p:blipFill>
          <a:blip r:embed="rId3" cstate="print"/>
          <a:srcRect l="56951" t="34127" b="33810"/>
          <a:stretch>
            <a:fillRect/>
          </a:stretch>
        </p:blipFill>
        <p:spPr>
          <a:xfrm>
            <a:off x="990600" y="3810000"/>
            <a:ext cx="2539373" cy="2855942"/>
          </a:xfrm>
          <a:prstGeom prst="rect">
            <a:avLst/>
          </a:prstGeom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164" y="203398"/>
            <a:ext cx="1827665" cy="22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89470" y="217714"/>
            <a:ext cx="1802130" cy="49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201577_html_m70264ca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549904">
            <a:off x="6552827" y="4360343"/>
            <a:ext cx="2294339" cy="272147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 rot="20688990">
            <a:off x="6686638" y="5435319"/>
            <a:ext cx="2031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Федеральный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 № 7</a:t>
            </a:r>
            <a:endParaRPr lang="ru-RU" sz="2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White_Sticky_Note_PNG_Clip_Art-237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0971" y="1469514"/>
            <a:ext cx="4827094" cy="5020185"/>
          </a:xfrm>
          <a:prstGeom prst="rect">
            <a:avLst/>
          </a:prstGeom>
        </p:spPr>
      </p:pic>
      <p:pic>
        <p:nvPicPr>
          <p:cNvPr id="14" name="Рисунок 8" descr="42341pp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4700" y="2429782"/>
            <a:ext cx="20193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1447800" y="2590800"/>
            <a:ext cx="479697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Информация </a:t>
            </a:r>
            <a:b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из Паспорта национального проекта «Образование», </a:t>
            </a:r>
            <a:b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утв.президиумом Совета </a:t>
            </a:r>
            <a:b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при Президенте РФ </a:t>
            </a:r>
            <a:b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 стратегическому развитию </a:t>
            </a:r>
            <a:br>
              <a:rPr lang="en-US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и национальным проектам </a:t>
            </a:r>
            <a:b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(протокол от 03.09.2018 № 10)</a:t>
            </a:r>
          </a:p>
          <a:p>
            <a:pPr algn="ctr"/>
            <a:endParaRPr lang="ru-RU" sz="19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Шаблон с </a:t>
            </a:r>
            <a:r>
              <a:rPr lang="en-US" sz="1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fppt.com</a:t>
            </a:r>
            <a:endParaRPr lang="ru-RU" sz="19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38200" y="0"/>
            <a:ext cx="7293429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Для презентации использованы</a:t>
            </a:r>
          </a:p>
        </p:txBody>
      </p:sp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5774637"/>
            <a:ext cx="1725800" cy="21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755" y="6324600"/>
            <a:ext cx="1426028" cy="3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596</TotalTime>
  <Words>115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Новые возможности  для каждого</vt:lpstr>
      <vt:lpstr>Презентация PowerPoint</vt:lpstr>
      <vt:lpstr>Презентация PowerPoint</vt:lpstr>
      <vt:lpstr>Презентация PowerPoint</vt:lpstr>
      <vt:lpstr>Презентация PowerPoint</vt:lpstr>
      <vt:lpstr>Новые возможности  для каждого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Elena A. Kostina</cp:lastModifiedBy>
  <cp:revision>70</cp:revision>
  <dcterms:created xsi:type="dcterms:W3CDTF">2016-11-18T14:12:19Z</dcterms:created>
  <dcterms:modified xsi:type="dcterms:W3CDTF">2019-04-21T13:04:08Z</dcterms:modified>
</cp:coreProperties>
</file>