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712" r:id="rId1"/>
    <p:sldMasterId id="2147483724" r:id="rId2"/>
    <p:sldMasterId id="2147483736" r:id="rId3"/>
    <p:sldMasterId id="2147483760" r:id="rId4"/>
    <p:sldMasterId id="2147483772" r:id="rId5"/>
    <p:sldMasterId id="2147483796" r:id="rId6"/>
    <p:sldMasterId id="2147483808" r:id="rId7"/>
    <p:sldMasterId id="2147483881" r:id="rId8"/>
    <p:sldMasterId id="2147483893" r:id="rId9"/>
    <p:sldMasterId id="2147484105" r:id="rId10"/>
  </p:sldMasterIdLst>
  <p:notesMasterIdLst>
    <p:notesMasterId r:id="rId70"/>
  </p:notesMasterIdLst>
  <p:handoutMasterIdLst>
    <p:handoutMasterId r:id="rId71"/>
  </p:handoutMasterIdLst>
  <p:sldIdLst>
    <p:sldId id="966" r:id="rId11"/>
    <p:sldId id="401" r:id="rId12"/>
    <p:sldId id="969" r:id="rId13"/>
    <p:sldId id="976" r:id="rId14"/>
    <p:sldId id="1030" r:id="rId15"/>
    <p:sldId id="1028" r:id="rId16"/>
    <p:sldId id="1081" r:id="rId17"/>
    <p:sldId id="1031" r:id="rId18"/>
    <p:sldId id="1032" r:id="rId19"/>
    <p:sldId id="979" r:id="rId20"/>
    <p:sldId id="1033" r:id="rId21"/>
    <p:sldId id="1034" r:id="rId22"/>
    <p:sldId id="1035" r:id="rId23"/>
    <p:sldId id="970" r:id="rId24"/>
    <p:sldId id="421" r:id="rId25"/>
    <p:sldId id="1036" r:id="rId26"/>
    <p:sldId id="967" r:id="rId27"/>
    <p:sldId id="977" r:id="rId28"/>
    <p:sldId id="1051" r:id="rId29"/>
    <p:sldId id="1068" r:id="rId30"/>
    <p:sldId id="971" r:id="rId31"/>
    <p:sldId id="285" r:id="rId32"/>
    <p:sldId id="972" r:id="rId33"/>
    <p:sldId id="973" r:id="rId34"/>
    <p:sldId id="974" r:id="rId35"/>
    <p:sldId id="1037" r:id="rId36"/>
    <p:sldId id="975" r:id="rId37"/>
    <p:sldId id="978" r:id="rId38"/>
    <p:sldId id="980" r:id="rId39"/>
    <p:sldId id="1082" r:id="rId40"/>
    <p:sldId id="296" r:id="rId41"/>
    <p:sldId id="998" r:id="rId42"/>
    <p:sldId id="999" r:id="rId43"/>
    <p:sldId id="1000" r:id="rId44"/>
    <p:sldId id="1015" r:id="rId45"/>
    <p:sldId id="1014" r:id="rId46"/>
    <p:sldId id="1020" r:id="rId47"/>
    <p:sldId id="984" r:id="rId48"/>
    <p:sldId id="1001" r:id="rId49"/>
    <p:sldId id="1002" r:id="rId50"/>
    <p:sldId id="985" r:id="rId51"/>
    <p:sldId id="1006" r:id="rId52"/>
    <p:sldId id="986" r:id="rId53"/>
    <p:sldId id="1003" r:id="rId54"/>
    <p:sldId id="1004" r:id="rId55"/>
    <p:sldId id="1027" r:id="rId56"/>
    <p:sldId id="1025" r:id="rId57"/>
    <p:sldId id="1013" r:id="rId58"/>
    <p:sldId id="1007" r:id="rId59"/>
    <p:sldId id="1005" r:id="rId60"/>
    <p:sldId id="983" r:id="rId61"/>
    <p:sldId id="1008" r:id="rId62"/>
    <p:sldId id="1009" r:id="rId63"/>
    <p:sldId id="981" r:id="rId64"/>
    <p:sldId id="1010" r:id="rId65"/>
    <p:sldId id="1011" r:id="rId66"/>
    <p:sldId id="1012" r:id="rId67"/>
    <p:sldId id="1072" r:id="rId68"/>
    <p:sldId id="383" r:id="rId69"/>
  </p:sldIdLst>
  <p:sldSz cx="10080625" cy="7559675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3366"/>
    <a:srgbClr val="0000FF"/>
    <a:srgbClr val="FF0000"/>
    <a:srgbClr val="6699FF"/>
    <a:srgbClr val="FFD1D1"/>
    <a:srgbClr val="4476B2"/>
    <a:srgbClr val="5383BD"/>
    <a:srgbClr val="FF9393"/>
    <a:srgbClr val="489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75" autoAdjust="0"/>
  </p:normalViewPr>
  <p:slideViewPr>
    <p:cSldViewPr snapToGrid="0">
      <p:cViewPr varScale="1">
        <p:scale>
          <a:sx n="100" d="100"/>
          <a:sy n="100" d="100"/>
        </p:scale>
        <p:origin x="720" y="90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2467" tIns="41234" rIns="82467" bIns="41234" anchorCtr="0" compatLnSpc="0">
            <a:noAutofit/>
          </a:bodyPr>
          <a:lstStyle/>
          <a:p>
            <a:pPr hangingPunct="0">
              <a:defRPr sz="1400"/>
            </a:pPr>
            <a:endParaRPr lang="ru-RU" sz="1300" dirty="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47649" y="0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2467" tIns="41234" rIns="82467" bIns="41234" anchorCtr="0" compatLnSpc="0">
            <a:noAutofit/>
          </a:bodyPr>
          <a:lstStyle/>
          <a:p>
            <a:pPr algn="r" hangingPunct="0">
              <a:defRPr sz="1400"/>
            </a:pPr>
            <a:endParaRPr lang="ru-RU" sz="1300" dirty="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2467" tIns="41234" rIns="82467" bIns="41234" anchor="b" anchorCtr="0" compatLnSpc="0">
            <a:noAutofit/>
          </a:bodyPr>
          <a:lstStyle/>
          <a:p>
            <a:pPr hangingPunct="0">
              <a:defRPr sz="1400"/>
            </a:pPr>
            <a:endParaRPr lang="ru-RU" sz="1300" dirty="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47649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2467" tIns="41234" rIns="82467" bIns="41234" anchor="b" anchorCtr="0" compatLnSpc="0">
            <a:noAutofit/>
          </a:bodyPr>
          <a:lstStyle/>
          <a:p>
            <a:pPr algn="r" hangingPunct="0">
              <a:defRPr sz="1400"/>
            </a:pPr>
            <a:fld id="{AC1EADAF-5701-4070-9158-50767B0D5E64}" type="slidenum">
              <a:rPr/>
              <a:pPr algn="r" hangingPunct="0">
                <a:defRPr sz="1400"/>
              </a:pPr>
              <a:t>‹#›</a:t>
            </a:fld>
            <a:endParaRPr lang="ru-RU" sz="13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65442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54063"/>
            <a:ext cx="4962525" cy="3722687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79797" y="4715069"/>
            <a:ext cx="5438050" cy="4466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47649" y="0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47649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8651241-73B4-48A3-AD4C-8F8875958F7D}" type="slidenum">
              <a:rPr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607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dirty="0"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 txBox="1">
            <a:spLocks noGrp="1"/>
          </p:cNvSpPr>
          <p:nvPr/>
        </p:nvSpPr>
        <p:spPr bwMode="auto">
          <a:xfrm>
            <a:off x="3776665" y="9421814"/>
            <a:ext cx="28908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79" tIns="45339" rIns="90679" bIns="45339" anchor="b"/>
          <a:lstStyle>
            <a:lvl1pPr defTabSz="904875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75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75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75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75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6C1B5E76-6EA3-438D-8F41-0D53DC5860ED}" type="slidenum">
              <a:rPr lang="ru-RU" altLang="ru-RU" sz="1200" b="0">
                <a:solidFill>
                  <a:prstClr val="black"/>
                </a:solidFill>
                <a:latin typeface="Calibri" panose="020F0502020204030204" pitchFamily="34" charset="0"/>
              </a:rPr>
              <a:pPr algn="r"/>
              <a:t>2</a:t>
            </a:fld>
            <a:endParaRPr lang="ru-RU" altLang="ru-RU" sz="1200" b="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049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15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15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  <p:sp>
        <p:nvSpPr>
          <p:cNvPr id="2" name="Заметки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014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C8651241-73B4-48A3-AD4C-8F8875958F7D}" type="slidenum">
              <a:rPr lang="ru-RU" smtClean="0"/>
              <a:pPr lvl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50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22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22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754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31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31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559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38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38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1152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41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41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690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43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43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584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51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51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252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54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54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263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2102B4-DD9F-43A8-8933-A210D16E4F2E}" type="slidenum">
              <a:rPr lang="ru-RU" altLang="ru-RU"/>
              <a:pPr/>
              <a:t>59</a:t>
            </a:fld>
            <a:endParaRPr lang="ru-RU" altLang="ru-RU" dirty="0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457366" y="8750476"/>
            <a:ext cx="2645127" cy="46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786" tIns="41893" rIns="83786" bIns="41893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9876CC-3602-4B95-A511-2230395F4FBC}" type="slidenum">
              <a:rPr lang="ru-RU" altLang="ru-RU" sz="1100"/>
              <a:pPr algn="r" eaLnBrk="1" hangingPunct="1">
                <a:buClrTx/>
                <a:buFontTx/>
                <a:buNone/>
              </a:pPr>
              <a:t>59</a:t>
            </a:fld>
            <a:endParaRPr lang="ru-RU" altLang="ru-RU" sz="1100" dirty="0"/>
          </a:p>
        </p:txBody>
      </p:sp>
      <p:sp>
        <p:nvSpPr>
          <p:cNvPr id="215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50888" y="690563"/>
            <a:ext cx="4605337" cy="3455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0963" y="4375976"/>
            <a:ext cx="4883420" cy="4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86" tIns="41893" rIns="83786" bIns="41893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45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685" y="2348400"/>
            <a:ext cx="5292328" cy="1620430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8685" y="4283817"/>
            <a:ext cx="4536282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8D3CF-3C52-4312-8BF5-2EFCD3B627A4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07959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3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2D05B-DC2E-4276-8719-BA91AFE8983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81336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969936" y="1763925"/>
            <a:ext cx="3402211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40157" y="1763925"/>
            <a:ext cx="3403960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2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0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00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4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1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24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201009" y="302739"/>
            <a:ext cx="1743108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69936" y="302739"/>
            <a:ext cx="5063064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1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04032" y="302739"/>
            <a:ext cx="9072563" cy="64502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04031" y="6884205"/>
            <a:ext cx="2352146" cy="5249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44214" y="6884205"/>
            <a:ext cx="3192198" cy="5249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24448" y="6884205"/>
            <a:ext cx="2352146" cy="52497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D24F0A-1A5E-4E51-A1C3-EB60EB8CE1D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21095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984" dirty="0">
              <a:latin typeface="Arial" charset="0"/>
              <a:cs typeface="Arial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283" y="2348400"/>
            <a:ext cx="8062749" cy="162043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2283" y="4283817"/>
            <a:ext cx="8062749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017CA-1289-4431-AFF4-B3AAFE4CCEA8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18813082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1ABB4-DB0F-4889-B7BF-CDD6224DB35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0532541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CF5B27-D134-400A-9D61-DC7F127BEF8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39923471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2283" y="1763925"/>
            <a:ext cx="445052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20818" y="1763925"/>
            <a:ext cx="445052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6BAA2-1511-40DE-89BE-9BACDEDEC0D3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05216492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97260-4301-403D-BCBC-76DB5DCD62D2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72968882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AB97D-07CF-4AC4-AC41-85978BE7279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6076978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CECEB-E828-4A2C-810B-D845E9FA379B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11097368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B489F-54FD-424F-BBA1-41AFD691875E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17993086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8D27D-2731-4A73-BAB3-A295A3CD802E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9361854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7CDD0D-A80C-4E8F-B067-947A6433FC1A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45277622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4954" y="302739"/>
            <a:ext cx="2266391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283" y="302739"/>
            <a:ext cx="6634661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DC892-02E3-4D53-A013-213635068CE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74292422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685" y="2348400"/>
            <a:ext cx="5292328" cy="1620430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8685" y="4283817"/>
            <a:ext cx="4536282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8D3CF-3C52-4312-8BF5-2EFCD3B627A4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33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8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2D05B-DC2E-4276-8719-BA91AFE89831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43258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969936" y="1763925"/>
            <a:ext cx="3402211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40157" y="1763925"/>
            <a:ext cx="3403960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3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8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96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4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0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9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5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201009" y="302739"/>
            <a:ext cx="1743108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69936" y="302739"/>
            <a:ext cx="5063064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31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685" y="2348400"/>
            <a:ext cx="5292328" cy="1620430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8685" y="4283817"/>
            <a:ext cx="4536282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8D3CF-3C52-4312-8BF5-2EFCD3B627A4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36655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4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2D05B-DC2E-4276-8719-BA91AFE89831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38399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969936" y="1763925"/>
            <a:ext cx="3402211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40157" y="1763925"/>
            <a:ext cx="3403960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94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7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3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A250-FF31-4206-8172-F9D3106AACB1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1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3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73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4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201009" y="302739"/>
            <a:ext cx="1743108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69936" y="302739"/>
            <a:ext cx="5063064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984" dirty="0">
              <a:latin typeface="Arial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283" y="2348400"/>
            <a:ext cx="8062749" cy="162043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2283" y="4283817"/>
            <a:ext cx="8062749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B2379-E8A0-4DFD-94E7-35119F9F29B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7691384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D93233-4E18-416E-8F34-457E9B331C5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118095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D686E-5E8F-42A0-8317-CE00409CF96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6394078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2283" y="1763925"/>
            <a:ext cx="445052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20818" y="1763925"/>
            <a:ext cx="445052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16DA3-BB0A-4D4A-B9A2-97A8AF358445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846732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22E37-FEF8-42C4-B1D9-ABC1BC4AD02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2189411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2F2A68-BAD2-4B58-8274-A23DE1EDD93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4431036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0A97ED-13AD-40B7-9C5B-8A66866B0B3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2329637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1DA167-9AC5-4071-9181-B07BFB50B6E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3405630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8FAE54-A21C-43D2-ABF5-95D63BD1A0D4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9813773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BAA5C-CB17-410B-AF69-4AC6569C58FC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0936312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4954" y="302739"/>
            <a:ext cx="2266391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283" y="302739"/>
            <a:ext cx="6634661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2B8EDF-C8FC-4E69-8FE1-E4266698CB34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0396565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685" y="2348400"/>
            <a:ext cx="5292328" cy="1620430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8685" y="4283817"/>
            <a:ext cx="4536282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638831"/>
      </p:ext>
    </p:extLst>
  </p:cSld>
  <p:clrMapOvr>
    <a:masterClrMapping/>
  </p:clrMapOvr>
  <p:hf sldNum="0"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623124"/>
      </p:ext>
    </p:extLst>
  </p:cSld>
  <p:clrMapOvr>
    <a:masterClrMapping/>
  </p:clrMapOvr>
  <p:hf sldNum="0"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2168"/>
      </p:ext>
    </p:extLst>
  </p:cSld>
  <p:clrMapOvr>
    <a:masterClrMapping/>
  </p:clrMapOvr>
  <p:hf sldNum="0"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969936" y="1763925"/>
            <a:ext cx="3402211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40157" y="1763925"/>
            <a:ext cx="3403960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36769"/>
      </p:ext>
    </p:extLst>
  </p:cSld>
  <p:clrMapOvr>
    <a:masterClrMapping/>
  </p:clrMapOvr>
  <p:hf sldNum="0"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276052"/>
      </p:ext>
    </p:extLst>
  </p:cSld>
  <p:clrMapOvr>
    <a:masterClrMapping/>
  </p:clrMapOvr>
  <p:hf sldNum="0"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17861"/>
      </p:ext>
    </p:extLst>
  </p:cSld>
  <p:clrMapOvr>
    <a:masterClrMapping/>
  </p:clrMapOvr>
  <p:hf sldNum="0"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44496"/>
      </p:ext>
    </p:extLst>
  </p:cSld>
  <p:clrMapOvr>
    <a:masterClrMapping/>
  </p:clrMapOvr>
  <p:hf sldNum="0"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830655"/>
      </p:ext>
    </p:extLst>
  </p:cSld>
  <p:clrMapOvr>
    <a:masterClrMapping/>
  </p:clrMapOvr>
  <p:hf sldNum="0"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07709"/>
      </p:ext>
    </p:extLst>
  </p:cSld>
  <p:clrMapOvr>
    <a:masterClrMapping/>
  </p:clrMapOvr>
  <p:hf sldNum="0"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00164"/>
      </p:ext>
    </p:extLst>
  </p:cSld>
  <p:clrMapOvr>
    <a:masterClrMapping/>
  </p:clrMapOvr>
  <p:hf sldNum="0"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201009" y="302739"/>
            <a:ext cx="1743108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69936" y="302739"/>
            <a:ext cx="5063064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77262"/>
      </p:ext>
    </p:extLst>
  </p:cSld>
  <p:clrMapOvr>
    <a:masterClrMapping/>
  </p:clrMapOvr>
  <p:hf sldNum="0"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984" dirty="0">
              <a:latin typeface="Arial" charset="0"/>
              <a:cs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283" y="2348400"/>
            <a:ext cx="8062749" cy="162043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2283" y="4283817"/>
            <a:ext cx="8062749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FD8BF-DEC2-4B0F-8AC3-34050CD6C08F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646950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A1011-C4AD-4C74-92CE-1B72F2A78D3C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8879012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5FC77F-B5A2-45F0-8EDF-887F3A5F2BCF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6853869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2283" y="1763925"/>
            <a:ext cx="445052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20818" y="1763925"/>
            <a:ext cx="445052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738D2-BE7B-4240-A544-27EB6C8BBEE6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1522447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9F99C-E8CF-4B6C-8BDC-63C1DDEA2031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1032357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B4F13A-5F04-4037-96DD-E035599E6B4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2309844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CB9267-0B7B-4382-9B30-C4226DE0F139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8016876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4932E-3250-4B60-83E4-552248FAC04E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723598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0E9A1-B561-47B3-B0D3-DEF4BE4290F0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4924001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443A4-78B6-4BAF-AD74-39C2D6FA533F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6386359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4954" y="302739"/>
            <a:ext cx="2266391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283" y="302739"/>
            <a:ext cx="6634661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5DD78-1F30-43E9-8636-5921A42C338A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1031411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685" y="2348400"/>
            <a:ext cx="5292328" cy="1620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8685" y="4283817"/>
            <a:ext cx="4536282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9530"/>
      </p:ext>
    </p:extLst>
  </p:cSld>
  <p:clrMapOvr>
    <a:masterClrMapping/>
  </p:clrMapOvr>
  <p:hf sldNum="0"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45022"/>
      </p:ext>
    </p:extLst>
  </p:cSld>
  <p:clrMapOvr>
    <a:masterClrMapping/>
  </p:clrMapOvr>
  <p:hf sldNum="0"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54772"/>
      </p:ext>
    </p:extLst>
  </p:cSld>
  <p:clrMapOvr>
    <a:masterClrMapping/>
  </p:clrMapOvr>
  <p:hf sldNum="0" hd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69936" y="1763925"/>
            <a:ext cx="3402211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40157" y="1763925"/>
            <a:ext cx="3403960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437160"/>
      </p:ext>
    </p:extLst>
  </p:cSld>
  <p:clrMapOvr>
    <a:masterClrMapping/>
  </p:clrMapOvr>
  <p:hf sldNum="0" hd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90113"/>
      </p:ext>
    </p:extLst>
  </p:cSld>
  <p:clrMapOvr>
    <a:masterClrMapping/>
  </p:clrMapOvr>
  <p:hf sldNum="0"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048412"/>
      </p:ext>
    </p:extLst>
  </p:cSld>
  <p:clrMapOvr>
    <a:masterClrMapping/>
  </p:clrMapOvr>
  <p:hf sldNum="0" hd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94423"/>
      </p:ext>
    </p:extLst>
  </p:cSld>
  <p:clrMapOvr>
    <a:masterClrMapping/>
  </p:clrMapOvr>
  <p:hf sldNum="0"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06099"/>
      </p:ext>
    </p:extLst>
  </p:cSld>
  <p:clrMapOvr>
    <a:masterClrMapping/>
  </p:clrMapOvr>
  <p:hf sldNum="0" hd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47578"/>
      </p:ext>
    </p:extLst>
  </p:cSld>
  <p:clrMapOvr>
    <a:masterClrMapping/>
  </p:clrMapOvr>
  <p:hf sldNum="0"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467405"/>
      </p:ext>
    </p:extLst>
  </p:cSld>
  <p:clrMapOvr>
    <a:masterClrMapping/>
  </p:clrMapOvr>
  <p:hf sldNum="0"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201009" y="302739"/>
            <a:ext cx="1743108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69936" y="302739"/>
            <a:ext cx="5063064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84790"/>
      </p:ext>
    </p:extLst>
  </p:cSld>
  <p:clrMapOvr>
    <a:masterClrMapping/>
  </p:clrMapOvr>
  <p:hf sldNum="0"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04032" y="302739"/>
            <a:ext cx="9072563" cy="64502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04031" y="6884205"/>
            <a:ext cx="2352146" cy="5249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44214" y="6884205"/>
            <a:ext cx="3192198" cy="5249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24448" y="6884205"/>
            <a:ext cx="2352146" cy="52497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D24F0A-1A5E-4E51-A1C3-EB60EB8CE1D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210950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984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2283" y="2348400"/>
            <a:ext cx="8062749" cy="1620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2283" y="4283817"/>
            <a:ext cx="8062749" cy="1931917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9AD3C-B29E-4B43-A7B3-77DB67A8A35E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2158238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02460-463F-4412-BF04-6A211502CAF5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31010877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5"/>
            </a:lvl1pPr>
            <a:lvl2pPr marL="503972" indent="0">
              <a:buNone/>
              <a:defRPr sz="1984"/>
            </a:lvl2pPr>
            <a:lvl3pPr marL="1007943" indent="0">
              <a:buNone/>
              <a:defRPr sz="1764"/>
            </a:lvl3pPr>
            <a:lvl4pPr marL="1511915" indent="0">
              <a:buNone/>
              <a:defRPr sz="1543"/>
            </a:lvl4pPr>
            <a:lvl5pPr marL="2015886" indent="0">
              <a:buNone/>
              <a:defRPr sz="1543"/>
            </a:lvl5pPr>
            <a:lvl6pPr marL="2519858" indent="0">
              <a:buNone/>
              <a:defRPr sz="1543"/>
            </a:lvl6pPr>
            <a:lvl7pPr marL="3023829" indent="0">
              <a:buNone/>
              <a:defRPr sz="1543"/>
            </a:lvl7pPr>
            <a:lvl8pPr marL="3527801" indent="0">
              <a:buNone/>
              <a:defRPr sz="1543"/>
            </a:lvl8pPr>
            <a:lvl9pPr marL="4031772" indent="0">
              <a:buNone/>
              <a:defRPr sz="154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E2B3DC-83F7-4BBD-AC34-F62DFE310F9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8355257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2283" y="1763925"/>
            <a:ext cx="445052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20818" y="1763925"/>
            <a:ext cx="445052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AF9F7-227A-4E5C-A164-8433B93B6835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8985442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031" y="2397398"/>
            <a:ext cx="445402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0818" y="2397398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36925-8AAE-4DDD-96E4-58355BB1FE77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8762288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2A292-5F7A-4BE9-96B7-6A4DA1D89806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6604159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25D50-C4C6-40A2-99E5-70DBEADBDC76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0545955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2" y="300988"/>
            <a:ext cx="3316456" cy="1280945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246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DDE99-5435-4F5D-AED6-F6E67E1FE79D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42680772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875" y="5291773"/>
            <a:ext cx="6048375" cy="624724"/>
          </a:xfrm>
        </p:spPr>
        <p:txBody>
          <a:bodyPr/>
          <a:lstStyle>
            <a:lvl1pPr algn="l">
              <a:defRPr sz="220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5875" y="675472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5875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67457-EBD1-4E24-9AB6-52EAEE4AAF39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06052550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E68186-AB55-4E0D-A985-C3AA4B35EFE9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15911358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4954" y="302739"/>
            <a:ext cx="2266391" cy="645022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283" y="302739"/>
            <a:ext cx="6634661" cy="645022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3B489C-C0F2-47EC-9C5C-63B0B938BF53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9974475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04032" y="302739"/>
            <a:ext cx="9072563" cy="64502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04031" y="6884205"/>
            <a:ext cx="2352146" cy="5249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44214" y="6884205"/>
            <a:ext cx="3192198" cy="52497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24448" y="6884205"/>
            <a:ext cx="2352146" cy="52497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D24F0A-1A5E-4E51-A1C3-EB60EB8CE1D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2109503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778963" y="1289632"/>
            <a:ext cx="5308021" cy="550474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8037" y="587975"/>
            <a:ext cx="6785144" cy="3443853"/>
          </a:xfrm>
        </p:spPr>
        <p:txBody>
          <a:bodyPr anchor="b">
            <a:normAutofit/>
          </a:bodyPr>
          <a:lstStyle>
            <a:lvl1pPr algn="l">
              <a:defRPr sz="485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8036" y="4237153"/>
            <a:ext cx="5461717" cy="2109242"/>
          </a:xfrm>
        </p:spPr>
        <p:txBody>
          <a:bodyPr anchor="t">
            <a:normAutofit/>
          </a:bodyPr>
          <a:lstStyle>
            <a:lvl1pPr marL="0" indent="0" algn="l">
              <a:buNone/>
              <a:defRPr sz="2205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2379-E8A0-4DFD-94E7-35119F9F29B0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4108847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037" y="587975"/>
            <a:ext cx="7226286" cy="4153158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3233-4E18-416E-8F34-457E9B331C5D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24125663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2183905"/>
            <a:ext cx="7058276" cy="2557224"/>
          </a:xfrm>
        </p:spPr>
        <p:txBody>
          <a:bodyPr anchor="b">
            <a:normAutofit/>
          </a:bodyPr>
          <a:lstStyle>
            <a:lvl1pPr algn="l">
              <a:defRPr sz="3527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7" y="4946454"/>
            <a:ext cx="7058275" cy="1689261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686E-5E8F-42A0-8317-CE00409CF96D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04577801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</p:spPr>
        <p:txBody>
          <a:bodyPr>
            <a:normAutofit/>
          </a:bodyPr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88037" y="587975"/>
            <a:ext cx="4354564" cy="415315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5139930" y="587975"/>
            <a:ext cx="4352658" cy="41438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6DA3-BB0A-4D4A-B9A2-97A8AF358445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0944738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</p:spPr>
        <p:txBody>
          <a:bodyPr>
            <a:normAutofit/>
          </a:bodyPr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53" y="587975"/>
            <a:ext cx="4097587" cy="671971"/>
          </a:xfrm>
        </p:spPr>
        <p:txBody>
          <a:bodyPr anchor="b">
            <a:noAutofit/>
          </a:bodyPr>
          <a:lstStyle>
            <a:lvl1pPr marL="0" indent="0">
              <a:buNone/>
              <a:defRPr sz="2646" b="0" cap="all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036" y="1259946"/>
            <a:ext cx="4349603" cy="348118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2318" y="624724"/>
            <a:ext cx="4149605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 cap="all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39931" y="1259946"/>
            <a:ext cx="4361992" cy="34718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2E37-FEF8-42C4-B1D9-ABC1BC4AD02D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62038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</p:spPr>
        <p:txBody>
          <a:bodyPr>
            <a:normAutofit/>
          </a:bodyPr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2A68-BAD2-4B58-8274-A23DE1EDD931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5585465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A97ED-13AD-40B7-9C5B-8A66866B0B3D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7667046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3704" y="587975"/>
            <a:ext cx="3528219" cy="1679928"/>
          </a:xfrm>
        </p:spPr>
        <p:txBody>
          <a:bodyPr anchor="b">
            <a:normAutofit/>
          </a:bodyPr>
          <a:lstStyle>
            <a:lvl1pPr algn="l">
              <a:defRPr sz="2205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036" y="587975"/>
            <a:ext cx="4893419" cy="604774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3704" y="2435898"/>
            <a:ext cx="3528219" cy="2305235"/>
          </a:xfrm>
        </p:spPr>
        <p:txBody>
          <a:bodyPr anchor="t">
            <a:normAutofit/>
          </a:bodyPr>
          <a:lstStyle>
            <a:lvl1pPr marL="0" indent="0">
              <a:buNone/>
              <a:defRPr sz="176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A167-9AC5-4071-9181-B07BFB50B6E1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017607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6308" y="1595931"/>
            <a:ext cx="3928244" cy="1259946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840052" y="1007956"/>
            <a:ext cx="3617046" cy="529177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6558" y="3023870"/>
            <a:ext cx="3929308" cy="2295901"/>
          </a:xfrm>
        </p:spPr>
        <p:txBody>
          <a:bodyPr anchor="t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8037" y="6803708"/>
            <a:ext cx="6407022" cy="402483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FAE54-A21C-43D2-ABF5-95D63BD1A0D4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09717702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88037" y="587975"/>
            <a:ext cx="8904552" cy="3443852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40054" y="4237152"/>
            <a:ext cx="8027163" cy="503978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764"/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9689-67E5-40A2-B919-E4E135F92B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0217930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587975"/>
            <a:ext cx="8904552" cy="3191863"/>
          </a:xfrm>
        </p:spPr>
        <p:txBody>
          <a:bodyPr anchor="ctr">
            <a:normAutofit/>
          </a:bodyPr>
          <a:lstStyle>
            <a:lvl1pPr algn="l">
              <a:defRPr sz="3086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6" y="4535805"/>
            <a:ext cx="7037423" cy="2099910"/>
          </a:xfrm>
        </p:spPr>
        <p:txBody>
          <a:bodyPr anchor="ctr">
            <a:normAutofit/>
          </a:bodyPr>
          <a:lstStyle>
            <a:lvl1pPr marL="0" indent="0" algn="l">
              <a:buNone/>
              <a:defRPr sz="1984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9689-67E5-40A2-B919-E4E135F92B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9631751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993" y="587975"/>
            <a:ext cx="7562439" cy="3191863"/>
          </a:xfrm>
        </p:spPr>
        <p:txBody>
          <a:bodyPr anchor="ctr">
            <a:normAutofit/>
          </a:bodyPr>
          <a:lstStyle>
            <a:lvl1pPr algn="l">
              <a:defRPr sz="3086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76074" y="3779838"/>
            <a:ext cx="7058275" cy="531977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7" y="4741133"/>
            <a:ext cx="7036110" cy="1894582"/>
          </a:xfrm>
        </p:spPr>
        <p:txBody>
          <a:bodyPr anchor="ctr">
            <a:normAutofit/>
          </a:bodyPr>
          <a:lstStyle>
            <a:lvl1pPr marL="0" indent="0" algn="l">
              <a:buNone/>
              <a:defRPr sz="2205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9689-67E5-40A2-B919-E4E135F92B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52016" y="783331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4527" y="3051870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 algn="r"/>
            <a:r>
              <a:rPr lang="en-US" sz="881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965017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3779838"/>
            <a:ext cx="7036110" cy="1871069"/>
          </a:xfrm>
        </p:spPr>
        <p:txBody>
          <a:bodyPr anchor="b">
            <a:normAutofit/>
          </a:bodyPr>
          <a:lstStyle>
            <a:lvl1pPr algn="l">
              <a:defRPr sz="3086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6" y="5658160"/>
            <a:ext cx="7037423" cy="977554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9689-67E5-40A2-B919-E4E135F92B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93830762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993" y="587975"/>
            <a:ext cx="7562438" cy="3191863"/>
          </a:xfrm>
        </p:spPr>
        <p:txBody>
          <a:bodyPr anchor="ctr">
            <a:normAutofit/>
          </a:bodyPr>
          <a:lstStyle>
            <a:lvl1pPr algn="l">
              <a:defRPr sz="3086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88037" y="4283816"/>
            <a:ext cx="7036110" cy="1157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05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6" y="5459766"/>
            <a:ext cx="7036109" cy="1175949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9689-67E5-40A2-B919-E4E135F92B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52016" y="783331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4527" y="3051870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 algn="r"/>
            <a:r>
              <a:rPr lang="en-US" sz="881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37651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587975"/>
            <a:ext cx="8296515" cy="31918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086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88037" y="4330481"/>
            <a:ext cx="7036110" cy="9239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05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6" y="5254443"/>
            <a:ext cx="7036109" cy="1381272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bg2">
                    <a:lumMod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9689-67E5-40A2-B919-E4E135F92B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8756194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</p:spPr>
        <p:txBody>
          <a:bodyPr>
            <a:normAutofit/>
          </a:bodyPr>
          <a:lstStyle>
            <a:lvl1pPr algn="l">
              <a:defRPr sz="308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8037" y="587976"/>
            <a:ext cx="7226286" cy="415315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AA5C-CB17-410B-AF69-4AC6569C58FC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17979585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7" y="587975"/>
            <a:ext cx="2253582" cy="4871791"/>
          </a:xfrm>
        </p:spPr>
        <p:txBody>
          <a:bodyPr vert="eaVert">
            <a:normAutofit/>
          </a:bodyPr>
          <a:lstStyle>
            <a:lvl1pPr>
              <a:defRPr sz="308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8036" y="587975"/>
            <a:ext cx="6449232" cy="60477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8EDF-C8FC-4E69-8FE1-E4266698CB34}" type="slidenum">
              <a:rPr lang="en-US" altLang="ru-RU" smtClean="0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9513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ags" Target="../tags/tag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ags" Target="../tags/tag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ags" Target="../tags/tag1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ags" Target="../tags/tag11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ags" Target="../tags/tag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tags" Target="../tags/tag1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tags" Target="../tags/tag16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ags" Target="../tags/tag1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tags" Target="../tags/tag18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tags" Target="../tags/tag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980436" y="302737"/>
            <a:ext cx="6963680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969936" y="1763925"/>
            <a:ext cx="6974182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  <a:cs typeface="Arial" charset="0"/>
              </a:defRPr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9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410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984" dirty="0">
              <a:latin typeface="Arial" charset="0"/>
              <a:cs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502282" y="302737"/>
            <a:ext cx="9069061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502282" y="1763925"/>
            <a:ext cx="9069061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C257C649-AF2A-43E6-9132-FFC71454709A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80987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980436" y="302737"/>
            <a:ext cx="6963680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969936" y="1763925"/>
            <a:ext cx="6974182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  <a:cs typeface="Arial" charset="0"/>
              </a:defRPr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7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980436" y="302737"/>
            <a:ext cx="6963680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969936" y="1763925"/>
            <a:ext cx="6974182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</a:defRPr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799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984" dirty="0">
              <a:latin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502282" y="302737"/>
            <a:ext cx="9069061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502282" y="1763925"/>
            <a:ext cx="9069061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B4BC9689-67E5-40A2-B919-E4E135F92BFC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201182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980436" y="302737"/>
            <a:ext cx="6963680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969936" y="1763925"/>
            <a:ext cx="6974182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  <a:cs typeface="Arial" charset="0"/>
              </a:defRPr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77394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984" dirty="0">
              <a:latin typeface="Arial" charset="0"/>
              <a:cs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502282" y="302737"/>
            <a:ext cx="9069061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502282" y="1763925"/>
            <a:ext cx="9069061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/>
            </a:lvl1pPr>
          </a:lstStyle>
          <a:p>
            <a:fld id="{FEA72F06-A2E1-4409-88DF-647A587414D9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457863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980436" y="302737"/>
            <a:ext cx="6963680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969936" y="1763925"/>
            <a:ext cx="6974182" cy="498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 b="0" smtClean="0">
                <a:latin typeface="Arial" charset="0"/>
                <a:cs typeface="Arial" charset="0"/>
              </a:defRPr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 b="0" smtClean="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 b="0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8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410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1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0509" y="150494"/>
            <a:ext cx="9774357" cy="72551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984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02282" y="302737"/>
            <a:ext cx="9069061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02282" y="1763925"/>
            <a:ext cx="9069061" cy="498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1" y="6884205"/>
            <a:ext cx="2352146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543" b="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4205"/>
            <a:ext cx="3192198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 b="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ru-RU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4205"/>
            <a:ext cx="2352146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 b="0"/>
            </a:lvl1pPr>
          </a:lstStyle>
          <a:p>
            <a:fld id="{6938050B-5587-46B3-8FE0-5E24E76FFE87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80157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410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5pPr>
      <a:lvl6pPr marL="503972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6pPr>
      <a:lvl7pPr marL="1007943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7pPr>
      <a:lvl8pPr marL="1511915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8pPr>
      <a:lvl9pPr marL="2015886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527">
          <a:solidFill>
            <a:schemeClr val="tx1"/>
          </a:solidFill>
          <a:latin typeface="Arial" charset="0"/>
        </a:defRPr>
      </a:lvl9pPr>
    </p:titleStyle>
    <p:bodyStyle>
      <a:lvl1pPr marL="377979" indent="-37797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2pPr>
      <a:lvl3pPr marL="1259929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3pPr>
      <a:lvl4pPr marL="1763900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4pPr>
      <a:lvl5pPr marL="2267872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5pPr>
      <a:lvl6pPr marL="2771844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6pPr>
      <a:lvl7pPr marL="3275815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7pPr>
      <a:lvl8pPr marL="3779787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8pPr>
      <a:lvl9pPr marL="4283758" indent="-25198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46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353956" y="4293150"/>
            <a:ext cx="2723506" cy="2930540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037" y="4955787"/>
            <a:ext cx="7226286" cy="167992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37" y="587976"/>
            <a:ext cx="7226286" cy="4153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1330" y="6803711"/>
            <a:ext cx="1323427" cy="40248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2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AAD347D-5ACD-4C99-B74B-A9C85AD731AF}" type="datetimeFigureOut">
              <a:rPr lang="en-US" smtClean="0"/>
              <a:pPr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8037" y="6803708"/>
            <a:ext cx="6407022" cy="40248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2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0766" y="6149240"/>
            <a:ext cx="944680" cy="7384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086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52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  <p:sldLayoutId id="2147484122" r:id="rId17"/>
  </p:sldLayoutIdLst>
  <p:hf sldNum="0" hdr="0" dt="0"/>
  <p:txStyles>
    <p:titleStyle>
      <a:lvl1pPr algn="l" defTabSz="503972" rtl="0" eaLnBrk="1" latinLnBrk="0" hangingPunct="1">
        <a:spcBef>
          <a:spcPct val="0"/>
        </a:spcBef>
        <a:buNone/>
        <a:defRPr sz="3527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4982" indent="-314982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984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322925" indent="-314982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64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700904" indent="-188989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204876" indent="-188989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spcAft>
          <a:spcPts val="661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C4F91D1A53E0651ECC67753504AF9D9DCC9550CE1C3A86343882D7E41F36A16EA906CE40C3D2F3420C0A91F30126CCE444B2C62F9010A573F4sFP" TargetMode="External"/><Relationship Id="rId2" Type="http://schemas.openxmlformats.org/officeDocument/2006/relationships/hyperlink" Target="consultantplus://offline/ref=C4F91D1A53E0651ECC67753504AF9D9DCC9550CE1C3A86343882D7E41F36A16EA906CE43CAD5F240515081F74871C1F844ADD82C8E10FAs7P" TargetMode="External"/><Relationship Id="rId1" Type="http://schemas.openxmlformats.org/officeDocument/2006/relationships/slideLayout" Target="../slideLayouts/slideLayout10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2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0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0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9.xml"/><Relationship Id="rId6" Type="http://schemas.openxmlformats.org/officeDocument/2006/relationships/hyperlink" Target="consultantplus://offline/ref=D1C4C4AD1C9149CAAD928CEA8797BB8BE431B2F9C0F1F8CF6BFA60687AFEE5B8E159257E1F97BEB31F2F50D4EBED4F11BE3586C23046848FhCu1O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786" y="2392553"/>
            <a:ext cx="8676543" cy="324392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"Электронное актирование: практика работы в </a:t>
            </a: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ЕИС»</a:t>
            </a:r>
          </a:p>
          <a:p>
            <a:pPr marL="0" indent="0" algn="ctr">
              <a:buNone/>
            </a:pPr>
            <a:endParaRPr lang="ru-RU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97444" y="6470948"/>
            <a:ext cx="5038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79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Заголовок 1"/>
          <p:cNvSpPr txBox="1">
            <a:spLocks/>
          </p:cNvSpPr>
          <p:nvPr/>
        </p:nvSpPr>
        <p:spPr bwMode="auto">
          <a:xfrm>
            <a:off x="747434" y="434551"/>
            <a:ext cx="9134671" cy="47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 актирование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новый функционал, позволяющий пользователям системы оформлять приемку по контрактам в электронной форме, то есть формировать и подписывать документы непосредственно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облегчает формирование первичных учетных документов и обмен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 с заказчиком, гарантируя своевременность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 </a:t>
            </a: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Заказчикам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упрощает процесс оформления приемки, проведения платежей и размещение информации в ЕИС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Г: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значительное сокращение бумажного документооборота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быстрый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документам и оперативный обмен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прозрачность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исполнения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интеграции с бухгалтерскими и другими внешними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/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4154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1050" y="447675"/>
            <a:ext cx="1314450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9425" y="454819"/>
            <a:ext cx="1917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ФОРМИРОВНИЕ </a:t>
            </a:r>
            <a:r>
              <a:rPr lang="ru-RU" sz="1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18998" y="493653"/>
            <a:ext cx="1917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</a:p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ОПЛАТЫ</a:t>
            </a:r>
            <a:endParaRPr lang="ru-RU" sz="1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33650" y="449611"/>
            <a:ext cx="1314450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92048" y="447675"/>
            <a:ext cx="1314450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6250" y="447675"/>
            <a:ext cx="1314450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38850" y="447675"/>
            <a:ext cx="1314450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32025" y="474236"/>
            <a:ext cx="1917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ПОСТАВЩИКОМ</a:t>
            </a:r>
            <a:endParaRPr lang="ru-RU" sz="1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84625" y="493653"/>
            <a:ext cx="1917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</a:t>
            </a:r>
          </a:p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  <a:endParaRPr lang="ru-RU" sz="1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37225" y="493653"/>
            <a:ext cx="1917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ЗАКАЗЧИКОМ</a:t>
            </a:r>
          </a:p>
          <a:p>
            <a:endParaRPr lang="ru-RU" sz="1200" dirty="0"/>
          </a:p>
          <a:p>
            <a:endParaRPr lang="ru-RU" dirty="0"/>
          </a:p>
        </p:txBody>
      </p:sp>
      <p:cxnSp>
        <p:nvCxnSpPr>
          <p:cNvPr id="14" name="Прямая со стрелкой 13"/>
          <p:cNvCxnSpPr>
            <a:stCxn id="3" idx="3"/>
          </p:cNvCxnSpPr>
          <p:nvPr/>
        </p:nvCxnSpPr>
        <p:spPr>
          <a:xfrm>
            <a:off x="2095500" y="733425"/>
            <a:ext cx="4381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848100" y="733425"/>
            <a:ext cx="4381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600700" y="733425"/>
            <a:ext cx="4381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353300" y="733425"/>
            <a:ext cx="4381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/>
          <p:nvPr/>
        </p:nvPicPr>
        <p:blipFill rotWithShape="1">
          <a:blip r:embed="rId2"/>
          <a:srcRect l="16131" t="9641" r="16825"/>
          <a:stretch/>
        </p:blipFill>
        <p:spPr bwMode="auto">
          <a:xfrm>
            <a:off x="1624012" y="1416983"/>
            <a:ext cx="6829425" cy="5196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3162300" y="3552825"/>
            <a:ext cx="1238250" cy="733425"/>
          </a:xfrm>
          <a:prstGeom prst="line">
            <a:avLst/>
          </a:prstGeom>
          <a:ln w="25400">
            <a:solidFill>
              <a:srgbClr val="0033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276600" y="2209800"/>
            <a:ext cx="1762125" cy="962025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737225" y="2466975"/>
            <a:ext cx="2168525" cy="1162050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591050" y="3629025"/>
            <a:ext cx="3314700" cy="2047875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913982" y="4597797"/>
            <a:ext cx="581818" cy="359965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4204891" y="4705946"/>
            <a:ext cx="481409" cy="306318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248277" y="4015055"/>
            <a:ext cx="517523" cy="308609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5238750" y="3919537"/>
            <a:ext cx="469900" cy="270639"/>
          </a:xfrm>
          <a:prstGeom prst="line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 flipV="1">
            <a:off x="4438650" y="5552221"/>
            <a:ext cx="152400" cy="116875"/>
          </a:xfrm>
          <a:prstGeom prst="straightConnector1">
            <a:avLst/>
          </a:prstGeom>
          <a:ln w="25400">
            <a:solidFill>
              <a:schemeClr val="bg2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942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5326" y="297302"/>
            <a:ext cx="8724900" cy="6475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электронных процедур, для которых стороны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01.01.2022 обязаны применять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 актирование определен в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Закона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44-ФЗ, </a:t>
            </a:r>
            <a:endParaRPr lang="en-US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 относятся: </a:t>
            </a: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конкурс;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электронный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аукцион;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электронный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котировок;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закупки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единственного поставщика осуществляемые на основании части 12 статьи 93 Закона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44-ФЗ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закрытые электронные процедуры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исключением закрытых электронных процедур отдельных силовых ведомств и подведомственных им учреждений, перечень которых </a:t>
            </a: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 постановлением Правительства РФ от 30.11.2021 № 3095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01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3"/>
          </p:nvPr>
        </p:nvSpPr>
        <p:spPr>
          <a:xfrm>
            <a:off x="588037" y="1974941"/>
            <a:ext cx="4354564" cy="5057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ПРИМЕНЕНИЯ ЭА:</a:t>
            </a:r>
          </a:p>
          <a:p>
            <a:pPr marL="0" indent="0" algn="ctr"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 размещено до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01.01.2022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заключенные с ЕП, сведения о которых включаются в реестр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закрытых электронных процедур, в случае, предусмотренном п. 5 ч. 11 ст. 24 Закона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44-ФЗ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>
          <a:xfrm>
            <a:off x="5269476" y="2396970"/>
            <a:ext cx="4352658" cy="44049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ВОЗМОЖНОСТИ ПРИМЕНЕНИЯ ЭА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«малого объема» и иные закупки, сведения о которых не включают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 реестр контрактов по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103 Закона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44-ФЗ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размещенные в реестре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до 01.07.2019</a:t>
            </a: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88666" y="605687"/>
            <a:ext cx="9033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электронному актированию, алгоритм действий заказчика 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 (подрядчика, исполнителя) – ч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13-14 ст. 94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44-ФЗ</a:t>
            </a:r>
          </a:p>
        </p:txBody>
      </p:sp>
    </p:spTree>
    <p:extLst>
      <p:ext uri="{BB962C8B-B14F-4D97-AF65-F5344CB8AC3E}">
        <p14:creationId xmlns:p14="http://schemas.microsoft.com/office/powerpoint/2010/main" val="173055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5636" y="343081"/>
            <a:ext cx="9289473" cy="596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приемке: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0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меет свой реквизитный состав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(п. 1 ч. 13 с. 94 Закона 44-ФЗ);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формируется поставщиком (подрядчиком, исполнителем) в срок установленный контрактом 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(п. 1 ч. 13 с. 94 Закона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44-ФЗ);</a:t>
            </a:r>
          </a:p>
          <a:p>
            <a:pPr algn="just">
              <a:lnSpc>
                <a:spcPct val="115000"/>
              </a:lnSpc>
            </a:pP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ризнается электронным документом,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равнозначным документу на бумажном носителе, подписанному собственноручными подписями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(письмо Казначейства России и ФНС России от 18.12.2019 № 14-00-06/27476, № АС-4-15/26126);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редставляется в налоговый орган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телекоммуникационным каналам связи в порядке, определенном ФНС России в соответствии с п. 4 ст. 31 и ст. 93, 93.1 НК РФ в случае его истребования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налоголательщика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(приказы ФНС России о  18.01.2017 № ММВ-7-6/16, от 17.02.2011 № ММВ-7-2/168);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труктурированный документ о приемке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ЕИС в сфере закупок создан на базе УПД по форматам ФНС России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(приказ ФНС России от 9.12.2018 № ММВ-7-5/820, письмо о 21.10.2013 № ММВ-20-3/96).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0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40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68011" y="152920"/>
            <a:ext cx="9386740" cy="7169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документа о приемке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ключенные в контракт в соответствии с п. 1 ч. 2 ст. 51 Закона </a:t>
            </a:r>
            <a:r>
              <a:rPr lang="ru-RU" sz="1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r>
              <a:rPr lang="ru-RU" sz="1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идентификационный код закупки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5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аименование заказчика, место нахождения заказчика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аименование объекта закупки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5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есто поставки товара, выполнения работы, оказания услуги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ru-RU" sz="15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нформация о поставщике (подрядчике, исполнителе), предусмотренная </a:t>
            </a:r>
            <a:r>
              <a:rPr lang="ru-RU" sz="15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пп</a:t>
            </a:r>
            <a:r>
              <a:rPr 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«а», «г», «е» ч. 1 ст. 43 Закона </a:t>
            </a:r>
            <a:r>
              <a:rPr 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15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единица измерения ТРУ (в том числе товара, поставляемого заказчику при выполнении работ, оказании услуг)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аименование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поставленного товара, выполненной работы, оказанной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происхождения поставленного товара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поставляемого заказчику при выполнении работ, оказании услуг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нформация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количестве поставленного товара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поставляемого заказчику при выполнении работ, оказании услуг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нформация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объеме выполненной работы, оказанной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тоимость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исполненных обязательств с указанием цены за единицу товара (при осуществлении закупки товара, в том числе поставляемого заказчику при выполнении работ, оказании услуг), работы,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иная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требований, установленных в соответствии с ч.3 ст.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44-ФЗ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564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3192" y="341827"/>
            <a:ext cx="5767754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ст. 94 Закона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документу о приемке, предусмотренному пунктом 1 настоящей части, </a:t>
            </a:r>
            <a:r>
              <a:rPr lang="ru-RU" sz="16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могут прилагаться документы, которые считаются его неотъемлемой частью.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этом в случае, если информация, содержащаяся в прилагаемых документах, не соответствует информации, содержащейся в документе о приемке,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имеет предусмотренная пунктом 1 настоящей части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информация, содержащаяся в документе о приемке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3193" y="3398716"/>
            <a:ext cx="5647718" cy="343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ст. 94 Закона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 приемке, подписанный поставщиком (подрядчиком, исполнителем),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одного часа с момента его размещения в единой информационной системе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соответствии с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пунктом 1 настоящей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</a:t>
            </a:r>
            <a:r>
              <a:rPr lang="ru-RU" sz="16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единой информационной системы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направляется заказчику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Датой поступления заказчику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 о приемке, подписанного поставщиком (подрядчиком, исполнителем),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дата размещения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настоящим пунктом такого документа в единой информационной системе в соответствии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часовой зоной, в которой расположен заказчик.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30946" y="1226388"/>
            <a:ext cx="3427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К ДОКУМЕНТУ О ПРИЕМКЕ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30946" y="3916549"/>
            <a:ext cx="34276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ИНФОРМАЦИОННОГО ОБМЕНА –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1 ЧАСА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865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128" y="543488"/>
            <a:ext cx="9244483" cy="468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ч.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ст. 94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Закона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28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срок, установленный контрактом,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не позднее двадцати рабочих дней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за днем поступления документа о приемке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пунктом 3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настоящей части, заказчик (за исключением случая создания приемочной комиссии в соответствии с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частью 6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настоящей статьи) осуществляет одно из следующих действий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подписывает усиленной электронной подписью лица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имеющего право действовать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от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заказчика, и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размещает в единой информационной системе документ о приемке</a:t>
            </a:r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с использованием единой информационной системы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подписывает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усиленной электронной подписью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лица, имеющего право действовать от имени заказчика, и размещает в единой информационной системе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мотивированный отказ от подписания документа о приемке с указанием причин такого отказа.</a:t>
            </a:r>
          </a:p>
        </p:txBody>
      </p:sp>
    </p:spTree>
    <p:extLst>
      <p:ext uri="{BB962C8B-B14F-4D97-AF65-F5344CB8AC3E}">
        <p14:creationId xmlns:p14="http://schemas.microsoft.com/office/powerpoint/2010/main" val="1943664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9101" y="355898"/>
            <a:ext cx="9353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и рассмотрение Заказчиком документа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приемке в электронной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4384" y="1408806"/>
            <a:ext cx="2143125" cy="16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91275" y="1803151"/>
            <a:ext cx="2809873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Мотивированный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отказ от приемки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29050" y="1390650"/>
            <a:ext cx="2143125" cy="16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58000" y="1390650"/>
            <a:ext cx="2143125" cy="16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495675" y="1680041"/>
            <a:ext cx="2809873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приемке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электронной форме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частичная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приемка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6725" y="1680041"/>
            <a:ext cx="2809873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приемке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электронной форме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полная приемка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14384" y="3452763"/>
            <a:ext cx="2143125" cy="9203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03989" y="5569215"/>
            <a:ext cx="2809873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ОПЛАТА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697150" y="3452763"/>
            <a:ext cx="2443157" cy="9203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1633538" y="3027723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620867" y="3399121"/>
            <a:ext cx="264333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Формирование, подписание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направление Заказчиком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Поставщику документа </a:t>
            </a:r>
            <a:r>
              <a:rPr lang="ru-RU" sz="12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указанием фактически </a:t>
            </a:r>
            <a:r>
              <a:rPr lang="ru-RU" sz="1200" b="1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принятых</a:t>
            </a:r>
            <a:r>
              <a:rPr lang="ru-RU" sz="1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 по каждой позиции</a:t>
            </a:r>
            <a:endParaRPr lang="ru-RU" sz="1200" u="sng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68345" y="4793928"/>
            <a:ext cx="2143125" cy="22092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-801896" y="3501698"/>
            <a:ext cx="5038725" cy="8356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Подписанный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приемке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электронной форме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1608926" y="4378497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4633911" y="4373115"/>
            <a:ext cx="461965" cy="3731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7634284" y="3008317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633911" y="3008317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548127" y="4677797"/>
            <a:ext cx="26574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Формирование, подписание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направление Поставщиком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Заказчику корректировочного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окумента на </a:t>
            </a:r>
          </a:p>
          <a:p>
            <a:pPr algn="ct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непринятую часть ТРУ</a:t>
            </a:r>
            <a:endParaRPr lang="ru-RU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793330" y="4752041"/>
            <a:ext cx="2143125" cy="9203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4632113" y="5672393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791532" y="6087123"/>
            <a:ext cx="2143125" cy="9203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131806" y="6061350"/>
            <a:ext cx="5038725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Подписанный </a:t>
            </a:r>
            <a:endParaRPr lang="ru-RU" sz="12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корректировочный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приемке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электронной форме</a:t>
            </a:r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858000" y="3425834"/>
            <a:ext cx="2143125" cy="9203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410199" y="3392079"/>
            <a:ext cx="503872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Формирование,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подписание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ведомления о намерении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обжаловать отказ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9" name="Стрелка вниз 38"/>
          <p:cNvSpPr/>
          <p:nvPr/>
        </p:nvSpPr>
        <p:spPr>
          <a:xfrm rot="5400000">
            <a:off x="3158858" y="6053879"/>
            <a:ext cx="385286" cy="88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 rot="3706295">
            <a:off x="6232509" y="3963410"/>
            <a:ext cx="348486" cy="11402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7634278" y="4360650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886502" y="4793928"/>
            <a:ext cx="2143125" cy="9203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432422" y="4870231"/>
            <a:ext cx="503872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и рассмотрение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уведомления о намерении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обжаловать отказ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7" name="Стрелка вниз 46"/>
          <p:cNvSpPr/>
          <p:nvPr/>
        </p:nvSpPr>
        <p:spPr>
          <a:xfrm>
            <a:off x="4632113" y="989421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1629948" y="1008755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7634278" y="989421"/>
            <a:ext cx="46196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5199336" y="5882047"/>
            <a:ext cx="5038725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ИТОГОВЫЕ СВЕДЕНИЯ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НАПРАВИТЬ В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РЕЕСТР КОНТРАКТОВ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Стрелка вниз 43"/>
          <p:cNvSpPr/>
          <p:nvPr/>
        </p:nvSpPr>
        <p:spPr>
          <a:xfrm rot="3706295">
            <a:off x="3051550" y="3973598"/>
            <a:ext cx="348486" cy="11402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206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1886" y="168005"/>
            <a:ext cx="9154048" cy="820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5 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ст. 94 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Закона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22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создания в соответствии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частью 6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настоящей статьи приемочной комиссии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двадцати рабочих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за днем поступления заказчику документа о приемке в соответствии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пунктом 3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настоящей части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приемочной комиссии подписывают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усиленными электронными подписями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поступивший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 приемке или формируют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единой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информационной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системы,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подписывают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усиленными электронными подписями </a:t>
            </a:r>
            <a:r>
              <a:rPr lang="ru-RU" sz="16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мотивированный отказ от подписания документа о приемке с указанием причин такого отказа.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этом, если приемочная комиссия включает членов, не являющихся работниками заказчика, допускается осуществлять подписание документа о приемке, составление мотивированного отказа от подписания документа о приемке, подписание такого отказа без использования усиленных электронных подписей и единой информационной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подписания членами приемочной комиссии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подпунктом «а»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настоящего пункта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 о приемке или мотивированного отказа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подписания документа о приемке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подписывает документ о приемке или мотивированный отказ от подписания документа о приемке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усиленной электронной подписью лица, имеющего право действовать от имени заказчика, </a:t>
            </a:r>
            <a:r>
              <a:rPr 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размещает их в единой информационной системе.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члены приемочной комиссии в соответствии с подпунктом «а»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настоящего пункта не использовали усиленные электронные подписи и единую информационную систему, заказчик прилагает подписанные ими документы в форме электронных образов бумажных 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69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1982" y="399118"/>
            <a:ext cx="9304774" cy="879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пп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6, 7, 8 ч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ст. 94 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Закона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22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 приемке, мотивированный отказ от подписания документа 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приемке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одного часа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момента размещения в единой информационной системе в соответствии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подпунктами «а» и «б» пункта 4 или подпунктом «б» пункта 5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настоящей части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направляются автоматически с использованием единой информационной системы поставщику</a:t>
            </a:r>
            <a:r>
              <a:rPr lang="ru-RU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(подрядчику, исполнителю). </a:t>
            </a:r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Датой поступления поставщику</a:t>
            </a:r>
            <a:r>
              <a:rPr lang="ru-RU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(подрядчику, исполнителю) документа о приемке, мотивированного отказа от подписания документа о приемке </a:t>
            </a:r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дата размещения</a:t>
            </a:r>
            <a:r>
              <a:rPr lang="ru-RU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настоящим пунктом таких документа о приемке, мотивированного отказа в единой информационной системе </a:t>
            </a:r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часовой зоной, в которой расположен поставщик (подрядчик, </a:t>
            </a:r>
            <a:r>
              <a:rPr lang="ru-RU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исполнитель)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получения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пунктом 6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настоящей части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мотивированного отказа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подписания документа о приемке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 (подрядчик, исполнитель) вправе устранить причины, указанные в таком мотивированном отказе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заказчику документ о приемке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порядке, предусмотренном настоящей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частью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датой приемки</a:t>
            </a:r>
            <a:r>
              <a:rPr lang="ru-RU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поставленного товара, выполненной работы, оказанной услуги </a:t>
            </a:r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дата размещения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единой информационной системе</a:t>
            </a:r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документа о приемке, подписанного заказчиком</a:t>
            </a:r>
            <a:endParaRPr lang="ru-RU" b="1" i="1" dirty="0" smtClean="0">
              <a:solidFill>
                <a:schemeClr val="accent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84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626" y="1527009"/>
            <a:ext cx="8802356" cy="2839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несение 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исправлений в документ о приемке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оформленный в соответствии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частью настоящей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статьи,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осуществляется путем формирования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подписания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усиленными электронными подписями лиц, имеющих право действовать от имени поставщика (подрядчика, исполнителя), заказчика, 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размещения в единой информационной системе исправленного документа о </a:t>
            </a:r>
            <a:r>
              <a:rPr lang="ru-RU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приемке</a:t>
            </a:r>
            <a:endParaRPr lang="ru-RU" b="1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59209" y="752310"/>
            <a:ext cx="5038725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ст. 94 </a:t>
            </a:r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Закона </a:t>
            </a:r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44-ФЗ</a:t>
            </a:r>
            <a:endParaRPr lang="ru-RU" sz="22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25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73819" y="608621"/>
            <a:ext cx="8524257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чего начать работу с электронным актированием в ЕИС:</a:t>
            </a:r>
          </a:p>
          <a:p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требования об осуществлении приемки 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электронной форме в условиях контракта</a:t>
            </a:r>
          </a:p>
          <a:p>
            <a:pPr algn="just"/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Подготовка усиленной электронной цифровой подписи всем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одписантам, участвующим в приемке</a:t>
            </a:r>
          </a:p>
          <a:p>
            <a:pPr algn="just"/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Настройка прав и полномочий подписантов заказчика</a:t>
            </a:r>
          </a:p>
          <a:p>
            <a:pPr marL="342900" indent="-342900" algn="just">
              <a:buAutoNum type="arabicPeriod"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Настройка прав и полномочий членов приемочной комиссии</a:t>
            </a:r>
          </a:p>
          <a:p>
            <a:pPr marL="342900" indent="-342900" algn="just">
              <a:buAutoNum type="arabicPeriod"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Открытие доступа по контрактам в реестре контрактов 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электронной приемки, в случаях когда электронное </a:t>
            </a:r>
          </a:p>
          <a:p>
            <a:pPr algn="just"/>
            <a:r>
              <a:rPr lang="ru-RU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актирование является правом сторон, а не обязанностью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15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253607" y="188231"/>
            <a:ext cx="9836411" cy="1138773"/>
          </a:xfrm>
          <a:prstGeom prst="rect">
            <a:avLst/>
          </a:prstGeom>
        </p:spPr>
        <p:txBody>
          <a:bodyPr wrap="square" lIns="180000">
            <a:spAutoFit/>
          </a:bodyPr>
          <a:lstStyle/>
          <a:p>
            <a:pPr marL="88900" marR="635000" algn="just"/>
            <a:endParaRPr lang="ru-RU" sz="1600" dirty="0">
              <a:ea typeface="Segoe UI" panose="020B0502040204020203" pitchFamily="34" charset="0"/>
              <a:cs typeface="Arial" panose="020B0604020202020204" pitchFamily="34" charset="0"/>
            </a:endParaRPr>
          </a:p>
          <a:p>
            <a:pPr marL="203200" algn="ctr">
              <a:spcAft>
                <a:spcPts val="0"/>
              </a:spcAft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Courier New" panose="02070309020205020404" pitchFamily="49" charset="0"/>
              <a:cs typeface="Arial" panose="020B0604020202020204" pitchFamily="34" charset="0"/>
            </a:endParaRPr>
          </a:p>
          <a:p>
            <a:pPr marL="203200" algn="ctr">
              <a:spcAft>
                <a:spcPts val="0"/>
              </a:spcAft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Courier New" panose="02070309020205020404" pitchFamily="49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Courier New" panose="02070309020205020404" pitchFamily="49" charset="0"/>
                <a:ea typeface="Courier New" panose="02070309020205020404" pitchFamily="49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Courier New" panose="02070309020205020404" pitchFamily="49" charset="0"/>
                <a:ea typeface="Courier New" panose="02070309020205020404" pitchFamily="49" charset="0"/>
              </a:rPr>
            </a:br>
            <a:r>
              <a:rPr lang="ru-RU" sz="1100" dirty="0">
                <a:solidFill>
                  <a:srgbClr val="000000"/>
                </a:solidFill>
                <a:latin typeface="Courier New" panose="02070309020205020404" pitchFamily="49" charset="0"/>
                <a:ea typeface="Courier New" panose="02070309020205020404" pitchFamily="49" charset="0"/>
              </a:rPr>
              <a:t> </a:t>
            </a:r>
            <a:endParaRPr lang="ru-RU" sz="16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0075" y="262023"/>
            <a:ext cx="886777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настройки прав доступа пользователей Заказчика необходимо перейти в раздел 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«Администрирование»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открыть пункт меню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«Пользователи организации» </a:t>
            </a:r>
          </a:p>
          <a:p>
            <a:pPr algn="ctr"/>
            <a:endParaRPr lang="ru-RU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Назначить права и полномочия пользователям могут только лица с полномочиями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«Руководитель организации»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 организации»,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«Руководитель организации» может быть только один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15417" t="10281" r="17270" b="42411"/>
          <a:stretch/>
        </p:blipFill>
        <p:spPr bwMode="auto">
          <a:xfrm>
            <a:off x="253607" y="2155897"/>
            <a:ext cx="8410576" cy="42231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/>
          <a:srcRect l="18060" t="41268" r="21452" b="13347"/>
          <a:stretch/>
        </p:blipFill>
        <p:spPr bwMode="auto">
          <a:xfrm>
            <a:off x="5010149" y="4657725"/>
            <a:ext cx="4738687" cy="2646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468" y="6472919"/>
            <a:ext cx="5265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пользователя, которому необходимо назначить новые полномочия, в контекстном меню выбрать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«Регистрационные данные»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0075" y="5151978"/>
            <a:ext cx="1400175" cy="19050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255162">
            <a:off x="5177719" y="5851688"/>
            <a:ext cx="646731" cy="25826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0566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260" t="31713" r="22425" b="6361"/>
          <a:stretch/>
        </p:blipFill>
        <p:spPr>
          <a:xfrm>
            <a:off x="200026" y="1251753"/>
            <a:ext cx="6852506" cy="4081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73723" y="585022"/>
            <a:ext cx="8631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полномочие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«Уполномоченное лицо». </a:t>
            </a:r>
          </a:p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установлены иные полномочия, их необходимо снять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18060" t="41268" r="21452" b="13347"/>
          <a:stretch/>
        </p:blipFill>
        <p:spPr bwMode="auto">
          <a:xfrm>
            <a:off x="4797591" y="4441683"/>
            <a:ext cx="4738687" cy="2646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 rot="255162">
            <a:off x="4967229" y="5819840"/>
            <a:ext cx="646731" cy="25826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241134" y="5917534"/>
            <a:ext cx="5038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Выбираем в контекстном меню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«Права доступа пользователя».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0647" y="4029107"/>
            <a:ext cx="979936" cy="161893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8077" y="3292558"/>
            <a:ext cx="1166873" cy="25826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499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/>
          <p:nvPr/>
        </p:nvPicPr>
        <p:blipFill rotWithShape="1">
          <a:blip r:embed="rId3"/>
          <a:srcRect l="24435" t="31603" r="36553" b="20992"/>
          <a:stretch/>
        </p:blipFill>
        <p:spPr bwMode="auto">
          <a:xfrm>
            <a:off x="4724400" y="3238499"/>
            <a:ext cx="5197475" cy="3517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42960" y="64316"/>
            <a:ext cx="83915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которыми нужно наделить сотрудников Заказчика,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должностными обязанностями 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электронной приемки:</a:t>
            </a:r>
          </a:p>
          <a:p>
            <a:pPr algn="ctr"/>
            <a:endParaRPr lang="ru-RU" sz="20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14325" y="3423783"/>
            <a:ext cx="5038725" cy="37933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Лицо, ответственное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документов о приемке </a:t>
            </a: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ответственное за оформление корректировочного документа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полномочия дают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</a:t>
            </a:r>
            <a:endParaRPr lang="ru-RU" i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поставить итоговую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подпись </a:t>
            </a:r>
            <a:endParaRPr lang="ru-RU" i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документе о приемке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(руководитель,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иное уполномоченное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 заказчика)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i="1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sz="1600" i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800725" y="4501031"/>
            <a:ext cx="2352675" cy="0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800725" y="5886450"/>
            <a:ext cx="2657475" cy="9525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76199" y="1478532"/>
            <a:ext cx="5076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позиции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«Работа с документами разрешена в качестве»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выбрать тип пользователя: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4"/>
          <a:srcRect l="7133" t="47532" r="59298" b="42544"/>
          <a:stretch/>
        </p:blipFill>
        <p:spPr bwMode="auto">
          <a:xfrm>
            <a:off x="5153024" y="1463993"/>
            <a:ext cx="4878071" cy="1142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53023" y="1478532"/>
            <a:ext cx="4878071" cy="1139195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92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3600" y="497226"/>
            <a:ext cx="863209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Лицо, уполномоченное действовать в качестве члена приемочной комиссии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ответственное за приемку товаров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выполненных работ, оказанных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Полномочия </a:t>
            </a:r>
            <a:r>
              <a:rPr lang="ru-RU" sz="2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проставляются лицам, ответственным </a:t>
            </a:r>
            <a:r>
              <a:rPr lang="ru-RU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приемку поставленных товаров, выполненных работ, оказанных </a:t>
            </a:r>
            <a:r>
              <a:rPr lang="ru-RU" sz="2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услуг, лицам согласующим документы и т.д.</a:t>
            </a: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3802" t="31775" r="35690" b="19006"/>
          <a:stretch/>
        </p:blipFill>
        <p:spPr bwMode="auto">
          <a:xfrm>
            <a:off x="2341190" y="3018251"/>
            <a:ext cx="5715744" cy="3680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71875" y="4448175"/>
            <a:ext cx="3848100" cy="0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07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73125" y="468651"/>
            <a:ext cx="86320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наделения полномочиями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 - ответственных лиц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подпись которых необходима в печатной форме электронного акта, совместно с подписью руководителя Заказчика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i.mycdn.me/image?id=927394198207&amp;t=3&amp;plc=API&amp;viewToken=fpdIn4U_7SCXuTKx1hwkHA&amp;tkn=*1FC6-pbHLDpANv6-fUE6GyAUyuU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22499" r="29282" b="21844"/>
          <a:stretch/>
        </p:blipFill>
        <p:spPr bwMode="auto">
          <a:xfrm>
            <a:off x="980342" y="2266950"/>
            <a:ext cx="8524875" cy="4276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6800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724564" y="25619"/>
            <a:ext cx="1181794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наделения полномочиями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лиц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участвующих в подписании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акта </a:t>
            </a:r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406" t="29308" r="58658" b="36361"/>
          <a:stretch/>
        </p:blipFill>
        <p:spPr bwMode="auto">
          <a:xfrm>
            <a:off x="83097" y="1010504"/>
            <a:ext cx="6571195" cy="2788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4490" y="1306577"/>
            <a:ext cx="5969802" cy="2490153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344" t="30491" r="61576" b="16306"/>
          <a:stretch/>
        </p:blipFill>
        <p:spPr bwMode="auto">
          <a:xfrm>
            <a:off x="5184407" y="3422388"/>
            <a:ext cx="4803113" cy="3862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17511" y="4942880"/>
            <a:ext cx="4270009" cy="96966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33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6687" y="440502"/>
            <a:ext cx="9715499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настройки прав доступа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Поставщика необходимо 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перейти в раздел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«Администрирование»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 пункт меню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Пользователи» </a:t>
            </a:r>
          </a:p>
          <a:p>
            <a:pPr algn="ctr"/>
            <a:r>
              <a:rPr lang="ru-RU" sz="2000" u="sng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личного кабинета Поставщика</a:t>
            </a:r>
          </a:p>
          <a:p>
            <a:pPr algn="ctr"/>
            <a:endParaRPr lang="ru-RU" sz="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 может быть только одно лицо с полномочием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«Руководитель» </a:t>
            </a:r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(данные поступают из ЕСИА), другие пользователи могут иметь полномочия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«Администратор», «Уполномоченный специалист», </a:t>
            </a:r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руководитель по умолчанию имеет все полномочия, а пользователь с полномочиями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«Администратор»</a:t>
            </a:r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имеет право назначать полномочия и права доступа других пользователей</a:t>
            </a: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0225" y="2861727"/>
            <a:ext cx="8836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с документами о приемке пользователя Поставщика необходимо наделить полномочиями </a:t>
            </a:r>
            <a:r>
              <a:rPr lang="ru-RU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«Уполномоченный специалист»</a:t>
            </a:r>
            <a:endParaRPr lang="ru-RU" b="1" i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t="35489" r="2675" b="7769"/>
          <a:stretch/>
        </p:blipFill>
        <p:spPr bwMode="auto">
          <a:xfrm>
            <a:off x="371475" y="3841433"/>
            <a:ext cx="9448800" cy="3013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3"/>
          <a:srcRect l="24145" t="40378" r="24101" b="40917"/>
          <a:stretch/>
        </p:blipFill>
        <p:spPr bwMode="auto">
          <a:xfrm>
            <a:off x="5095875" y="5811897"/>
            <a:ext cx="3948747" cy="11233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201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7675" y="459899"/>
            <a:ext cx="922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назначения прав для работы с документами о приемке, необходимо заполнить информацию в разделе 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«Электронный документооборот при исполнении контракта»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должностными обязанностями пользователя в организации Поставщика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4145" t="25817" r="24340" b="16362"/>
          <a:stretch/>
        </p:blipFill>
        <p:spPr bwMode="auto">
          <a:xfrm>
            <a:off x="447675" y="1783338"/>
            <a:ext cx="6803708" cy="3417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44003" t="42166" r="24952" b="37969"/>
          <a:stretch/>
        </p:blipFill>
        <p:spPr bwMode="auto">
          <a:xfrm>
            <a:off x="4627246" y="5289022"/>
            <a:ext cx="5248274" cy="1911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8300" y="5408174"/>
            <a:ext cx="50387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 заполняются полномочия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подписания корректировочного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43525" y="6307788"/>
            <a:ext cx="2571750" cy="142868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295900" y="6453183"/>
            <a:ext cx="3973830" cy="227336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172075" y="6768950"/>
            <a:ext cx="3114675" cy="174775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295900" y="6609085"/>
            <a:ext cx="742950" cy="44216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3856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2"/>
          <a:srcRect l="16614" t="23173" r="18363"/>
          <a:stretch/>
        </p:blipFill>
        <p:spPr bwMode="auto">
          <a:xfrm>
            <a:off x="184150" y="3027763"/>
            <a:ext cx="4711700" cy="3221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16806" t="8608" r="18584" b="13460"/>
          <a:stretch/>
        </p:blipFill>
        <p:spPr bwMode="auto">
          <a:xfrm>
            <a:off x="5257800" y="3027763"/>
            <a:ext cx="4495800" cy="3221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7750" y="4800600"/>
            <a:ext cx="742950" cy="4476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257800" y="3783027"/>
            <a:ext cx="4495800" cy="4857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61950" y="3990189"/>
            <a:ext cx="581025" cy="0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343525" y="3996553"/>
            <a:ext cx="676275" cy="0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61950" y="186095"/>
            <a:ext cx="93916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доступа контрагенту к функционалу электронного актирования осуществляется в личном кабинете заказчика ЕИС в разделе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«Реестр контрактов».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01.01.2022 – доступ по контрактам, заключенным в результате проведения электронных процедур предоставляется автоматически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/>
              <a:t> </a:t>
            </a: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17586" t="21835" r="16891" b="50584"/>
          <a:stretch/>
        </p:blipFill>
        <p:spPr bwMode="auto">
          <a:xfrm>
            <a:off x="1162050" y="1346600"/>
            <a:ext cx="7467600" cy="1531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800600" y="2327080"/>
            <a:ext cx="771525" cy="0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61950" y="6711679"/>
            <a:ext cx="9569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Предоставить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контрагенту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функционалу электронного актирования, сформировать, подписать документ о приемке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электронной форме возможно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для контрактов со статусом «Исполнение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83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2069" y="6262762"/>
            <a:ext cx="934402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 приемке должен формироваться Поставщиком с использованием ЕИС в срок, установленный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контрактом.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467" t="6192" r="73958" b="39724"/>
          <a:stretch/>
        </p:blipFill>
        <p:spPr bwMode="auto">
          <a:xfrm>
            <a:off x="241781" y="3098016"/>
            <a:ext cx="2486025" cy="2847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5363" t="45384" r="1985" b="4075"/>
          <a:stretch/>
        </p:blipFill>
        <p:spPr bwMode="auto">
          <a:xfrm>
            <a:off x="2869583" y="3059943"/>
            <a:ext cx="6906511" cy="2886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83558" y="5286320"/>
            <a:ext cx="1171575" cy="34290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541499" y="4844928"/>
            <a:ext cx="986142" cy="99316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26571" y="512418"/>
            <a:ext cx="69398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документов, доступных для формирования Поставщиком:</a:t>
            </a:r>
          </a:p>
          <a:p>
            <a:endParaRPr lang="ru-RU" sz="14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28950" lvl="6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счет-фактура</a:t>
            </a:r>
          </a:p>
          <a:p>
            <a:pPr marL="3028950" lvl="6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УПД (счет-фактура + 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акт)</a:t>
            </a:r>
          </a:p>
          <a:p>
            <a:pPr marL="3028950" lvl="6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УПД (акт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5198" y="2048898"/>
            <a:ext cx="9217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Авторизовавшись в ЛК Поставщику необходимо перейти к разделу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контрактов» - «Контракты»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выбрать нужный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46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1481" y="417836"/>
            <a:ext cx="897863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добавлении товаров, работ, услуг, большая часть сведений </a:t>
            </a: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предзаполняется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основании сведений в реестре контрактов, необходимо указать фактический объем поставки, стоимость также рассчитывается автоматически</a:t>
            </a:r>
            <a:endParaRPr lang="ru-RU" sz="1400" dirty="0">
              <a:solidFill>
                <a:schemeClr val="bg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831512" y="2000982"/>
            <a:ext cx="5038725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необходимости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информацию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товаре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детализировать,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выбрав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контекстном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меню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позиции пункт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Детализировать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6087" t="21190" r="3468" b="9456"/>
          <a:stretch/>
        </p:blipFill>
        <p:spPr bwMode="auto">
          <a:xfrm>
            <a:off x="3328429" y="1558088"/>
            <a:ext cx="6605081" cy="3193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289914" y="4007795"/>
            <a:ext cx="476656" cy="165371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5914" t="21835" r="4441" b="20418"/>
          <a:stretch/>
        </p:blipFill>
        <p:spPr bwMode="auto">
          <a:xfrm>
            <a:off x="121225" y="4844234"/>
            <a:ext cx="5780088" cy="2265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533013" y="4751961"/>
            <a:ext cx="503872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«Подписанты»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добавляются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ответственные лица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подписывающие документ.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вкладке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информация»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специализацию: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жилых помещений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4281" y="5667852"/>
            <a:ext cx="914400" cy="617909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70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74207" y="557837"/>
            <a:ext cx="8440615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Возможности, реализованные в личном кабинете Поставщика:</a:t>
            </a:r>
          </a:p>
          <a:p>
            <a:endParaRPr lang="ru-RU" sz="105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Грузополучатели подписывают документы товародвижения (ТТН, ТН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(сторона по контракту) подписывает итоговый документ о приемке, на основании которого будет производиться оплата</a:t>
            </a:r>
          </a:p>
          <a:p>
            <a:pPr>
              <a:lnSpc>
                <a:spcPct val="150000"/>
              </a:lnSpc>
            </a:pP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 приемке в ЕИС – всегда итоговый документ, являющийся основанием для оплаты</a:t>
            </a:r>
          </a:p>
          <a:p>
            <a:pPr>
              <a:lnSpc>
                <a:spcPct val="150000"/>
              </a:lnSpc>
            </a:pP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приложить скан-образ подписанного поставщиком и получателем на бумажном носителе документа товародвижения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подписания (согласования) документа о приемке в ЕИС с грузополучателем, отличным от заказчика</a:t>
            </a:r>
          </a:p>
        </p:txBody>
      </p:sp>
    </p:spTree>
    <p:extLst>
      <p:ext uri="{BB962C8B-B14F-4D97-AF65-F5344CB8AC3E}">
        <p14:creationId xmlns:p14="http://schemas.microsoft.com/office/powerpoint/2010/main" val="3530843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4825" y="441623"/>
            <a:ext cx="8982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печатной форме документа о приемке Поставщик должен проверить все данные, далее «Подписать и направить Заказчику». </a:t>
            </a:r>
            <a:endParaRPr lang="en-US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чего документ направляется в ЛК Заказчика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6225" t="25569" r="5063" b="4042"/>
          <a:stretch/>
        </p:blipFill>
        <p:spPr bwMode="auto">
          <a:xfrm>
            <a:off x="304800" y="1419225"/>
            <a:ext cx="9582149" cy="487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5603" t="67589" r="3040" b="9500"/>
          <a:stretch/>
        </p:blipFill>
        <p:spPr bwMode="auto">
          <a:xfrm>
            <a:off x="304801" y="6296025"/>
            <a:ext cx="9582148" cy="1079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62925" y="7134225"/>
            <a:ext cx="1724024" cy="24098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126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11110" t="32532" r="47101" b="40051"/>
          <a:stretch/>
        </p:blipFill>
        <p:spPr bwMode="auto">
          <a:xfrm>
            <a:off x="854694" y="1804213"/>
            <a:ext cx="5724525" cy="2028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10635" t="31014" r="45893" b="40289"/>
          <a:stretch/>
        </p:blipFill>
        <p:spPr bwMode="auto">
          <a:xfrm>
            <a:off x="854694" y="4341812"/>
            <a:ext cx="5724525" cy="199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38200" y="517346"/>
            <a:ext cx="8181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каждого направленного Заказчику документа о приемке в электронной форме отслеживается в ЛК Поставщика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86425" y="3329801"/>
            <a:ext cx="514350" cy="3714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00700" y="5867400"/>
            <a:ext cx="514350" cy="3714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87" y="1932525"/>
            <a:ext cx="1345500" cy="4401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274050" y="2915373"/>
            <a:ext cx="18161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6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Подписано</a:t>
            </a:r>
            <a:endParaRPr lang="ru-RU" sz="1600" dirty="0">
              <a:solidFill>
                <a:srgbClr val="16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 smtClean="0">
              <a:solidFill>
                <a:srgbClr val="16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16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Отказано</a:t>
            </a:r>
            <a:endParaRPr lang="ru-RU" sz="1600" dirty="0">
              <a:solidFill>
                <a:srgbClr val="16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 smtClean="0">
              <a:solidFill>
                <a:srgbClr val="16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16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ru-RU" sz="1600" dirty="0">
              <a:solidFill>
                <a:srgbClr val="16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solidFill>
                <a:srgbClr val="16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16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16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solidFill>
                  <a:srgbClr val="16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ассмотрении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834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18468" t="20672" r="34328" b="50211"/>
          <a:stretch/>
        </p:blipFill>
        <p:spPr bwMode="auto">
          <a:xfrm>
            <a:off x="512466" y="1436913"/>
            <a:ext cx="5848141" cy="2632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15733" t="48748" r="19462" b="7618"/>
          <a:stretch/>
        </p:blipFill>
        <p:spPr bwMode="auto">
          <a:xfrm>
            <a:off x="3247707" y="4069582"/>
            <a:ext cx="6420168" cy="2848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2466" y="414200"/>
            <a:ext cx="9155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документом о приемке в электронной форме осуществляется Заказчиком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личном кабинете ЕИС в разделе «Реестр документов об исполнении контракта»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350936" y="3305908"/>
            <a:ext cx="1818752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8551147" y="4752870"/>
            <a:ext cx="472273" cy="21101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730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12466" y="123876"/>
            <a:ext cx="915540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Настойка уведомлений о получении документа о приемке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личном кабинете Заказчика  </a:t>
            </a:r>
          </a:p>
          <a:p>
            <a:pPr algn="ctr"/>
            <a:endParaRPr lang="ru-RU" sz="9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«Администрирование» – «Настойка уведомлений»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68" y="1295400"/>
            <a:ext cx="7487257" cy="49722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612" y="4138460"/>
            <a:ext cx="169074" cy="2026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67625" y="1979900"/>
            <a:ext cx="42636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</a:t>
            </a:r>
            <a:endParaRPr lang="ru-RU" b="1" dirty="0" smtClean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 </a:t>
            </a:r>
          </a:p>
          <a:p>
            <a:r>
              <a:rPr lang="ru-RU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 почту</a:t>
            </a:r>
            <a:r>
              <a:rPr lang="ru-RU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уполномоченные </a:t>
            </a:r>
          </a:p>
          <a:p>
            <a:r>
              <a:rPr lang="ru-RU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заказчика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эксперты</a:t>
            </a:r>
            <a:endParaRPr lang="ru-RU" dirty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</a:t>
            </a:r>
            <a:r>
              <a:rPr lang="ru-RU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третьи лица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67076" y="1792843"/>
            <a:ext cx="4210049" cy="37411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3132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/>
          <a:srcRect l="12859" t="23784" r="13482" b="21535"/>
          <a:stretch/>
        </p:blipFill>
        <p:spPr bwMode="auto">
          <a:xfrm>
            <a:off x="715479" y="1482929"/>
            <a:ext cx="9091712" cy="4552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1982" y="343861"/>
            <a:ext cx="92243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Справа от поступившего документа о приемке в выпадающем списке необходимо выбрать пункт «Рассмотреть»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5261335" y="4732774"/>
            <a:ext cx="807869" cy="1004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8450664" y="4421275"/>
            <a:ext cx="864158" cy="19091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4"/>
          <a:srcRect l="69832" t="63129" r="23566" b="9886"/>
          <a:stretch/>
        </p:blipFill>
        <p:spPr bwMode="auto">
          <a:xfrm>
            <a:off x="8418648" y="5143881"/>
            <a:ext cx="928190" cy="23780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38025" y="6179031"/>
            <a:ext cx="282667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Движение документов 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ЛК Заказчика отслеживаются </a:t>
            </a:r>
          </a:p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статусам документа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15377" y="5128991"/>
            <a:ext cx="931461" cy="239296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/>
          <p:nvPr/>
        </p:nvPicPr>
        <p:blipFill rotWithShape="1">
          <a:blip r:embed="rId5"/>
          <a:srcRect l="69025" t="71062" r="22387" b="23192"/>
          <a:stretch/>
        </p:blipFill>
        <p:spPr bwMode="auto">
          <a:xfrm>
            <a:off x="8415377" y="4840998"/>
            <a:ext cx="969010" cy="31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8415377" y="4867275"/>
            <a:ext cx="0" cy="251729"/>
          </a:xfrm>
          <a:prstGeom prst="line">
            <a:avLst/>
          </a:prstGeom>
          <a:ln w="381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5288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15291" t="10904" r="13482"/>
          <a:stretch/>
        </p:blipFill>
        <p:spPr bwMode="auto">
          <a:xfrm>
            <a:off x="321547" y="1356527"/>
            <a:ext cx="9485644" cy="5817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1547" y="357165"/>
            <a:ext cx="9485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первых вкладках документа содержится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информация, указанная поставщиком, она доступна только для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просмотра</a:t>
            </a:r>
          </a:p>
        </p:txBody>
      </p:sp>
    </p:spTree>
    <p:extLst>
      <p:ext uri="{BB962C8B-B14F-4D97-AF65-F5344CB8AC3E}">
        <p14:creationId xmlns:p14="http://schemas.microsoft.com/office/powerpoint/2010/main" val="2299143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59" y="1002312"/>
            <a:ext cx="8551147" cy="60397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62708" y="165349"/>
            <a:ext cx="895308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внимательно проверить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указанную информацию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приложенных документов </a:t>
            </a:r>
            <a:endParaRPr lang="ru-RU" sz="1400" b="1" dirty="0">
              <a:solidFill>
                <a:schemeClr val="bg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75006" y="1889091"/>
            <a:ext cx="1266093" cy="3245618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97089" y="5314271"/>
            <a:ext cx="1708011" cy="2504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97087" y="5833383"/>
            <a:ext cx="1708011" cy="2504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97088" y="6352496"/>
            <a:ext cx="1708011" cy="2504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379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016" y="341827"/>
            <a:ext cx="936188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внимательно проверить указанную информацию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соответствие приложенных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  <a:endParaRPr lang="ru-RU" sz="1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8992" t="9559" r="19024"/>
          <a:stretch/>
        </p:blipFill>
        <p:spPr>
          <a:xfrm>
            <a:off x="1143666" y="1071257"/>
            <a:ext cx="7844584" cy="6199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71258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28625" y="209928"/>
            <a:ext cx="93630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поставке товаров, подлежащих </a:t>
            </a:r>
            <a:r>
              <a:rPr lang="ru-RU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прослеживаемости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</a:t>
            </a:r>
          </a:p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169 Налогового кодекса РФ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счета-фактуры, универсальные передаточные документы, </a:t>
            </a:r>
            <a:endParaRPr lang="ru-RU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корректировочные документы к ним должны содержать </a:t>
            </a:r>
            <a:endParaRPr lang="ru-RU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</a:t>
            </a: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прослеживаемости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2851" t="9035" r="16756"/>
          <a:stretch/>
        </p:blipFill>
        <p:spPr>
          <a:xfrm>
            <a:off x="1247774" y="1688028"/>
            <a:ext cx="7981951" cy="5586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06458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15752" t="8743" r="13109" b="5537"/>
          <a:stretch/>
        </p:blipFill>
        <p:spPr bwMode="auto">
          <a:xfrm>
            <a:off x="327024" y="1438397"/>
            <a:ext cx="5747412" cy="34446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17810" t="26041" r="16918" b="10480"/>
          <a:stretch/>
        </p:blipFill>
        <p:spPr bwMode="auto">
          <a:xfrm>
            <a:off x="4209453" y="4181475"/>
            <a:ext cx="5667973" cy="2947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7114" y="271839"/>
            <a:ext cx="9363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товаров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подлежащих </a:t>
            </a: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прослеживаемости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утвержден </a:t>
            </a:r>
          </a:p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от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01.07.2021 № 1110 </a:t>
            </a:r>
            <a:endParaRPr lang="ru-RU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перечня товаров, подлежащих </a:t>
            </a:r>
            <a:r>
              <a:rPr lang="ru-RU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прослеживаемости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397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543" t="5456" r="15717" b="4143"/>
          <a:stretch/>
        </p:blipFill>
        <p:spPr>
          <a:xfrm>
            <a:off x="867972" y="1661424"/>
            <a:ext cx="8482733" cy="5415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23875" y="461095"/>
            <a:ext cx="9239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регистрационного номера партии товара осуществляется 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6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3"/>
          <a:srcRect l="17032" t="13149" r="16078" b="11476"/>
          <a:stretch/>
        </p:blipFill>
        <p:spPr bwMode="auto">
          <a:xfrm>
            <a:off x="160773" y="1266090"/>
            <a:ext cx="9696659" cy="5456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18479" y="2883877"/>
            <a:ext cx="2301073" cy="23111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918479" y="3187002"/>
            <a:ext cx="2301073" cy="23111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2660" y="3114989"/>
            <a:ext cx="3727940" cy="30312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0773" y="306871"/>
            <a:ext cx="9696659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внимательно проверить указанную информацию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соответствие приложенных документов</a:t>
            </a:r>
            <a:endParaRPr lang="ru-RU" sz="1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2031" y="5174901"/>
            <a:ext cx="2873828" cy="1165609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5546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306" y="281537"/>
            <a:ext cx="9535886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внимательно проверить указанную информацию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соответствие приложенных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 этой вкладке отображаются все документы, которые Поставщик должен предоставить в рамках исполнения своих обязательств по контракту)</a:t>
            </a:r>
            <a:endParaRPr lang="ru-RU" sz="1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4362" t="9908" r="14299" b="25898"/>
          <a:stretch/>
        </p:blipFill>
        <p:spPr>
          <a:xfrm>
            <a:off x="495300" y="2038349"/>
            <a:ext cx="9243261" cy="4505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1076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481" t="27003" r="19307" b="16478"/>
          <a:stretch/>
        </p:blipFill>
        <p:spPr>
          <a:xfrm>
            <a:off x="432289" y="1443404"/>
            <a:ext cx="9426931" cy="4565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32288" y="501993"/>
            <a:ext cx="9426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Итогом оформления документа о приемке со стороны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Поставщика является подписание его уполномоченным сотрудником 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700" y="3571875"/>
            <a:ext cx="9086850" cy="5619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623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14741" t="14268" r="16471" b="-348"/>
          <a:stretch/>
        </p:blipFill>
        <p:spPr>
          <a:xfrm>
            <a:off x="555604" y="2265809"/>
            <a:ext cx="6086475" cy="4125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751" y="275700"/>
            <a:ext cx="93807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ошибок в информации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выявлено,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к заполнению информации на своей стороне, </a:t>
            </a: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вкладки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«Подписанты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031" y="1276670"/>
            <a:ext cx="973188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случае, если для 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проведения </a:t>
            </a:r>
            <a:r>
              <a:rPr lang="ru-RU" sz="1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приемки 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создана приемочная </a:t>
            </a:r>
            <a:r>
              <a:rPr lang="ru-RU" sz="1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комиссия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необходимо установить признак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Для определения 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результатов приемки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товаров, работ, услуг 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создана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приемочная комиссия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». </a:t>
            </a:r>
          </a:p>
          <a:p>
            <a:pPr algn="ctr"/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</a:t>
            </a:r>
            <a:r>
              <a:rPr lang="ru-RU" sz="1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создания 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приемочной комиссии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80357" y="4328627"/>
            <a:ext cx="426190" cy="1"/>
          </a:xfrm>
          <a:prstGeom prst="lin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756828" y="2269322"/>
            <a:ext cx="3260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вариант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решения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приемочной комиссии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85510" y="3683011"/>
            <a:ext cx="5038725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подписывается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приемочной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приемочной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прикладывается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01.01.2022 только в случае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привлечения в приемочную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комиссию людей, не являющихся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сотрудниками организации </a:t>
            </a:r>
          </a:p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Заказчика) </a:t>
            </a:r>
            <a:endParaRPr lang="ru-RU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770807" y="3298201"/>
            <a:ext cx="124544" cy="935305"/>
          </a:xfrm>
          <a:prstGeom prst="leftBrace">
            <a:avLst/>
          </a:prstGeom>
          <a:ln w="25400">
            <a:solidFill>
              <a:schemeClr val="accent6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267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6346" t="18630" r="19401"/>
          <a:stretch/>
        </p:blipFill>
        <p:spPr>
          <a:xfrm>
            <a:off x="1143184" y="1695584"/>
            <a:ext cx="8006981" cy="5492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63600" y="170548"/>
            <a:ext cx="856615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изображение вкладки «Подписанты заказчика» после занесения сведений о приемочной комиссии и ее составе.</a:t>
            </a:r>
          </a:p>
          <a:p>
            <a:pPr algn="ctr"/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отсутствия приемочной комиссии в организации, 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«Приемочная комиссия» остается не заполненным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608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8988" t="31415" r="20056" b="6360"/>
          <a:stretch/>
        </p:blipFill>
        <p:spPr>
          <a:xfrm>
            <a:off x="965200" y="2428240"/>
            <a:ext cx="8270240" cy="4573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67360" y="318294"/>
            <a:ext cx="9113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добавлении подписантов организации Заказчика необходимо добавить должностное лицо, уполномоченное на итоговое подписание документа о приемке в электронной форме (руководитель, иной уполномоченный сотрудник)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ПРОСТАВЛЕНИЯ ПРИЗНАКА «Включить в состав приемочной комиссии»</a:t>
            </a:r>
          </a:p>
          <a:p>
            <a:pPr algn="ctr"/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руководителя организации (иного уполномоченного сотрудника) должны быть отображены в разделе «Уполномоченные лица заказчика»</a:t>
            </a:r>
            <a:endParaRPr lang="ru-RU" i="1" dirty="0">
              <a:solidFill>
                <a:schemeClr val="accent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5200" y="5171440"/>
            <a:ext cx="8260080" cy="130048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3606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8047" t="12350" r="18740" b="23134"/>
          <a:stretch/>
        </p:blipFill>
        <p:spPr>
          <a:xfrm>
            <a:off x="475615" y="2099945"/>
            <a:ext cx="9237345" cy="5106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75615" y="175697"/>
            <a:ext cx="923734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Приемочной комиссией может быть принято решение:</a:t>
            </a:r>
          </a:p>
          <a:p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 –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(работы, услуги) приняты 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расхождений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претензий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2 – товары (работы, услуги) приняты с расхождением (претензией)</a:t>
            </a:r>
          </a:p>
          <a:p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3 -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(работы, услуги) 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приняты 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6600" y="40767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22319" y="4076700"/>
            <a:ext cx="6183631" cy="62865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38775" y="5476875"/>
            <a:ext cx="2686050" cy="17430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117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4646" t="20899" r="14110" b="10198"/>
          <a:stretch/>
        </p:blipFill>
        <p:spPr>
          <a:xfrm>
            <a:off x="332658" y="1777999"/>
            <a:ext cx="9554927" cy="50055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32658" y="356672"/>
            <a:ext cx="95549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вкладке «Приемка товаров, работ, услуг» отображается информация о результатах приемки ТРУ, в разделе «Информация о лице, принявшем товары» необходимо проставить признак «Указать сведения о лице, принявшем товары», указать руководителя организации, либо иное уполномоченное должностное лицо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2025" y="5419725"/>
            <a:ext cx="6457950" cy="11334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509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936" t="8197" r="20643" b="8165"/>
          <a:stretch/>
        </p:blipFill>
        <p:spPr>
          <a:xfrm>
            <a:off x="1445038" y="1809066"/>
            <a:ext cx="7387677" cy="5632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-250581" y="0"/>
            <a:ext cx="10331206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частичной приемки,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заказчик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заполняет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информацию о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расхождениях в приемке </a:t>
            </a:r>
            <a:endParaRPr lang="ru-RU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соответствии с условиями контракта, указывает принимаемый объем, информацию о документе, которым зафиксированы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расхождения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ВАЖНО!!!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приемки 2 - «Частичная приемка» недоступен по документам со специализацией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«Строительство» 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«Приобретение жилых помещений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chemeClr val="accent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923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0434" t="25127" r="17266" b="16171"/>
          <a:stretch/>
        </p:blipFill>
        <p:spPr>
          <a:xfrm>
            <a:off x="743579" y="1909186"/>
            <a:ext cx="8622998" cy="4401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43579" y="514683"/>
            <a:ext cx="88224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вкладке «Дополнительные документы заказчика» появляется вид вложения «Документ и расхождениях»,  который должен быть заказчиком приложен к электронному документу о приемке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2071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6199"/>
            <a:ext cx="1008062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мотивированного отказа от принятия товара, заказчик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обязан заполнить информацию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причинах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основаниях отказа в приемке в соответствии с условиями контракта и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приложить дополнительные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 (акт, заключения и т.п.)</a:t>
            </a:r>
            <a:endParaRPr lang="ru-RU" sz="1400" b="1" dirty="0">
              <a:solidFill>
                <a:schemeClr val="bg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019" t="4260" r="-1271" b="6796"/>
          <a:stretch/>
        </p:blipFill>
        <p:spPr>
          <a:xfrm>
            <a:off x="919771" y="1346725"/>
            <a:ext cx="8433779" cy="5768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57161" y="3069685"/>
            <a:ext cx="2686050" cy="3333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181850" y="4183381"/>
            <a:ext cx="1690586" cy="3333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9365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8037" y="264250"/>
            <a:ext cx="917257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проведения претензионной работы и направлении Поставщику требования об уплате неустойки, соответствующие сведения должны быть занесены на этапе заполнения вкладки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начисления»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приемке в электронной форме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начисления определяется автоматически, в зависимости от выбранного типа неустойки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8223" t="23980" r="19074" b="28061"/>
          <a:stretch/>
        </p:blipFill>
        <p:spPr bwMode="auto">
          <a:xfrm>
            <a:off x="438147" y="2889081"/>
            <a:ext cx="9439275" cy="4505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8148" y="1811863"/>
            <a:ext cx="94392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у Заказчика имеется техническая возможность указать размер неустойки (штрафа, пени), удерживаемой из оплаты по контракту </a:t>
            </a: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ЕСЛИ ДАННОЕ ПРАВО ЗАКАЗЧИКА ПРЕДУСМОТРЕНО КОНТРАКТОМ)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33650" y="5581650"/>
            <a:ext cx="5657850" cy="48577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1050" y="6315075"/>
            <a:ext cx="3790950" cy="55245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400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481" t="27527" r="19213" b="3221"/>
          <a:stretch/>
        </p:blipFill>
        <p:spPr>
          <a:xfrm>
            <a:off x="417503" y="1704242"/>
            <a:ext cx="9325937" cy="55259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17503" y="259874"/>
            <a:ext cx="9325937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изображение вкладки «Прочие начисления»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внесения сведения Заказчиком</a:t>
            </a:r>
          </a:p>
          <a:p>
            <a:pPr algn="ctr"/>
            <a:endParaRPr lang="ru-RU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указании суммы неустойки удерживаемой из оплаты по контракту, итоговая сумма оплаты будет автоматически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меньшена на общую сумму начислений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24700" y="4210049"/>
            <a:ext cx="514350" cy="68580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4850" y="6448425"/>
            <a:ext cx="3209925" cy="26670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2899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331" t="27177" r="18835" b="30835"/>
          <a:stretch/>
        </p:blipFill>
        <p:spPr>
          <a:xfrm>
            <a:off x="687704" y="4211888"/>
            <a:ext cx="8677275" cy="2731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86385" y="150726"/>
            <a:ext cx="9422765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вкладке «Дополнительные документы заказчика» добавляем следующие документы:</a:t>
            </a:r>
          </a:p>
          <a:p>
            <a:endParaRPr lang="ru-RU" sz="3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 – заключение о проведении заказчиком экспертизы</a:t>
            </a:r>
          </a:p>
          <a:p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	2 – требование об уплате неустойки (штрафа, пени), документы         				подтверждающие оплату по контракту</a:t>
            </a:r>
          </a:p>
          <a:p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	3 – решение приемочной комиссии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01.01.2022 только при условии 				привлечения сторонних специалистов)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документы, подтверждающие страну происхождения товара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4"/>
          <a:srcRect l="19654" t="25134" r="17492" b="40124"/>
          <a:stretch/>
        </p:blipFill>
        <p:spPr bwMode="auto">
          <a:xfrm>
            <a:off x="687704" y="2105107"/>
            <a:ext cx="8677275" cy="1954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73163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957" y="451922"/>
            <a:ext cx="84473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подписании документа о приемке необходимо внимательно ознакомиться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печатной формой информации Заказчика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5288" t="26061" r="16624" b="7808"/>
          <a:stretch/>
        </p:blipFill>
        <p:spPr bwMode="auto">
          <a:xfrm>
            <a:off x="661482" y="1692613"/>
            <a:ext cx="9027268" cy="4883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932859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3661" y="417019"/>
            <a:ext cx="89105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 приемке находится в статусе «Подписание» до проставления подписей </a:t>
            </a:r>
          </a:p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 подписантами Заказчика, указанными в документе о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приемке</a:t>
            </a:r>
            <a:endParaRPr lang="en-US" b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подписания документа о приемке последним подписантом, документ направляется в ЛК Поставщика, так же автоматически формируется проект информации об исполнении контракта в реестре контрактов 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5875" t="19646" r="15024" b="12562"/>
          <a:stretch/>
        </p:blipFill>
        <p:spPr bwMode="auto">
          <a:xfrm>
            <a:off x="1581150" y="2152651"/>
            <a:ext cx="7410450" cy="4324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41094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8367" y="283072"/>
            <a:ext cx="87414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реестре контрактов, выгруженные сведения формируются на вкладке «Документы» в статусе проекта документа со значком «</a:t>
            </a:r>
            <a:r>
              <a:rPr lang="en-US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необходимо справа информации об исполнении контракта в выплывающем меню выбрать пункт «Запросить документы об исполнении контракта», после чего появится возможность необходимые сведения размести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14785" t="54233" r="15491" b="8688"/>
          <a:stretch/>
        </p:blipFill>
        <p:spPr bwMode="auto">
          <a:xfrm>
            <a:off x="258761" y="1427500"/>
            <a:ext cx="5599113" cy="2144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4007" t="54510" r="15180" b="13946"/>
          <a:stretch/>
        </p:blipFill>
        <p:spPr bwMode="auto">
          <a:xfrm>
            <a:off x="3552825" y="3572213"/>
            <a:ext cx="6276975" cy="1944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8546" y="4724399"/>
            <a:ext cx="781050" cy="466725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5"/>
          <a:srcRect l="20855" t="65855" r="24467" b="15053"/>
          <a:stretch/>
        </p:blipFill>
        <p:spPr bwMode="auto">
          <a:xfrm>
            <a:off x="315910" y="5516901"/>
            <a:ext cx="5484813" cy="1251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47749" y="6086474"/>
            <a:ext cx="904876" cy="342901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6105524" y="5811636"/>
            <a:ext cx="35242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Документ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о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приемке, подписанный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использованием ЕИС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</a:rPr>
              <a:t>информация, содержащаяся в 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нем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</a:rPr>
              <a:t>и подлежащая включению в реестр контрактов,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не позднее трех рабочих дней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</a:rPr>
              <a:t> со дня, следующего за днем их подписания,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направляется с использованием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ЕИС для включения в реестр контрактов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24458136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213" t="9753" r="32819"/>
          <a:stretch/>
        </p:blipFill>
        <p:spPr>
          <a:xfrm>
            <a:off x="1200150" y="1295399"/>
            <a:ext cx="7686675" cy="5724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200149" y="305394"/>
            <a:ext cx="7686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форма документа о приемке, содержащаяся в сформированном архиве документов о приемке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3732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024" t="8499" r="40567" b="-511"/>
          <a:stretch/>
        </p:blipFill>
        <p:spPr>
          <a:xfrm>
            <a:off x="1190624" y="1300074"/>
            <a:ext cx="8029575" cy="5986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190624" y="251123"/>
            <a:ext cx="8029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форма документа о приемке, содержащаяся в сформированном архиве документов о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приемке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1500" y="3505200"/>
            <a:ext cx="3800475" cy="781050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0036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118" t="9215" r="49638"/>
          <a:stretch/>
        </p:blipFill>
        <p:spPr>
          <a:xfrm>
            <a:off x="1085850" y="1022879"/>
            <a:ext cx="8220074" cy="6536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085850" y="89198"/>
            <a:ext cx="8220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форма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приемочной комиссии,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содержащаяся в сформированном архиве документов о приемке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073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423" y="211330"/>
            <a:ext cx="96598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 «Контрактом предусмотрено удержание суммы неисполненных требований об уплате неустоек (штрафов, пеней)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суммы, подлежащей оплате поставщику (подрядчику, исполнителю)»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2886" t="31135" r="25007" b="7045"/>
          <a:stretch/>
        </p:blipFill>
        <p:spPr bwMode="auto">
          <a:xfrm>
            <a:off x="351692" y="2240781"/>
            <a:ext cx="9465547" cy="4856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1332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" y="2768600"/>
            <a:ext cx="885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237053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zywy zolty">
  <a:themeElements>
    <a:clrScheme name="Тема Office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omarancz myszka komp">
  <a:themeElements>
    <a:clrScheme name="Тема Office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niebieskie kwadraty">
  <a:themeElements>
    <a:clrScheme name="Тема Office 2">
      <a:dk1>
        <a:srgbClr val="333333"/>
      </a:dk1>
      <a:lt1>
        <a:srgbClr val="FFFFFF"/>
      </a:lt1>
      <a:dk2>
        <a:srgbClr val="0033CC"/>
      </a:dk2>
      <a:lt2>
        <a:srgbClr val="FFFFFF"/>
      </a:lt2>
      <a:accent1>
        <a:srgbClr val="57C5FF"/>
      </a:accent1>
      <a:accent2>
        <a:srgbClr val="CAB3FF"/>
      </a:accent2>
      <a:accent3>
        <a:srgbClr val="AAADE2"/>
      </a:accent3>
      <a:accent4>
        <a:srgbClr val="DADADA"/>
      </a:accent4>
      <a:accent5>
        <a:srgbClr val="B4DFFF"/>
      </a:accent5>
      <a:accent6>
        <a:srgbClr val="B7A2E7"/>
      </a:accent6>
      <a:hlink>
        <a:srgbClr val="94AFFF"/>
      </a:hlink>
      <a:folHlink>
        <a:srgbClr val="FACBDD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5C85FF"/>
        </a:accent1>
        <a:accent2>
          <a:srgbClr val="99B3FF"/>
        </a:accent2>
        <a:accent3>
          <a:srgbClr val="AAADE2"/>
        </a:accent3>
        <a:accent4>
          <a:srgbClr val="DADADA"/>
        </a:accent4>
        <a:accent5>
          <a:srgbClr val="B5C2FF"/>
        </a:accent5>
        <a:accent6>
          <a:srgbClr val="8AA2E7"/>
        </a:accent6>
        <a:hlink>
          <a:srgbClr val="7A9CFF"/>
        </a:hlink>
        <a:folHlink>
          <a:srgbClr val="DE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57C5FF"/>
        </a:accent1>
        <a:accent2>
          <a:srgbClr val="CAB3FF"/>
        </a:accent2>
        <a:accent3>
          <a:srgbClr val="AAADE2"/>
        </a:accent3>
        <a:accent4>
          <a:srgbClr val="DADADA"/>
        </a:accent4>
        <a:accent5>
          <a:srgbClr val="B4DFFF"/>
        </a:accent5>
        <a:accent6>
          <a:srgbClr val="B7A2E7"/>
        </a:accent6>
        <a:hlink>
          <a:srgbClr val="94AFFF"/>
        </a:hlink>
        <a:folHlink>
          <a:srgbClr val="FACB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FBE356"/>
        </a:accent1>
        <a:accent2>
          <a:srgbClr val="BFCFFF"/>
        </a:accent2>
        <a:accent3>
          <a:srgbClr val="AAADE2"/>
        </a:accent3>
        <a:accent4>
          <a:srgbClr val="DADADA"/>
        </a:accent4>
        <a:accent5>
          <a:srgbClr val="FDEFB4"/>
        </a:accent5>
        <a:accent6>
          <a:srgbClr val="ADBBE7"/>
        </a:accent6>
        <a:hlink>
          <a:srgbClr val="F9C79E"/>
        </a:hlink>
        <a:folHlink>
          <a:srgbClr val="B7EB4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A3BAFF"/>
        </a:accent1>
        <a:accent2>
          <a:srgbClr val="FFBFD6"/>
        </a:accent2>
        <a:accent3>
          <a:srgbClr val="AAADE2"/>
        </a:accent3>
        <a:accent4>
          <a:srgbClr val="DADADA"/>
        </a:accent4>
        <a:accent5>
          <a:srgbClr val="CED9FF"/>
        </a:accent5>
        <a:accent6>
          <a:srgbClr val="E7ADC2"/>
        </a:accent6>
        <a:hlink>
          <a:srgbClr val="AEE075"/>
        </a:hlink>
        <a:folHlink>
          <a:srgbClr val="FFCF7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C85FF"/>
        </a:accent1>
        <a:accent2>
          <a:srgbClr val="99B3FF"/>
        </a:accent2>
        <a:accent3>
          <a:srgbClr val="FFFFFF"/>
        </a:accent3>
        <a:accent4>
          <a:srgbClr val="000000"/>
        </a:accent4>
        <a:accent5>
          <a:srgbClr val="B5C2FF"/>
        </a:accent5>
        <a:accent6>
          <a:srgbClr val="8AA2E7"/>
        </a:accent6>
        <a:hlink>
          <a:srgbClr val="7A9CFF"/>
        </a:hlink>
        <a:folHlink>
          <a:srgbClr val="DEE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7C5FF"/>
        </a:accent1>
        <a:accent2>
          <a:srgbClr val="CAB3FF"/>
        </a:accent2>
        <a:accent3>
          <a:srgbClr val="FFFFFF"/>
        </a:accent3>
        <a:accent4>
          <a:srgbClr val="000000"/>
        </a:accent4>
        <a:accent5>
          <a:srgbClr val="B4DFFF"/>
        </a:accent5>
        <a:accent6>
          <a:srgbClr val="B7A2E7"/>
        </a:accent6>
        <a:hlink>
          <a:srgbClr val="94AFFF"/>
        </a:hlink>
        <a:folHlink>
          <a:srgbClr val="FACB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BE356"/>
        </a:accent1>
        <a:accent2>
          <a:srgbClr val="BFCFFF"/>
        </a:accent2>
        <a:accent3>
          <a:srgbClr val="FFFFFF"/>
        </a:accent3>
        <a:accent4>
          <a:srgbClr val="000000"/>
        </a:accent4>
        <a:accent5>
          <a:srgbClr val="FDEFB4"/>
        </a:accent5>
        <a:accent6>
          <a:srgbClr val="ADBBE7"/>
        </a:accent6>
        <a:hlink>
          <a:srgbClr val="F9C79E"/>
        </a:hlink>
        <a:folHlink>
          <a:srgbClr val="B7EB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3BAFF"/>
        </a:accent1>
        <a:accent2>
          <a:srgbClr val="FFBFD6"/>
        </a:accent2>
        <a:accent3>
          <a:srgbClr val="FFFFFF"/>
        </a:accent3>
        <a:accent4>
          <a:srgbClr val="000000"/>
        </a:accent4>
        <a:accent5>
          <a:srgbClr val="CED9FF"/>
        </a:accent5>
        <a:accent6>
          <a:srgbClr val="E7ADC2"/>
        </a:accent6>
        <a:hlink>
          <a:srgbClr val="AEE075"/>
        </a:hlink>
        <a:folHlink>
          <a:srgbClr val="FFCF7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1_Default Design 2">
      <a:dk1>
        <a:srgbClr val="333333"/>
      </a:dk1>
      <a:lt1>
        <a:srgbClr val="FFFFFF"/>
      </a:lt1>
      <a:dk2>
        <a:srgbClr val="0033CC"/>
      </a:dk2>
      <a:lt2>
        <a:srgbClr val="FFFFFF"/>
      </a:lt2>
      <a:accent1>
        <a:srgbClr val="57C5FF"/>
      </a:accent1>
      <a:accent2>
        <a:srgbClr val="CAB3FF"/>
      </a:accent2>
      <a:accent3>
        <a:srgbClr val="AAADE2"/>
      </a:accent3>
      <a:accent4>
        <a:srgbClr val="DADADA"/>
      </a:accent4>
      <a:accent5>
        <a:srgbClr val="B4DFFF"/>
      </a:accent5>
      <a:accent6>
        <a:srgbClr val="B7A2E7"/>
      </a:accent6>
      <a:hlink>
        <a:srgbClr val="94AFFF"/>
      </a:hlink>
      <a:folHlink>
        <a:srgbClr val="FACBDD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5C85FF"/>
        </a:accent1>
        <a:accent2>
          <a:srgbClr val="99B3FF"/>
        </a:accent2>
        <a:accent3>
          <a:srgbClr val="AAADE2"/>
        </a:accent3>
        <a:accent4>
          <a:srgbClr val="DADADA"/>
        </a:accent4>
        <a:accent5>
          <a:srgbClr val="B5C2FF"/>
        </a:accent5>
        <a:accent6>
          <a:srgbClr val="8AA2E7"/>
        </a:accent6>
        <a:hlink>
          <a:srgbClr val="7A9CFF"/>
        </a:hlink>
        <a:folHlink>
          <a:srgbClr val="DE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57C5FF"/>
        </a:accent1>
        <a:accent2>
          <a:srgbClr val="CAB3FF"/>
        </a:accent2>
        <a:accent3>
          <a:srgbClr val="AAADE2"/>
        </a:accent3>
        <a:accent4>
          <a:srgbClr val="DADADA"/>
        </a:accent4>
        <a:accent5>
          <a:srgbClr val="B4DFFF"/>
        </a:accent5>
        <a:accent6>
          <a:srgbClr val="B7A2E7"/>
        </a:accent6>
        <a:hlink>
          <a:srgbClr val="94AFFF"/>
        </a:hlink>
        <a:folHlink>
          <a:srgbClr val="FACB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FBE356"/>
        </a:accent1>
        <a:accent2>
          <a:srgbClr val="BFCFFF"/>
        </a:accent2>
        <a:accent3>
          <a:srgbClr val="AAADE2"/>
        </a:accent3>
        <a:accent4>
          <a:srgbClr val="DADADA"/>
        </a:accent4>
        <a:accent5>
          <a:srgbClr val="FDEFB4"/>
        </a:accent5>
        <a:accent6>
          <a:srgbClr val="ADBBE7"/>
        </a:accent6>
        <a:hlink>
          <a:srgbClr val="F9C79E"/>
        </a:hlink>
        <a:folHlink>
          <a:srgbClr val="B7EB4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0033CC"/>
        </a:dk2>
        <a:lt2>
          <a:srgbClr val="FFFFFF"/>
        </a:lt2>
        <a:accent1>
          <a:srgbClr val="A3BAFF"/>
        </a:accent1>
        <a:accent2>
          <a:srgbClr val="FFBFD6"/>
        </a:accent2>
        <a:accent3>
          <a:srgbClr val="AAADE2"/>
        </a:accent3>
        <a:accent4>
          <a:srgbClr val="DADADA"/>
        </a:accent4>
        <a:accent5>
          <a:srgbClr val="CED9FF"/>
        </a:accent5>
        <a:accent6>
          <a:srgbClr val="E7ADC2"/>
        </a:accent6>
        <a:hlink>
          <a:srgbClr val="AEE075"/>
        </a:hlink>
        <a:folHlink>
          <a:srgbClr val="FFCF7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C85FF"/>
        </a:accent1>
        <a:accent2>
          <a:srgbClr val="99B3FF"/>
        </a:accent2>
        <a:accent3>
          <a:srgbClr val="FFFFFF"/>
        </a:accent3>
        <a:accent4>
          <a:srgbClr val="000000"/>
        </a:accent4>
        <a:accent5>
          <a:srgbClr val="B5C2FF"/>
        </a:accent5>
        <a:accent6>
          <a:srgbClr val="8AA2E7"/>
        </a:accent6>
        <a:hlink>
          <a:srgbClr val="7A9CFF"/>
        </a:hlink>
        <a:folHlink>
          <a:srgbClr val="DEE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7C5FF"/>
        </a:accent1>
        <a:accent2>
          <a:srgbClr val="CAB3FF"/>
        </a:accent2>
        <a:accent3>
          <a:srgbClr val="FFFFFF"/>
        </a:accent3>
        <a:accent4>
          <a:srgbClr val="000000"/>
        </a:accent4>
        <a:accent5>
          <a:srgbClr val="B4DFFF"/>
        </a:accent5>
        <a:accent6>
          <a:srgbClr val="B7A2E7"/>
        </a:accent6>
        <a:hlink>
          <a:srgbClr val="94AFFF"/>
        </a:hlink>
        <a:folHlink>
          <a:srgbClr val="FACB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BE356"/>
        </a:accent1>
        <a:accent2>
          <a:srgbClr val="BFCFFF"/>
        </a:accent2>
        <a:accent3>
          <a:srgbClr val="FFFFFF"/>
        </a:accent3>
        <a:accent4>
          <a:srgbClr val="000000"/>
        </a:accent4>
        <a:accent5>
          <a:srgbClr val="FDEFB4"/>
        </a:accent5>
        <a:accent6>
          <a:srgbClr val="ADBBE7"/>
        </a:accent6>
        <a:hlink>
          <a:srgbClr val="F9C79E"/>
        </a:hlink>
        <a:folHlink>
          <a:srgbClr val="B7EB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3BAFF"/>
        </a:accent1>
        <a:accent2>
          <a:srgbClr val="FFBFD6"/>
        </a:accent2>
        <a:accent3>
          <a:srgbClr val="FFFFFF"/>
        </a:accent3>
        <a:accent4>
          <a:srgbClr val="000000"/>
        </a:accent4>
        <a:accent5>
          <a:srgbClr val="CED9FF"/>
        </a:accent5>
        <a:accent6>
          <a:srgbClr val="E7ADC2"/>
        </a:accent6>
        <a:hlink>
          <a:srgbClr val="AEE075"/>
        </a:hlink>
        <a:folHlink>
          <a:srgbClr val="FFCF7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gleboki niebieski">
  <a:themeElements>
    <a:clrScheme name="Тема Office 2">
      <a:dk1>
        <a:srgbClr val="333333"/>
      </a:dk1>
      <a:lt1>
        <a:srgbClr val="FFFFFF"/>
      </a:lt1>
      <a:dk2>
        <a:srgbClr val="006699"/>
      </a:dk2>
      <a:lt2>
        <a:srgbClr val="FFFFFF"/>
      </a:lt2>
      <a:accent1>
        <a:srgbClr val="B8E0C3"/>
      </a:accent1>
      <a:accent2>
        <a:srgbClr val="BAC6E8"/>
      </a:accent2>
      <a:accent3>
        <a:srgbClr val="AAB8CA"/>
      </a:accent3>
      <a:accent4>
        <a:srgbClr val="DADADA"/>
      </a:accent4>
      <a:accent5>
        <a:srgbClr val="D8EDDE"/>
      </a:accent5>
      <a:accent6>
        <a:srgbClr val="A8B3D2"/>
      </a:accent6>
      <a:hlink>
        <a:srgbClr val="AADAF2"/>
      </a:hlink>
      <a:folHlink>
        <a:srgbClr val="DDD5F2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5CB8E6"/>
        </a:accent1>
        <a:accent2>
          <a:srgbClr val="6ACFEB"/>
        </a:accent2>
        <a:accent3>
          <a:srgbClr val="AAB8CA"/>
        </a:accent3>
        <a:accent4>
          <a:srgbClr val="DADADA"/>
        </a:accent4>
        <a:accent5>
          <a:srgbClr val="B5D8F0"/>
        </a:accent5>
        <a:accent6>
          <a:srgbClr val="5FBBD5"/>
        </a:accent6>
        <a:hlink>
          <a:srgbClr val="9DD6F2"/>
        </a:hlink>
        <a:folHlink>
          <a:srgbClr val="AAE1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B8E0C3"/>
        </a:accent1>
        <a:accent2>
          <a:srgbClr val="BAC6E8"/>
        </a:accent2>
        <a:accent3>
          <a:srgbClr val="AAB8CA"/>
        </a:accent3>
        <a:accent4>
          <a:srgbClr val="DADADA"/>
        </a:accent4>
        <a:accent5>
          <a:srgbClr val="D8EDDE"/>
        </a:accent5>
        <a:accent6>
          <a:srgbClr val="A8B3D2"/>
        </a:accent6>
        <a:hlink>
          <a:srgbClr val="AADAF2"/>
        </a:hlink>
        <a:folHlink>
          <a:srgbClr val="DDD5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E6BBA1"/>
        </a:accent1>
        <a:accent2>
          <a:srgbClr val="66CCFF"/>
        </a:accent2>
        <a:accent3>
          <a:srgbClr val="AAB8CA"/>
        </a:accent3>
        <a:accent4>
          <a:srgbClr val="DADADA"/>
        </a:accent4>
        <a:accent5>
          <a:srgbClr val="F0DACD"/>
        </a:accent5>
        <a:accent6>
          <a:srgbClr val="5CB9E7"/>
        </a:accent6>
        <a:hlink>
          <a:srgbClr val="E6D0AC"/>
        </a:hlink>
        <a:folHlink>
          <a:srgbClr val="F2D3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D5D998"/>
        </a:accent1>
        <a:accent2>
          <a:srgbClr val="EBCAB0"/>
        </a:accent2>
        <a:accent3>
          <a:srgbClr val="AAB8CA"/>
        </a:accent3>
        <a:accent4>
          <a:srgbClr val="DADADA"/>
        </a:accent4>
        <a:accent5>
          <a:srgbClr val="E7E9CA"/>
        </a:accent5>
        <a:accent6>
          <a:srgbClr val="D5B79F"/>
        </a:accent6>
        <a:hlink>
          <a:srgbClr val="F0DAF2"/>
        </a:hlink>
        <a:folHlink>
          <a:srgbClr val="AADA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CB8E6"/>
        </a:accent1>
        <a:accent2>
          <a:srgbClr val="6ACFEB"/>
        </a:accent2>
        <a:accent3>
          <a:srgbClr val="FFFFFF"/>
        </a:accent3>
        <a:accent4>
          <a:srgbClr val="000000"/>
        </a:accent4>
        <a:accent5>
          <a:srgbClr val="B5D8F0"/>
        </a:accent5>
        <a:accent6>
          <a:srgbClr val="5FBBD5"/>
        </a:accent6>
        <a:hlink>
          <a:srgbClr val="9DD6F2"/>
        </a:hlink>
        <a:folHlink>
          <a:srgbClr val="AAE1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B8E0C3"/>
        </a:accent1>
        <a:accent2>
          <a:srgbClr val="BAC6E8"/>
        </a:accent2>
        <a:accent3>
          <a:srgbClr val="FFFFFF"/>
        </a:accent3>
        <a:accent4>
          <a:srgbClr val="000000"/>
        </a:accent4>
        <a:accent5>
          <a:srgbClr val="D8EDDE"/>
        </a:accent5>
        <a:accent6>
          <a:srgbClr val="A8B3D2"/>
        </a:accent6>
        <a:hlink>
          <a:srgbClr val="AADAF2"/>
        </a:hlink>
        <a:folHlink>
          <a:srgbClr val="DDD5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BBA1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F0DACD"/>
        </a:accent5>
        <a:accent6>
          <a:srgbClr val="5CB9E7"/>
        </a:accent6>
        <a:hlink>
          <a:srgbClr val="E6D0AC"/>
        </a:hlink>
        <a:folHlink>
          <a:srgbClr val="F2D3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5D998"/>
        </a:accent1>
        <a:accent2>
          <a:srgbClr val="EBCAB0"/>
        </a:accent2>
        <a:accent3>
          <a:srgbClr val="FFFFFF"/>
        </a:accent3>
        <a:accent4>
          <a:srgbClr val="000000"/>
        </a:accent4>
        <a:accent5>
          <a:srgbClr val="E7E9CA"/>
        </a:accent5>
        <a:accent6>
          <a:srgbClr val="D5B79F"/>
        </a:accent6>
        <a:hlink>
          <a:srgbClr val="F0DAF2"/>
        </a:hlink>
        <a:folHlink>
          <a:srgbClr val="AADA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efault Design">
  <a:themeElements>
    <a:clrScheme name="1_Default Design 2">
      <a:dk1>
        <a:srgbClr val="333333"/>
      </a:dk1>
      <a:lt1>
        <a:srgbClr val="FFFFFF"/>
      </a:lt1>
      <a:dk2>
        <a:srgbClr val="006699"/>
      </a:dk2>
      <a:lt2>
        <a:srgbClr val="FFFFFF"/>
      </a:lt2>
      <a:accent1>
        <a:srgbClr val="B8E0C3"/>
      </a:accent1>
      <a:accent2>
        <a:srgbClr val="BAC6E8"/>
      </a:accent2>
      <a:accent3>
        <a:srgbClr val="AAB8CA"/>
      </a:accent3>
      <a:accent4>
        <a:srgbClr val="DADADA"/>
      </a:accent4>
      <a:accent5>
        <a:srgbClr val="D8EDDE"/>
      </a:accent5>
      <a:accent6>
        <a:srgbClr val="A8B3D2"/>
      </a:accent6>
      <a:hlink>
        <a:srgbClr val="AADAF2"/>
      </a:hlink>
      <a:folHlink>
        <a:srgbClr val="DDD5F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5CB8E6"/>
        </a:accent1>
        <a:accent2>
          <a:srgbClr val="6ACFEB"/>
        </a:accent2>
        <a:accent3>
          <a:srgbClr val="AAB8CA"/>
        </a:accent3>
        <a:accent4>
          <a:srgbClr val="DADADA"/>
        </a:accent4>
        <a:accent5>
          <a:srgbClr val="B5D8F0"/>
        </a:accent5>
        <a:accent6>
          <a:srgbClr val="5FBBD5"/>
        </a:accent6>
        <a:hlink>
          <a:srgbClr val="9DD6F2"/>
        </a:hlink>
        <a:folHlink>
          <a:srgbClr val="AAE1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B8E0C3"/>
        </a:accent1>
        <a:accent2>
          <a:srgbClr val="BAC6E8"/>
        </a:accent2>
        <a:accent3>
          <a:srgbClr val="AAB8CA"/>
        </a:accent3>
        <a:accent4>
          <a:srgbClr val="DADADA"/>
        </a:accent4>
        <a:accent5>
          <a:srgbClr val="D8EDDE"/>
        </a:accent5>
        <a:accent6>
          <a:srgbClr val="A8B3D2"/>
        </a:accent6>
        <a:hlink>
          <a:srgbClr val="AADAF2"/>
        </a:hlink>
        <a:folHlink>
          <a:srgbClr val="DDD5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E6BBA1"/>
        </a:accent1>
        <a:accent2>
          <a:srgbClr val="66CCFF"/>
        </a:accent2>
        <a:accent3>
          <a:srgbClr val="AAB8CA"/>
        </a:accent3>
        <a:accent4>
          <a:srgbClr val="DADADA"/>
        </a:accent4>
        <a:accent5>
          <a:srgbClr val="F0DACD"/>
        </a:accent5>
        <a:accent6>
          <a:srgbClr val="5CB9E7"/>
        </a:accent6>
        <a:hlink>
          <a:srgbClr val="E6D0AC"/>
        </a:hlink>
        <a:folHlink>
          <a:srgbClr val="F2D3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D5D998"/>
        </a:accent1>
        <a:accent2>
          <a:srgbClr val="EBCAB0"/>
        </a:accent2>
        <a:accent3>
          <a:srgbClr val="AAB8CA"/>
        </a:accent3>
        <a:accent4>
          <a:srgbClr val="DADADA"/>
        </a:accent4>
        <a:accent5>
          <a:srgbClr val="E7E9CA"/>
        </a:accent5>
        <a:accent6>
          <a:srgbClr val="D5B79F"/>
        </a:accent6>
        <a:hlink>
          <a:srgbClr val="F0DAF2"/>
        </a:hlink>
        <a:folHlink>
          <a:srgbClr val="AADA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CB8E6"/>
        </a:accent1>
        <a:accent2>
          <a:srgbClr val="6ACFEB"/>
        </a:accent2>
        <a:accent3>
          <a:srgbClr val="FFFFFF"/>
        </a:accent3>
        <a:accent4>
          <a:srgbClr val="000000"/>
        </a:accent4>
        <a:accent5>
          <a:srgbClr val="B5D8F0"/>
        </a:accent5>
        <a:accent6>
          <a:srgbClr val="5FBBD5"/>
        </a:accent6>
        <a:hlink>
          <a:srgbClr val="9DD6F2"/>
        </a:hlink>
        <a:folHlink>
          <a:srgbClr val="AAE1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B8E0C3"/>
        </a:accent1>
        <a:accent2>
          <a:srgbClr val="BAC6E8"/>
        </a:accent2>
        <a:accent3>
          <a:srgbClr val="FFFFFF"/>
        </a:accent3>
        <a:accent4>
          <a:srgbClr val="000000"/>
        </a:accent4>
        <a:accent5>
          <a:srgbClr val="D8EDDE"/>
        </a:accent5>
        <a:accent6>
          <a:srgbClr val="A8B3D2"/>
        </a:accent6>
        <a:hlink>
          <a:srgbClr val="AADAF2"/>
        </a:hlink>
        <a:folHlink>
          <a:srgbClr val="DDD5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BBA1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F0DACD"/>
        </a:accent5>
        <a:accent6>
          <a:srgbClr val="5CB9E7"/>
        </a:accent6>
        <a:hlink>
          <a:srgbClr val="E6D0AC"/>
        </a:hlink>
        <a:folHlink>
          <a:srgbClr val="F2D3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5D998"/>
        </a:accent1>
        <a:accent2>
          <a:srgbClr val="EBCAB0"/>
        </a:accent2>
        <a:accent3>
          <a:srgbClr val="FFFFFF"/>
        </a:accent3>
        <a:accent4>
          <a:srgbClr val="000000"/>
        </a:accent4>
        <a:accent5>
          <a:srgbClr val="E7E9CA"/>
        </a:accent5>
        <a:accent6>
          <a:srgbClr val="D5B79F"/>
        </a:accent6>
        <a:hlink>
          <a:srgbClr val="F0DAF2"/>
        </a:hlink>
        <a:folHlink>
          <a:srgbClr val="AADA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ind_0759_slide">
  <a:themeElements>
    <a:clrScheme name="Тема Office 2">
      <a:dk1>
        <a:srgbClr val="000000"/>
      </a:dk1>
      <a:lt1>
        <a:srgbClr val="FFCCFF"/>
      </a:lt1>
      <a:dk2>
        <a:srgbClr val="000000"/>
      </a:dk2>
      <a:lt2>
        <a:srgbClr val="CCCCCC"/>
      </a:lt2>
      <a:accent1>
        <a:srgbClr val="99364E"/>
      </a:accent1>
      <a:accent2>
        <a:srgbClr val="5A3699"/>
      </a:accent2>
      <a:accent3>
        <a:srgbClr val="FFE2FF"/>
      </a:accent3>
      <a:accent4>
        <a:srgbClr val="000000"/>
      </a:accent4>
      <a:accent5>
        <a:srgbClr val="CAAEB2"/>
      </a:accent5>
      <a:accent6>
        <a:srgbClr val="51308A"/>
      </a:accent6>
      <a:hlink>
        <a:srgbClr val="6E216E"/>
      </a:hlink>
      <a:folHlink>
        <a:srgbClr val="2D3C8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E2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E2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E2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E2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FF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FF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Default Design">
  <a:themeElements>
    <a:clrScheme name="1_Default Design 2">
      <a:dk1>
        <a:srgbClr val="000000"/>
      </a:dk1>
      <a:lt1>
        <a:srgbClr val="FFCCFF"/>
      </a:lt1>
      <a:dk2>
        <a:srgbClr val="000000"/>
      </a:dk2>
      <a:lt2>
        <a:srgbClr val="CCCCCC"/>
      </a:lt2>
      <a:accent1>
        <a:srgbClr val="99364E"/>
      </a:accent1>
      <a:accent2>
        <a:srgbClr val="5A3699"/>
      </a:accent2>
      <a:accent3>
        <a:srgbClr val="FFE2FF"/>
      </a:accent3>
      <a:accent4>
        <a:srgbClr val="000000"/>
      </a:accent4>
      <a:accent5>
        <a:srgbClr val="CAAEB2"/>
      </a:accent5>
      <a:accent6>
        <a:srgbClr val="51308A"/>
      </a:accent6>
      <a:hlink>
        <a:srgbClr val="6E216E"/>
      </a:hlink>
      <a:folHlink>
        <a:srgbClr val="2D3C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E2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E2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E2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E2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FF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FF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02</Template>
  <TotalTime>12686</TotalTime>
  <Words>2957</Words>
  <Application>Microsoft Office PowerPoint</Application>
  <PresentationFormat>Произвольный</PresentationFormat>
  <Paragraphs>386</Paragraphs>
  <Slides>59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59</vt:i4>
      </vt:variant>
    </vt:vector>
  </HeadingPairs>
  <TitlesOfParts>
    <vt:vector size="81" baseType="lpstr">
      <vt:lpstr>Microsoft YaHei</vt:lpstr>
      <vt:lpstr>Arial</vt:lpstr>
      <vt:lpstr>Calibri</vt:lpstr>
      <vt:lpstr>Century Gothic</vt:lpstr>
      <vt:lpstr>Courier New</vt:lpstr>
      <vt:lpstr>Lucida Sans Unicode</vt:lpstr>
      <vt:lpstr>Mangal</vt:lpstr>
      <vt:lpstr>Segoe UI</vt:lpstr>
      <vt:lpstr>Tahoma</vt:lpstr>
      <vt:lpstr>Times New Roman</vt:lpstr>
      <vt:lpstr>Wingdings</vt:lpstr>
      <vt:lpstr>Wingdings 3</vt:lpstr>
      <vt:lpstr>zywy zolty</vt:lpstr>
      <vt:lpstr>1_Default Design</vt:lpstr>
      <vt:lpstr>pomarancz myszka komp</vt:lpstr>
      <vt:lpstr>niebieskie kwadraty</vt:lpstr>
      <vt:lpstr>3_Default Design</vt:lpstr>
      <vt:lpstr>gleboki niebieski</vt:lpstr>
      <vt:lpstr>4_Default Design</vt:lpstr>
      <vt:lpstr>ind_0759_slide</vt:lpstr>
      <vt:lpstr>5_Default Design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Требования к электронному актированию, алгоритм действий заказчика и поставщика (подрядчика, исполнителя) – ч. 13-14 ст. 94 Закона 44-ФЗ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Шимон Виктория Александровна</cp:lastModifiedBy>
  <cp:revision>944</cp:revision>
  <cp:lastPrinted>2022-03-28T06:25:43Z</cp:lastPrinted>
  <dcterms:modified xsi:type="dcterms:W3CDTF">2022-05-05T08:58:48Z</dcterms:modified>
</cp:coreProperties>
</file>