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63" r:id="rId3"/>
    <p:sldId id="261" r:id="rId4"/>
    <p:sldId id="260" r:id="rId5"/>
    <p:sldId id="259" r:id="rId6"/>
    <p:sldId id="265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74"/>
    <a:srgbClr val="A30152"/>
    <a:srgbClr val="F69122"/>
    <a:srgbClr val="FAB11E"/>
    <a:srgbClr val="FABB1E"/>
    <a:srgbClr val="C9A093"/>
    <a:srgbClr val="F1F1F1"/>
    <a:srgbClr val="385592"/>
    <a:srgbClr val="3A5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929035932361413E-2"/>
          <c:y val="6.7565872310484026E-2"/>
          <c:w val="0.51135135470384629"/>
          <c:h val="0.78233413879939251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психолого-педагогических услуг, которые должны оказать центры родителям и взрослым, кто планирует взять на воспитание детей-сирот, в млн</c:v>
                </c:pt>
              </c:strCache>
            </c:strRef>
          </c:tx>
          <c:dLbls>
            <c:dLbl>
              <c:idx val="0"/>
              <c:layout>
                <c:manualLayout>
                  <c:x val="7.945654621441936E-3"/>
                  <c:y val="2.2394138601490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79-4B19-8C89-E40F5A8ECFC5}"/>
                </c:ext>
              </c:extLst>
            </c:dLbl>
            <c:dLbl>
              <c:idx val="5"/>
              <c:layout>
                <c:manualLayout>
                  <c:x val="-1.7123232262219006E-2"/>
                  <c:y val="-4.7031811280228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79-4B19-8C89-E40F5A8EC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 baseline="0">
                    <a:solidFill>
                      <a:srgbClr val="0033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7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79-4B19-8C89-E40F5A8EC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509760"/>
        <c:axId val="87947904"/>
      </c:lineChart>
      <c:catAx>
        <c:axId val="5750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FF6600"/>
            </a:solidFill>
          </a:ln>
        </c:spPr>
        <c:txPr>
          <a:bodyPr/>
          <a:lstStyle/>
          <a:p>
            <a:pPr>
              <a:defRPr sz="2400" baseline="0">
                <a:solidFill>
                  <a:srgbClr val="2660D4"/>
                </a:solidFill>
              </a:defRPr>
            </a:pPr>
            <a:endParaRPr lang="ru-RU"/>
          </a:p>
        </c:txPr>
        <c:crossAx val="87947904"/>
        <c:crosses val="autoZero"/>
        <c:auto val="1"/>
        <c:lblAlgn val="ctr"/>
        <c:lblOffset val="100"/>
        <c:noMultiLvlLbl val="0"/>
      </c:catAx>
      <c:valAx>
        <c:axId val="87947904"/>
        <c:scaling>
          <c:orientation val="minMax"/>
        </c:scaling>
        <c:delete val="0"/>
        <c:axPos val="l"/>
        <c:majorGridlines>
          <c:spPr>
            <a:ln w="15878">
              <a:solidFill>
                <a:srgbClr val="FF6600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FF6600"/>
            </a:solidFill>
          </a:ln>
        </c:spPr>
        <c:txPr>
          <a:bodyPr/>
          <a:lstStyle/>
          <a:p>
            <a:pPr>
              <a:defRPr sz="2400" baseline="0">
                <a:solidFill>
                  <a:srgbClr val="0033CC"/>
                </a:solidFill>
              </a:defRPr>
            </a:pPr>
            <a:endParaRPr lang="ru-RU"/>
          </a:p>
        </c:txPr>
        <c:crossAx val="57509760"/>
        <c:crosses val="autoZero"/>
        <c:crossBetween val="between"/>
      </c:valAx>
      <c:spPr>
        <a:noFill/>
        <a:ln w="25405">
          <a:noFill/>
        </a:ln>
      </c:spPr>
    </c:plotArea>
    <c:legend>
      <c:legendPos val="tr"/>
      <c:legendEntry>
        <c:idx val="0"/>
        <c:txPr>
          <a:bodyPr/>
          <a:lstStyle/>
          <a:p>
            <a:pPr>
              <a:defRPr sz="2400" b="1" i="0" baseline="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1238993392834884"/>
          <c:y val="1.7636870281082746E-2"/>
          <c:w val="0.36480303598122299"/>
          <c:h val="0.91359511853963249"/>
        </c:manualLayout>
      </c:layout>
      <c:overlay val="0"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/>
          <a:stretch/>
        </p:blipFill>
        <p:spPr>
          <a:xfrm>
            <a:off x="0" y="0"/>
            <a:ext cx="4343400" cy="6858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 userDrawn="1"/>
        </p:nvSpPr>
        <p:spPr>
          <a:xfrm>
            <a:off x="1304365" y="0"/>
            <a:ext cx="3039035" cy="59436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65729"/>
            <a:ext cx="7886700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2012" y="1"/>
            <a:ext cx="7866529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0550020">
            <a:off x="1600200" y="1981200"/>
            <a:ext cx="598958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Поддержка </a:t>
            </a:r>
          </a:p>
          <a:p>
            <a:pPr algn="ctr"/>
            <a: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семей, </a:t>
            </a:r>
            <a:b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имеющих детей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6433486"/>
            <a:ext cx="1143000" cy="3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95671">
            <a:off x="36304" y="632312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57535451_d7587b124a3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1"/>
            <a:ext cx="2102226" cy="22098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781800" y="685800"/>
            <a:ext cx="22818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Федеральный проект </a:t>
            </a:r>
            <a:br>
              <a:rPr lang="ru-RU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b="1" dirty="0">
              <a:ln w="10541" cmpd="sng">
                <a:noFill/>
                <a:prstDash val="solid"/>
              </a:ln>
              <a:solidFill>
                <a:srgbClr val="00337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family-im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95925" y="3105150"/>
            <a:ext cx="36480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d6df0bec1d4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87782" y="5207775"/>
            <a:ext cx="3358666" cy="1650225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332509" y="1219200"/>
            <a:ext cx="8042973" cy="3751331"/>
            <a:chOff x="1964552" y="286869"/>
            <a:chExt cx="6864402" cy="2402541"/>
          </a:xfrm>
        </p:grpSpPr>
        <p:pic>
          <p:nvPicPr>
            <p:cNvPr id="4" name="Рисунок 3" descr="5bf292a55bc941672b8c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4552" y="286869"/>
              <a:ext cx="6864402" cy="240254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2331108" y="579683"/>
              <a:ext cx="6257193" cy="11629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 декабря 2019 – </a:t>
              </a:r>
              <a:br>
                <a:rPr lang="ru-RU" sz="2800" b="1" dirty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запустить федеральный портал информационно-просветительской поддержки родителей</a:t>
              </a:r>
            </a:p>
          </p:txBody>
        </p:sp>
      </p:grp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462" y="6126548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95671">
            <a:off x="215598" y="4619828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419314" y="206208"/>
            <a:ext cx="59895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проекта</a:t>
            </a:r>
          </a:p>
        </p:txBody>
      </p:sp>
      <p:pic>
        <p:nvPicPr>
          <p:cNvPr id="11" name="Рисунок 10" descr="family-im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95925" y="3105150"/>
            <a:ext cx="3648075" cy="3752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vector-school-city-hall-or-public-work-pla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3527" y="5055309"/>
            <a:ext cx="1826665" cy="1802691"/>
          </a:xfrm>
          <a:prstGeom prst="rect">
            <a:avLst/>
          </a:prstGeom>
        </p:spPr>
      </p:pic>
      <p:pic>
        <p:nvPicPr>
          <p:cNvPr id="6" name="Рисунок 5" descr="59b5bf0d6dbe923c39853e10.pn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738553" y="227345"/>
            <a:ext cx="8206155" cy="493081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7" name="Прямоугольник 6"/>
          <p:cNvSpPr/>
          <p:nvPr/>
        </p:nvSpPr>
        <p:spPr>
          <a:xfrm>
            <a:off x="776485" y="268948"/>
            <a:ext cx="6553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 декабря 2021 –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разработать и внедрить модель информационно-просветительской поддержки родителей.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модель входит создание консультационных центров.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этих центрах родители детей дошкольного возраста получат методическую,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психолого-педагогическую, диагностическую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консультативную помощь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безвозмездной основе</a:t>
            </a:r>
          </a:p>
        </p:txBody>
      </p:sp>
      <p:pic>
        <p:nvPicPr>
          <p:cNvPr id="10" name="Рисунок 9" descr="s7-e1481648696286.png"/>
          <p:cNvPicPr>
            <a:picLocks noChangeAspect="1"/>
          </p:cNvPicPr>
          <p:nvPr/>
        </p:nvPicPr>
        <p:blipFill>
          <a:blip r:embed="rId4" cstate="print"/>
          <a:srcRect r="10104"/>
          <a:stretch>
            <a:fillRect/>
          </a:stretch>
        </p:blipFill>
        <p:spPr>
          <a:xfrm>
            <a:off x="5130188" y="2571860"/>
            <a:ext cx="2822322" cy="4286140"/>
          </a:xfrm>
          <a:prstGeom prst="rect">
            <a:avLst/>
          </a:prstGeom>
        </p:spPr>
      </p:pic>
      <p:pic>
        <p:nvPicPr>
          <p:cNvPr id="1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95671">
            <a:off x="215598" y="4619828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18655" y="4957252"/>
            <a:ext cx="59895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проекта</a:t>
            </a:r>
          </a:p>
        </p:txBody>
      </p:sp>
      <p:pic>
        <p:nvPicPr>
          <p:cNvPr id="15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3B38BEBB-A6CF-4FC8-96AC-3B1468B0E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462" y="6126548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6"/>
          <p:cNvGraphicFramePr>
            <a:graphicFrameLocks/>
          </p:cNvGraphicFramePr>
          <p:nvPr/>
        </p:nvGraphicFramePr>
        <p:xfrm>
          <a:off x="615462" y="1002323"/>
          <a:ext cx="7891229" cy="5011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56326" y="193964"/>
            <a:ext cx="59895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</a:t>
            </a:r>
            <a:r>
              <a:rPr lang="ru-RU" sz="4400" b="1" cap="none" spc="0" dirty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b="1" cap="none" spc="0" dirty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проекта</a:t>
            </a:r>
          </a:p>
        </p:txBody>
      </p:sp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8384" y="123095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aulas-virtuales-icon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6859" y="5143999"/>
            <a:ext cx="1687141" cy="1714001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DB5B9975-BDAE-4035-9816-DF99A9D73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462" y="6126548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52"/>
          <p:cNvGrpSpPr>
            <a:grpSpLocks/>
          </p:cNvGrpSpPr>
          <p:nvPr/>
        </p:nvGrpSpPr>
        <p:grpSpPr bwMode="auto">
          <a:xfrm>
            <a:off x="184485" y="342684"/>
            <a:ext cx="8960266" cy="5944099"/>
            <a:chOff x="800" y="815"/>
            <a:chExt cx="4062" cy="2915"/>
          </a:xfrm>
        </p:grpSpPr>
        <p:sp>
          <p:nvSpPr>
            <p:cNvPr id="154" name="Freeform 22"/>
            <p:cNvSpPr>
              <a:spLocks/>
            </p:cNvSpPr>
            <p:nvPr/>
          </p:nvSpPr>
          <p:spPr bwMode="gray">
            <a:xfrm>
              <a:off x="2344" y="2790"/>
              <a:ext cx="1554" cy="486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55" name="Freeform 23"/>
            <p:cNvSpPr>
              <a:spLocks/>
            </p:cNvSpPr>
            <p:nvPr/>
          </p:nvSpPr>
          <p:spPr bwMode="gray">
            <a:xfrm rot="3600000">
              <a:off x="1602" y="2629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56" name="Freeform 24"/>
            <p:cNvSpPr>
              <a:spLocks/>
            </p:cNvSpPr>
            <p:nvPr/>
          </p:nvSpPr>
          <p:spPr bwMode="gray">
            <a:xfrm rot="7200000">
              <a:off x="1395" y="1810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691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57" name="Freeform 25"/>
            <p:cNvSpPr>
              <a:spLocks/>
            </p:cNvSpPr>
            <p:nvPr/>
          </p:nvSpPr>
          <p:spPr bwMode="gray">
            <a:xfrm rot="10800000">
              <a:off x="1788" y="1260"/>
              <a:ext cx="1554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58" name="Freeform 26"/>
            <p:cNvSpPr>
              <a:spLocks/>
            </p:cNvSpPr>
            <p:nvPr/>
          </p:nvSpPr>
          <p:spPr bwMode="gray">
            <a:xfrm rot="14400000">
              <a:off x="2576" y="1446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00B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59" name="Freeform 27"/>
            <p:cNvSpPr>
              <a:spLocks/>
            </p:cNvSpPr>
            <p:nvPr/>
          </p:nvSpPr>
          <p:spPr bwMode="gray">
            <a:xfrm rot="18000000">
              <a:off x="2784" y="2211"/>
              <a:ext cx="1554" cy="486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2D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68" name="Oval 41"/>
            <p:cNvSpPr>
              <a:spLocks noChangeArrowheads="1"/>
            </p:cNvSpPr>
            <p:nvPr/>
          </p:nvSpPr>
          <p:spPr bwMode="gray">
            <a:xfrm>
              <a:off x="2220" y="1576"/>
              <a:ext cx="1296" cy="1380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3374"/>
                </a:solidFill>
              </a:endParaRPr>
            </a:p>
          </p:txBody>
        </p:sp>
        <p:sp>
          <p:nvSpPr>
            <p:cNvPr id="161" name="Text Box 43"/>
            <p:cNvSpPr txBox="1">
              <a:spLocks noChangeArrowheads="1"/>
            </p:cNvSpPr>
            <p:nvPr/>
          </p:nvSpPr>
          <p:spPr bwMode="auto">
            <a:xfrm>
              <a:off x="3754" y="2522"/>
              <a:ext cx="1108" cy="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3374"/>
                  </a:solidFill>
                </a:rPr>
                <a:t>55 субъектов РФ</a:t>
              </a:r>
              <a:br>
                <a:rPr lang="ru-RU" sz="2400" b="1" dirty="0">
                  <a:solidFill>
                    <a:srgbClr val="003374"/>
                  </a:solidFill>
                </a:rPr>
              </a:br>
              <a:r>
                <a:rPr lang="ru-RU" sz="2400" b="1" dirty="0">
                  <a:solidFill>
                    <a:srgbClr val="003374"/>
                  </a:solidFill>
                </a:rPr>
                <a:t>к 31 декабря 2022</a:t>
              </a:r>
              <a:endParaRPr lang="en-US" sz="2400" b="1" dirty="0">
                <a:solidFill>
                  <a:srgbClr val="003374"/>
                </a:solidFill>
              </a:endParaRPr>
            </a:p>
          </p:txBody>
        </p:sp>
        <p:sp>
          <p:nvSpPr>
            <p:cNvPr id="162" name="Text Box 44"/>
            <p:cNvSpPr txBox="1">
              <a:spLocks noChangeArrowheads="1"/>
            </p:cNvSpPr>
            <p:nvPr/>
          </p:nvSpPr>
          <p:spPr bwMode="auto">
            <a:xfrm>
              <a:off x="3557" y="1275"/>
              <a:ext cx="1206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3374"/>
                  </a:solidFill>
                </a:rPr>
                <a:t>70 субъектов РФ </a:t>
              </a:r>
              <a:br>
                <a:rPr lang="ru-RU" sz="2400" b="1" dirty="0">
                  <a:solidFill>
                    <a:srgbClr val="003374"/>
                  </a:solidFill>
                </a:rPr>
              </a:br>
              <a:r>
                <a:rPr lang="ru-RU" sz="2400" b="1" dirty="0">
                  <a:solidFill>
                    <a:srgbClr val="003374"/>
                  </a:solidFill>
                </a:rPr>
                <a:t>к 31 декабря 2023 </a:t>
              </a:r>
              <a:endParaRPr lang="en-US" sz="2400" b="1" dirty="0">
                <a:solidFill>
                  <a:srgbClr val="003374"/>
                </a:solidFill>
              </a:endParaRPr>
            </a:p>
          </p:txBody>
        </p:sp>
        <p:sp>
          <p:nvSpPr>
            <p:cNvPr id="163" name="Text Box 46"/>
            <p:cNvSpPr txBox="1">
              <a:spLocks noChangeArrowheads="1"/>
            </p:cNvSpPr>
            <p:nvPr/>
          </p:nvSpPr>
          <p:spPr bwMode="auto">
            <a:xfrm>
              <a:off x="800" y="1593"/>
              <a:ext cx="1072" cy="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3374"/>
                  </a:solidFill>
                </a:rPr>
                <a:t>10 субъектов РФ </a:t>
              </a:r>
              <a:br>
                <a:rPr lang="ru-RU" sz="2400" b="1" dirty="0">
                  <a:solidFill>
                    <a:srgbClr val="003374"/>
                  </a:solidFill>
                </a:rPr>
              </a:br>
              <a:r>
                <a:rPr lang="ru-RU" sz="2400" b="1" dirty="0">
                  <a:solidFill>
                    <a:srgbClr val="003374"/>
                  </a:solidFill>
                </a:rPr>
                <a:t>к 31 декабря 2019</a:t>
              </a:r>
              <a:endParaRPr lang="en-US" sz="2400" b="1" dirty="0">
                <a:solidFill>
                  <a:srgbClr val="003374"/>
                </a:solidFill>
              </a:endParaRPr>
            </a:p>
          </p:txBody>
        </p:sp>
        <p:sp>
          <p:nvSpPr>
            <p:cNvPr id="164" name="Text Box 47"/>
            <p:cNvSpPr txBox="1">
              <a:spLocks noChangeArrowheads="1"/>
            </p:cNvSpPr>
            <p:nvPr/>
          </p:nvSpPr>
          <p:spPr bwMode="auto">
            <a:xfrm>
              <a:off x="1042" y="2806"/>
              <a:ext cx="1147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003374"/>
                  </a:solidFill>
                </a:rPr>
                <a:t>25 субъектов РФ </a:t>
              </a:r>
              <a:br>
                <a:rPr lang="ru-RU" sz="2400" b="1" dirty="0">
                  <a:solidFill>
                    <a:srgbClr val="003374"/>
                  </a:solidFill>
                </a:rPr>
              </a:br>
              <a:r>
                <a:rPr lang="ru-RU" sz="2400" b="1" dirty="0">
                  <a:solidFill>
                    <a:srgbClr val="003374"/>
                  </a:solidFill>
                </a:rPr>
                <a:t>к 31 декабря 2020</a:t>
              </a:r>
              <a:endParaRPr lang="en-US" sz="2400" b="1" dirty="0">
                <a:solidFill>
                  <a:srgbClr val="003374"/>
                </a:solidFill>
              </a:endParaRPr>
            </a:p>
          </p:txBody>
        </p:sp>
        <p:sp>
          <p:nvSpPr>
            <p:cNvPr id="165" name="Text Box 48"/>
            <p:cNvSpPr txBox="1">
              <a:spLocks noChangeArrowheads="1"/>
            </p:cNvSpPr>
            <p:nvPr/>
          </p:nvSpPr>
          <p:spPr bwMode="auto">
            <a:xfrm>
              <a:off x="1753" y="3487"/>
              <a:ext cx="230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3374"/>
                  </a:solidFill>
                </a:rPr>
                <a:t>40 субъектов РФ к 31 декабря 2021</a:t>
              </a:r>
              <a:endParaRPr lang="en-US" sz="2400" b="1" dirty="0">
                <a:solidFill>
                  <a:srgbClr val="003374"/>
                </a:solidFill>
              </a:endParaRPr>
            </a:p>
          </p:txBody>
        </p:sp>
        <p:sp>
          <p:nvSpPr>
            <p:cNvPr id="166" name="Text Box 49"/>
            <p:cNvSpPr txBox="1">
              <a:spLocks noChangeArrowheads="1"/>
            </p:cNvSpPr>
            <p:nvPr/>
          </p:nvSpPr>
          <p:spPr bwMode="auto">
            <a:xfrm>
              <a:off x="1803" y="815"/>
              <a:ext cx="2221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003374"/>
                  </a:solidFill>
                </a:rPr>
                <a:t>Все субъекты РФ к 31 декабря 2024</a:t>
              </a:r>
              <a:endParaRPr lang="en-US" sz="2400" b="1" dirty="0">
                <a:solidFill>
                  <a:srgbClr val="003374"/>
                </a:solidFill>
              </a:endParaRPr>
            </a:p>
          </p:txBody>
        </p:sp>
        <p:sp>
          <p:nvSpPr>
            <p:cNvPr id="167" name="Text Box 51"/>
            <p:cNvSpPr txBox="1">
              <a:spLocks noChangeArrowheads="1"/>
            </p:cNvSpPr>
            <p:nvPr/>
          </p:nvSpPr>
          <p:spPr bwMode="gray">
            <a:xfrm>
              <a:off x="2239" y="1713"/>
              <a:ext cx="1295" cy="1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Количество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субъектов РФ, 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в которых создадут центры 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для информационно-просветительской поддержки 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родителей </a:t>
              </a:r>
              <a:endPara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2478" y="6361044"/>
            <a:ext cx="2332574" cy="28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804803C5-9A7F-46DC-885B-7924354E3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62" y="6126548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2927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0550020">
            <a:off x="1600200" y="1981200"/>
            <a:ext cx="598958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Поддержка </a:t>
            </a:r>
          </a:p>
          <a:p>
            <a:pPr algn="ctr"/>
            <a: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семей, </a:t>
            </a:r>
            <a:b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600" b="1" dirty="0">
                <a:ln w="1905"/>
                <a:solidFill>
                  <a:srgbClr val="A301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имеющих детей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6433486"/>
            <a:ext cx="1143000" cy="3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95671">
            <a:off x="36304" y="632312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57535451_d7587b124a3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1"/>
            <a:ext cx="2102226" cy="22098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781800" y="685800"/>
            <a:ext cx="22818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Федеральный проект </a:t>
            </a:r>
            <a:br>
              <a:rPr lang="ru-RU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3374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b="1" dirty="0">
              <a:ln w="10541" cmpd="sng">
                <a:noFill/>
                <a:prstDash val="solid"/>
              </a:ln>
              <a:solidFill>
                <a:srgbClr val="00337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family-im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95925" y="3105150"/>
            <a:ext cx="36480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494" y="5261170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42341pp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2744" y="4725800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2480" y="287423"/>
            <a:ext cx="8763701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691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</a:t>
            </a:r>
            <a:br>
              <a:rPr lang="en-US" sz="4000" b="1" dirty="0">
                <a:ln w="11430"/>
                <a:solidFill>
                  <a:srgbClr val="F691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ru-RU" sz="4000" b="1" dirty="0">
                <a:ln w="11430"/>
                <a:solidFill>
                  <a:srgbClr val="F691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использованы</a:t>
            </a:r>
          </a:p>
        </p:txBody>
      </p:sp>
      <p:pic>
        <p:nvPicPr>
          <p:cNvPr id="9" name="Рисунок 8" descr="36435fa433f2b04951de159354dcd1b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34544" y="1872345"/>
            <a:ext cx="4593766" cy="15784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10696" y="1994825"/>
            <a:ext cx="73043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Информация из Паспорта национального проекта «Образование», утв. президиумом Совета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Президенте РФ по стратегическому развитию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национальным проектам (протокол </a:t>
            </a:r>
            <a:b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3 сентября 2018 г. № 10).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Шаблон с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fppt.com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ymedvedeva\Desktop\Медведева\ПРЕЗЕНТАЦИИ\ЛОГОТИПЫ\SZDSH_CMYK - копия.png">
            <a:extLst>
              <a:ext uri="{FF2B5EF4-FFF2-40B4-BE49-F238E27FC236}">
                <a16:creationId xmlns:a16="http://schemas.microsoft.com/office/drawing/2014/main" id="{3C4626F1-0412-4D84-8038-9F574995B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502" y="5958861"/>
            <a:ext cx="1807186" cy="49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1028</TotalTime>
  <Words>67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Elena A. Kostina</cp:lastModifiedBy>
  <cp:revision>78</cp:revision>
  <dcterms:created xsi:type="dcterms:W3CDTF">2016-11-18T14:12:19Z</dcterms:created>
  <dcterms:modified xsi:type="dcterms:W3CDTF">2019-04-21T13:06:51Z</dcterms:modified>
</cp:coreProperties>
</file>