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1210" r:id="rId3"/>
    <p:sldId id="1211" r:id="rId4"/>
    <p:sldId id="1212" r:id="rId5"/>
    <p:sldId id="1213" r:id="rId6"/>
    <p:sldId id="1214" r:id="rId7"/>
    <p:sldId id="1215" r:id="rId8"/>
    <p:sldId id="1216" r:id="rId9"/>
    <p:sldId id="1217" r:id="rId10"/>
    <p:sldId id="1218" r:id="rId11"/>
    <p:sldId id="1219" r:id="rId12"/>
    <p:sldId id="1220" r:id="rId13"/>
    <p:sldId id="1221" r:id="rId14"/>
    <p:sldId id="1222" r:id="rId15"/>
    <p:sldId id="1223" r:id="rId16"/>
    <p:sldId id="286" r:id="rId17"/>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guide id="3" orient="horz" pos="3120">
          <p15:clr>
            <a:srgbClr val="A4A3A4"/>
          </p15:clr>
        </p15:guide>
        <p15:guide id="4" pos="2160">
          <p15:clr>
            <a:srgbClr val="A4A3A4"/>
          </p15:clr>
        </p15:guide>
        <p15:guide id="5" orient="horz" pos="1495">
          <p15:clr>
            <a:srgbClr val="A4A3A4"/>
          </p15:clr>
        </p15:guide>
        <p15:guide id="6" pos="450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B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987" autoAdjust="0"/>
    <p:restoredTop sz="94660" autoAdjust="0"/>
  </p:normalViewPr>
  <p:slideViewPr>
    <p:cSldViewPr snapToGrid="0">
      <p:cViewPr>
        <p:scale>
          <a:sx n="90" d="100"/>
          <a:sy n="90" d="100"/>
        </p:scale>
        <p:origin x="-1008" y="-150"/>
      </p:cViewPr>
      <p:guideLst>
        <p:guide orient="horz" pos="2160"/>
        <p:guide orient="horz" pos="3120"/>
        <p:guide orient="horz" pos="1495"/>
        <p:guide pos="3120"/>
        <p:guide pos="2160"/>
        <p:guide pos="4507"/>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B0D7AD-E2BC-420D-BCF4-8594C6134582}" type="datetimeFigureOut">
              <a:rPr lang="ru-RU" smtClean="0"/>
              <a:t>28.02.2025</a:t>
            </a:fld>
            <a:endParaRPr lang="ru-RU"/>
          </a:p>
        </p:txBody>
      </p:sp>
      <p:sp>
        <p:nvSpPr>
          <p:cNvPr id="4" name="Образ слайда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D52D03-A0A4-4B69-82E7-522F3AC1DDDF}" type="slidenum">
              <a:rPr lang="ru-RU" smtClean="0"/>
              <a:t>‹#›</a:t>
            </a:fld>
            <a:endParaRPr lang="ru-RU"/>
          </a:p>
        </p:txBody>
      </p:sp>
    </p:spTree>
    <p:extLst>
      <p:ext uri="{BB962C8B-B14F-4D97-AF65-F5344CB8AC3E}">
        <p14:creationId xmlns:p14="http://schemas.microsoft.com/office/powerpoint/2010/main" val="1632169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28.02.2025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37547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28.02.2025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465952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5881" y="1709740"/>
            <a:ext cx="8543925"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75881" y="4589466"/>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74DA01D-1B95-456B-81CD-83AD68C79B49}" type="datetimeFigureOut">
              <a:rPr lang="ru-RU" smtClean="0"/>
              <a:pPr/>
              <a:t>28.02.2025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949217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74DA01D-1B95-456B-81CD-83AD68C79B49}" type="datetimeFigureOut">
              <a:rPr lang="ru-RU" smtClean="0"/>
              <a:pPr/>
              <a:t>28.02.2025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22052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82329" y="365127"/>
            <a:ext cx="8543925"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82330" y="1681164"/>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2330" y="2505076"/>
            <a:ext cx="4190702"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14914" y="1681164"/>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14914" y="2505076"/>
            <a:ext cx="4211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74DA01D-1B95-456B-81CD-83AD68C79B49}" type="datetimeFigureOut">
              <a:rPr lang="ru-RU" smtClean="0"/>
              <a:pPr/>
              <a:t>28.02.2025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10769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74DA01D-1B95-456B-81CD-83AD68C79B49}" type="datetimeFigureOut">
              <a:rPr lang="ru-RU" smtClean="0"/>
              <a:pPr/>
              <a:t>28.02.2025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612187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4DA01D-1B95-456B-81CD-83AD68C79B49}" type="datetimeFigureOut">
              <a:rPr lang="ru-RU" smtClean="0"/>
              <a:pPr/>
              <a:t>28.02.2025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154723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4"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4211341" y="987428"/>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74DA01D-1B95-456B-81CD-83AD68C79B49}" type="datetimeFigureOut">
              <a:rPr lang="ru-RU" smtClean="0"/>
              <a:pPr/>
              <a:t>28.02.2025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890444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4"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211341" y="987428"/>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74DA01D-1B95-456B-81CD-83AD68C79B49}" type="datetimeFigureOut">
              <a:rPr lang="ru-RU" smtClean="0"/>
              <a:pPr/>
              <a:t>28.02.2025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275983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28.02.2025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65609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74DA01D-1B95-456B-81CD-83AD68C79B49}" type="datetimeFigureOut">
              <a:rPr lang="ru-RU" smtClean="0"/>
              <a:pPr/>
              <a:t>28.02.2025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1C8D7F-04E0-4DDF-9ED5-C5740498F8AF}" type="slidenum">
              <a:rPr lang="ru-RU" smtClean="0"/>
              <a:pPr/>
              <a:t>‹#›</a:t>
            </a:fld>
            <a:endParaRPr lang="ru-RU"/>
          </a:p>
        </p:txBody>
      </p:sp>
    </p:spTree>
    <p:extLst>
      <p:ext uri="{BB962C8B-B14F-4D97-AF65-F5344CB8AC3E}">
        <p14:creationId xmlns:p14="http://schemas.microsoft.com/office/powerpoint/2010/main" val="3994901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9" y="365127"/>
            <a:ext cx="8543925"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1039" y="1825625"/>
            <a:ext cx="8543925"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81038" y="6356353"/>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4DA01D-1B95-456B-81CD-83AD68C79B49}" type="datetimeFigureOut">
              <a:rPr lang="ru-RU" smtClean="0"/>
              <a:pPr/>
              <a:t>28.02.2025</a:t>
            </a:fld>
            <a:endParaRPr lang="ru-RU"/>
          </a:p>
        </p:txBody>
      </p:sp>
      <p:sp>
        <p:nvSpPr>
          <p:cNvPr id="5" name="Footer Placeholder 4"/>
          <p:cNvSpPr>
            <a:spLocks noGrp="1"/>
          </p:cNvSpPr>
          <p:nvPr>
            <p:ph type="ftr" sz="quarter" idx="3"/>
          </p:nvPr>
        </p:nvSpPr>
        <p:spPr>
          <a:xfrm>
            <a:off x="3281364" y="6356353"/>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1C8D7F-04E0-4DDF-9ED5-C5740498F8AF}" type="slidenum">
              <a:rPr lang="ru-RU" smtClean="0"/>
              <a:pPr/>
              <a:t>‹#›</a:t>
            </a:fld>
            <a:endParaRPr lang="ru-RU"/>
          </a:p>
        </p:txBody>
      </p:sp>
    </p:spTree>
    <p:extLst>
      <p:ext uri="{BB962C8B-B14F-4D97-AF65-F5344CB8AC3E}">
        <p14:creationId xmlns:p14="http://schemas.microsoft.com/office/powerpoint/2010/main" val="38587513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solidFill>
                <a:srgbClr val="007B8F"/>
              </a:solidFill>
            </a:endParaRPr>
          </a:p>
        </p:txBody>
      </p:sp>
      <p:sp>
        <p:nvSpPr>
          <p:cNvPr id="8" name="Подзаголовок 7"/>
          <p:cNvSpPr>
            <a:spLocks noGrp="1"/>
          </p:cNvSpPr>
          <p:nvPr>
            <p:ph type="subTitle" idx="1"/>
          </p:nvPr>
        </p:nvSpPr>
        <p:spPr>
          <a:xfrm>
            <a:off x="654244" y="1700809"/>
            <a:ext cx="8640960" cy="2232248"/>
          </a:xfrm>
        </p:spPr>
        <p:txBody>
          <a:bodyPr vert="horz" anchor="t">
            <a:noAutofit/>
          </a:bodyPr>
          <a:lstStyle/>
          <a:p>
            <a:pPr marL="63500"/>
            <a:endParaRPr lang="ru-RU" sz="3500" b="1" dirty="0">
              <a:latin typeface="Arial" pitchFamily="34" charset="0"/>
              <a:cs typeface="Arial" pitchFamily="34" charset="0"/>
            </a:endParaRPr>
          </a:p>
          <a:p>
            <a:pPr marL="63500" algn="l"/>
            <a:r>
              <a:rPr lang="ru-RU" sz="3500" b="1" dirty="0" err="1" smtClean="0">
                <a:latin typeface="Times New Roman" pitchFamily="18"/>
                <a:cs typeface="Times New Roman" pitchFamily="18"/>
              </a:rPr>
              <a:t>Спецоценка</a:t>
            </a:r>
            <a:r>
              <a:rPr lang="ru-RU" sz="3500" b="1" dirty="0">
                <a:latin typeface="Times New Roman" pitchFamily="18"/>
                <a:cs typeface="Times New Roman" pitchFamily="18"/>
              </a:rPr>
              <a:t>. Как выбрать </a:t>
            </a:r>
            <a:r>
              <a:rPr lang="ru-RU" sz="3500" b="1" dirty="0" smtClean="0">
                <a:latin typeface="Times New Roman" pitchFamily="18"/>
                <a:cs typeface="Times New Roman" pitchFamily="18"/>
              </a:rPr>
              <a:t>экспертов</a:t>
            </a:r>
          </a:p>
          <a:p>
            <a:pPr marL="63500" algn="l"/>
            <a:r>
              <a:rPr lang="ru-RU" sz="3500" b="1" dirty="0" smtClean="0">
                <a:latin typeface="Times New Roman" pitchFamily="18"/>
                <a:cs typeface="Times New Roman" pitchFamily="18"/>
              </a:rPr>
              <a:t>и </a:t>
            </a:r>
            <a:r>
              <a:rPr lang="ru-RU" sz="3500" b="1" dirty="0">
                <a:latin typeface="Times New Roman" pitchFamily="18"/>
                <a:cs typeface="Times New Roman" pitchFamily="18"/>
              </a:rPr>
              <a:t>организовать </a:t>
            </a:r>
            <a:r>
              <a:rPr lang="ru-RU" sz="3500" b="1" dirty="0" smtClean="0">
                <a:latin typeface="Times New Roman" pitchFamily="18"/>
                <a:cs typeface="Times New Roman" pitchFamily="18"/>
              </a:rPr>
              <a:t>процедуру в </a:t>
            </a:r>
            <a:r>
              <a:rPr lang="ru-RU" sz="3500" b="1" dirty="0">
                <a:latin typeface="Times New Roman" pitchFamily="18"/>
                <a:cs typeface="Times New Roman" pitchFamily="18"/>
              </a:rPr>
              <a:t>2025 году </a:t>
            </a:r>
            <a:endParaRPr lang="ru-RU" sz="3500" b="1" dirty="0">
              <a:latin typeface="Times New Roman" panose="02020603050405020304" pitchFamily="18" charset="0"/>
              <a:cs typeface="Times New Roman" panose="02020603050405020304" pitchFamily="18" charset="0"/>
            </a:endParaRPr>
          </a:p>
        </p:txBody>
      </p:sp>
      <p:sp>
        <p:nvSpPr>
          <p:cNvPr id="9" name="Подзаголовок 7"/>
          <p:cNvSpPr txBox="1">
            <a:spLocks/>
          </p:cNvSpPr>
          <p:nvPr/>
        </p:nvSpPr>
        <p:spPr>
          <a:xfrm>
            <a:off x="654244" y="4077072"/>
            <a:ext cx="8489844" cy="1656184"/>
          </a:xfrm>
          <a:prstGeom prst="rect">
            <a:avLst/>
          </a:prstGeom>
        </p:spPr>
        <p:txBody>
          <a:bodyPr vert="horz" lIns="91440" tIns="45720" rIns="91440" bIns="45720" rtlCol="0" anchor="t">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63500" algn="l"/>
            <a:endParaRPr lang="ru-RU" sz="2000" dirty="0">
              <a:solidFill>
                <a:schemeClr val="tx1"/>
              </a:solidFill>
              <a:cs typeface="Arial" pitchFamily="34" charset="0"/>
            </a:endParaRPr>
          </a:p>
          <a:p>
            <a:pPr marL="63500" algn="l"/>
            <a:r>
              <a:rPr lang="ru-RU" sz="2000" b="1" dirty="0">
                <a:solidFill>
                  <a:schemeClr val="tx1"/>
                </a:solidFill>
                <a:latin typeface="Times New Roman" panose="02020603050405020304" pitchFamily="18" charset="0"/>
                <a:cs typeface="Times New Roman" panose="02020603050405020304" pitchFamily="18" charset="0"/>
              </a:rPr>
              <a:t>Ольга Гревцева</a:t>
            </a:r>
            <a:r>
              <a:rPr lang="ru-RU" sz="2000" dirty="0">
                <a:solidFill>
                  <a:schemeClr val="tx1"/>
                </a:solidFill>
                <a:latin typeface="Times New Roman" panose="02020603050405020304" pitchFamily="18" charset="0"/>
                <a:cs typeface="Times New Roman" panose="02020603050405020304" pitchFamily="18" charset="0"/>
              </a:rPr>
              <a:t>, </a:t>
            </a:r>
          </a:p>
          <a:p>
            <a:pPr marL="63500" algn="l"/>
            <a:r>
              <a:rPr lang="ru-RU" sz="2000" dirty="0" smtClean="0">
                <a:solidFill>
                  <a:schemeClr val="tx1"/>
                </a:solidFill>
                <a:latin typeface="Times New Roman" panose="02020603050405020304" pitchFamily="18" charset="0"/>
                <a:cs typeface="Times New Roman" panose="02020603050405020304" pitchFamily="18" charset="0"/>
              </a:rPr>
              <a:t>руководитель </a:t>
            </a:r>
            <a:r>
              <a:rPr lang="ru-RU" sz="2000" dirty="0">
                <a:solidFill>
                  <a:schemeClr val="tx1"/>
                </a:solidFill>
                <a:latin typeface="Times New Roman" panose="02020603050405020304" pitchFamily="18" charset="0"/>
                <a:cs typeface="Times New Roman" panose="02020603050405020304" pitchFamily="18" charset="0"/>
              </a:rPr>
              <a:t>направления обучения Актион Охрана труда</a:t>
            </a:r>
          </a:p>
        </p:txBody>
      </p:sp>
      <p:pic>
        <p:nvPicPr>
          <p:cNvPr id="6" name="Рисунок 5">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4284696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F6606941-1489-4B98-8FCF-58AC498F9537}"/>
              </a:ext>
            </a:extLst>
          </p:cNvPr>
          <p:cNvSpPr txBox="1"/>
          <p:nvPr/>
        </p:nvSpPr>
        <p:spPr>
          <a:xfrm>
            <a:off x="680644" y="1343691"/>
            <a:ext cx="8707773" cy="1032847"/>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Какую статью изучить </a:t>
            </a:r>
            <a:br>
              <a:rPr lang="ru-RU" sz="2800" b="1" dirty="0">
                <a:solidFill>
                  <a:srgbClr val="007B8F"/>
                </a:solidFill>
                <a:latin typeface="Times New Roman" panose="02020603050405020304" pitchFamily="18" charset="0"/>
                <a:ea typeface="+mj-ea"/>
                <a:cs typeface="Times New Roman" panose="02020603050405020304" pitchFamily="18" charset="0"/>
              </a:rPr>
            </a:br>
            <a:r>
              <a:rPr lang="ru-RU" sz="2800" b="1" dirty="0">
                <a:solidFill>
                  <a:srgbClr val="007B8F"/>
                </a:solidFill>
                <a:latin typeface="Times New Roman" panose="02020603050405020304" pitchFamily="18" charset="0"/>
                <a:ea typeface="+mj-ea"/>
                <a:cs typeface="Times New Roman" panose="02020603050405020304" pitchFamily="18" charset="0"/>
              </a:rPr>
              <a:t>в Справочнике специалиста по охране труда</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p:txBody>
      </p:sp>
      <p:sp>
        <p:nvSpPr>
          <p:cNvPr id="8" name="TextBox 7"/>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5" name="Рисунок 4">
            <a:extLst>
              <a:ext uri="{FF2B5EF4-FFF2-40B4-BE49-F238E27FC236}">
                <a16:creationId xmlns:a16="http://schemas.microsoft.com/office/drawing/2014/main" xmlns="" id="{1E7C59FF-C3C3-2527-4846-4DBBB13399D3}"/>
              </a:ext>
            </a:extLst>
          </p:cNvPr>
          <p:cNvPicPr>
            <a:picLocks noChangeAspect="1"/>
          </p:cNvPicPr>
          <p:nvPr/>
        </p:nvPicPr>
        <p:blipFill>
          <a:blip r:embed="rId2"/>
          <a:stretch>
            <a:fillRect/>
          </a:stretch>
        </p:blipFill>
        <p:spPr>
          <a:xfrm>
            <a:off x="1419225" y="2466188"/>
            <a:ext cx="7587378" cy="3401734"/>
          </a:xfrm>
          <a:prstGeom prst="rect">
            <a:avLst/>
          </a:prstGeom>
        </p:spPr>
      </p:pic>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2894737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DDBCE28-D5A6-DED8-A48F-D7309C221302}"/>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58D2CD75-69C8-AE52-E430-2373F55E9C02}"/>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04A91588-B6E5-2438-194A-5FFECBD24891}"/>
              </a:ext>
            </a:extLst>
          </p:cNvPr>
          <p:cNvSpPr txBox="1"/>
          <p:nvPr/>
        </p:nvSpPr>
        <p:spPr>
          <a:xfrm>
            <a:off x="680644" y="1137496"/>
            <a:ext cx="8707773" cy="688137"/>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Какой урок изучить в Высшей школе Охраны труда</a:t>
            </a: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p:txBody>
      </p:sp>
      <p:sp>
        <p:nvSpPr>
          <p:cNvPr id="8" name="TextBox 7">
            <a:extLst>
              <a:ext uri="{FF2B5EF4-FFF2-40B4-BE49-F238E27FC236}">
                <a16:creationId xmlns:a16="http://schemas.microsoft.com/office/drawing/2014/main" xmlns="" id="{A770D592-5D08-5748-E82D-D078ED3CF259}"/>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4" name="Рисунок 3">
            <a:extLst>
              <a:ext uri="{FF2B5EF4-FFF2-40B4-BE49-F238E27FC236}">
                <a16:creationId xmlns:a16="http://schemas.microsoft.com/office/drawing/2014/main" xmlns="" id="{C78DD10C-1EA6-1866-62CE-B422F6B72003}"/>
              </a:ext>
            </a:extLst>
          </p:cNvPr>
          <p:cNvPicPr>
            <a:picLocks noChangeAspect="1"/>
          </p:cNvPicPr>
          <p:nvPr/>
        </p:nvPicPr>
        <p:blipFill>
          <a:blip r:embed="rId2"/>
          <a:stretch>
            <a:fillRect/>
          </a:stretch>
        </p:blipFill>
        <p:spPr>
          <a:xfrm>
            <a:off x="845956" y="1683960"/>
            <a:ext cx="3613988" cy="4779580"/>
          </a:xfrm>
          <a:prstGeom prst="rect">
            <a:avLst/>
          </a:prstGeom>
        </p:spPr>
      </p:pic>
      <p:pic>
        <p:nvPicPr>
          <p:cNvPr id="12" name="Рисунок 11">
            <a:extLst>
              <a:ext uri="{FF2B5EF4-FFF2-40B4-BE49-F238E27FC236}">
                <a16:creationId xmlns:a16="http://schemas.microsoft.com/office/drawing/2014/main" xmlns="" id="{98607C13-DD91-32F4-2579-F1FF898CAF75}"/>
              </a:ext>
            </a:extLst>
          </p:cNvPr>
          <p:cNvPicPr>
            <a:picLocks noChangeAspect="1"/>
          </p:cNvPicPr>
          <p:nvPr/>
        </p:nvPicPr>
        <p:blipFill>
          <a:blip r:embed="rId3"/>
          <a:stretch>
            <a:fillRect/>
          </a:stretch>
        </p:blipFill>
        <p:spPr>
          <a:xfrm>
            <a:off x="4025791" y="2465280"/>
            <a:ext cx="5113102" cy="3998259"/>
          </a:xfrm>
          <a:prstGeom prst="rect">
            <a:avLst/>
          </a:prstGeom>
        </p:spPr>
      </p:pic>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3816089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38D2B82-E94E-68EB-031E-896F0C4A2972}"/>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8F6E1A0-CE6C-1336-A731-9885BD47CE9F}"/>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70D1B36A-2BA6-3E1E-3270-0F702350F4C2}"/>
              </a:ext>
            </a:extLst>
          </p:cNvPr>
          <p:cNvSpPr txBox="1"/>
          <p:nvPr/>
        </p:nvSpPr>
        <p:spPr>
          <a:xfrm>
            <a:off x="680644" y="1137496"/>
            <a:ext cx="8707773" cy="4750788"/>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Пять требований к экспертной организации</a:t>
            </a:r>
          </a:p>
          <a:p>
            <a:pPr algn="ctr" defTabSz="914400">
              <a:lnSpc>
                <a:spcPct val="80000"/>
              </a:lnSpc>
              <a:spcBef>
                <a:spcPct val="0"/>
              </a:spcBef>
            </a:pPr>
            <a:endParaRPr lang="ru-RU" sz="2400" dirty="0">
              <a:latin typeface="Times New Roman" panose="02020603050405020304" pitchFamily="18" charset="0"/>
              <a:ea typeface="+mj-ea"/>
              <a:cs typeface="Times New Roman" panose="02020603050405020304" pitchFamily="18" charset="0"/>
            </a:endParaRPr>
          </a:p>
          <a:p>
            <a:pPr marL="457200" indent="-457200" algn="just" defTabSz="914400">
              <a:lnSpc>
                <a:spcPct val="80000"/>
              </a:lnSpc>
              <a:spcBef>
                <a:spcPct val="0"/>
              </a:spcBef>
              <a:buAutoNum type="arabicPeriod"/>
            </a:pPr>
            <a:r>
              <a:rPr lang="ru-RU" sz="2200" dirty="0">
                <a:latin typeface="Times New Roman" panose="02020603050405020304" pitchFamily="18" charset="0"/>
                <a:cs typeface="Times New Roman" panose="02020603050405020304" pitchFamily="18" charset="0"/>
              </a:rPr>
              <a:t>Организация есть в реестре организаций, которые проводят спецоценку, и ее деятельность не приостановлена. Проверьте организацию в реестре на сайте Минтруда</a:t>
            </a:r>
          </a:p>
          <a:p>
            <a:pPr marL="457200" indent="-457200" algn="just" defTabSz="914400">
              <a:lnSpc>
                <a:spcPct val="80000"/>
              </a:lnSpc>
              <a:spcBef>
                <a:spcPct val="0"/>
              </a:spcBef>
              <a:buAutoNum type="arabicPeriod"/>
            </a:pPr>
            <a:endParaRPr lang="ru-RU" sz="2200" dirty="0">
              <a:latin typeface="Times New Roman" panose="02020603050405020304" pitchFamily="18" charset="0"/>
              <a:cs typeface="Times New Roman" panose="02020603050405020304" pitchFamily="18" charset="0"/>
            </a:endParaRPr>
          </a:p>
          <a:p>
            <a:pPr marL="457200" indent="-457200" algn="just" defTabSz="914400">
              <a:lnSpc>
                <a:spcPct val="80000"/>
              </a:lnSpc>
              <a:spcBef>
                <a:spcPct val="0"/>
              </a:spcBef>
              <a:buAutoNum type="arabicPeriod"/>
            </a:pPr>
            <a:r>
              <a:rPr lang="ru-RU" sz="2200" dirty="0">
                <a:latin typeface="Times New Roman" panose="02020603050405020304" pitchFamily="18" charset="0"/>
                <a:cs typeface="Times New Roman" panose="02020603050405020304" pitchFamily="18" charset="0"/>
              </a:rPr>
              <a:t>В уставных документах организации указано проведение спецоценки в качестве вида деятельности</a:t>
            </a:r>
          </a:p>
          <a:p>
            <a:pPr marL="457200" indent="-457200" algn="just" defTabSz="914400">
              <a:lnSpc>
                <a:spcPct val="80000"/>
              </a:lnSpc>
              <a:spcBef>
                <a:spcPct val="0"/>
              </a:spcBef>
              <a:buAutoNum type="arabicPeriod"/>
            </a:pPr>
            <a:endParaRPr lang="ru-RU" sz="2200" dirty="0">
              <a:latin typeface="Times New Roman" panose="02020603050405020304" pitchFamily="18" charset="0"/>
              <a:cs typeface="Times New Roman" panose="02020603050405020304" pitchFamily="18" charset="0"/>
            </a:endParaRPr>
          </a:p>
          <a:p>
            <a:pPr marL="457200" indent="-457200" algn="just" defTabSz="914400">
              <a:lnSpc>
                <a:spcPct val="80000"/>
              </a:lnSpc>
              <a:spcBef>
                <a:spcPct val="0"/>
              </a:spcBef>
              <a:buAutoNum type="arabicPeriod"/>
            </a:pPr>
            <a:r>
              <a:rPr lang="ru-RU" sz="2200" dirty="0">
                <a:latin typeface="Times New Roman" panose="02020603050405020304" pitchFamily="18" charset="0"/>
                <a:cs typeface="Times New Roman" panose="02020603050405020304" pitchFamily="18" charset="0"/>
              </a:rPr>
              <a:t>В организации работают по трудовому договору не менее пяти экспертов с сертификатом на право проведения СОУТ. Как минимум один эксперт имеет высшее образование по специальности «общая гигиена», «гигиена труда», «санитарно-гигиенические лабораторные исследования»</a:t>
            </a:r>
          </a:p>
          <a:p>
            <a:pPr marL="457200" indent="-457200" algn="just" defTabSz="914400">
              <a:lnSpc>
                <a:spcPct val="80000"/>
              </a:lnSpc>
              <a:spcBef>
                <a:spcPct val="0"/>
              </a:spcBef>
              <a:buAutoNum type="arabicPeriod"/>
            </a:pPr>
            <a:endParaRPr lang="ru-RU" sz="2200" dirty="0">
              <a:latin typeface="Times New Roman" panose="02020603050405020304" pitchFamily="18" charset="0"/>
              <a:cs typeface="Times New Roman" panose="02020603050405020304" pitchFamily="18" charset="0"/>
            </a:endParaRPr>
          </a:p>
          <a:p>
            <a:pPr algn="ctr" defTabSz="914400">
              <a:lnSpc>
                <a:spcPct val="80000"/>
              </a:lnSpc>
              <a:spcBef>
                <a:spcPct val="0"/>
              </a:spcBef>
            </a:pPr>
            <a:endParaRPr lang="ru-RU" sz="2000" dirty="0">
              <a:latin typeface="Times New Roman" panose="02020603050405020304" pitchFamily="18" charset="0"/>
              <a:cs typeface="Times New Roman" panose="02020603050405020304" pitchFamily="18" charset="0"/>
            </a:endParaRP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p:txBody>
      </p:sp>
      <p:sp>
        <p:nvSpPr>
          <p:cNvPr id="8" name="TextBox 7">
            <a:extLst>
              <a:ext uri="{FF2B5EF4-FFF2-40B4-BE49-F238E27FC236}">
                <a16:creationId xmlns:a16="http://schemas.microsoft.com/office/drawing/2014/main" xmlns="" id="{FEE763BD-21D2-0646-F876-6BCFC8FD9C85}"/>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4263531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DE1A48D-6D4E-7488-E8E8-EC5B33E92194}"/>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A8E77FA3-7CB8-5578-D577-B914E8D808F9}"/>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6016E3C1-BDB3-1CDE-1957-F0EE96E977E9}"/>
              </a:ext>
            </a:extLst>
          </p:cNvPr>
          <p:cNvSpPr txBox="1"/>
          <p:nvPr/>
        </p:nvSpPr>
        <p:spPr>
          <a:xfrm>
            <a:off x="680644" y="1137496"/>
            <a:ext cx="8707773" cy="3962880"/>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Пять требований к экспертной организации</a:t>
            </a:r>
          </a:p>
          <a:p>
            <a:pPr algn="ctr" defTabSz="914400">
              <a:lnSpc>
                <a:spcPct val="80000"/>
              </a:lnSpc>
              <a:spcBef>
                <a:spcPct val="0"/>
              </a:spcBef>
            </a:pPr>
            <a:endParaRPr lang="ru-RU" sz="2400" dirty="0">
              <a:latin typeface="Times New Roman" panose="02020603050405020304" pitchFamily="18" charset="0"/>
              <a:ea typeface="+mj-ea"/>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marL="457200" indent="-457200" algn="just" defTabSz="914400">
              <a:lnSpc>
                <a:spcPct val="80000"/>
              </a:lnSpc>
              <a:spcBef>
                <a:spcPct val="0"/>
              </a:spcBef>
              <a:buFont typeface="+mj-lt"/>
              <a:buAutoNum type="arabicPeriod" startAt="4"/>
            </a:pPr>
            <a:r>
              <a:rPr lang="ru-RU" sz="2200" dirty="0">
                <a:latin typeface="Times New Roman" panose="02020603050405020304" pitchFamily="18" charset="0"/>
                <a:cs typeface="Times New Roman" panose="02020603050405020304" pitchFamily="18" charset="0"/>
              </a:rPr>
              <a:t>Сертификаты экспертов размещены в реестре на сайте Минтруда. Сертификаты не выдают на бумаге, а автоматически формируют в электронном виде. Оформленные до 1 марта 2022 года бумажные сертификаты используют в пределах своего срока. Сертификаты экспертов действуют пять лет со дня внесения в реестр</a:t>
            </a:r>
          </a:p>
          <a:p>
            <a:pPr marL="457200" indent="-457200" algn="just" defTabSz="914400">
              <a:lnSpc>
                <a:spcPct val="80000"/>
              </a:lnSpc>
              <a:spcBef>
                <a:spcPct val="0"/>
              </a:spcBef>
              <a:buFont typeface="+mj-lt"/>
              <a:buAutoNum type="arabicPeriod" startAt="4"/>
            </a:pPr>
            <a:endParaRPr lang="ru-RU" sz="2200" dirty="0">
              <a:latin typeface="Times New Roman" panose="02020603050405020304" pitchFamily="18" charset="0"/>
              <a:cs typeface="Times New Roman" panose="02020603050405020304" pitchFamily="18" charset="0"/>
            </a:endParaRPr>
          </a:p>
          <a:p>
            <a:pPr marL="457200" indent="-457200" algn="just" defTabSz="914400">
              <a:lnSpc>
                <a:spcPct val="80000"/>
              </a:lnSpc>
              <a:spcBef>
                <a:spcPct val="0"/>
              </a:spcBef>
              <a:buFont typeface="+mj-lt"/>
              <a:buAutoNum type="arabicPeriod" startAt="4"/>
            </a:pPr>
            <a:r>
              <a:rPr lang="ru-RU" sz="2200" dirty="0">
                <a:latin typeface="Times New Roman" panose="02020603050405020304" pitchFamily="18" charset="0"/>
                <a:cs typeface="Times New Roman" panose="02020603050405020304" pitchFamily="18" charset="0"/>
              </a:rPr>
              <a:t>В организации есть аккредитованная испытательная лаборатория в виде структурного подразделения с областью аккредитации «проведение исследований и измерений вредных и опасных факторов производственной среды и трудового процесса»</a:t>
            </a:r>
            <a:endParaRPr lang="ru-RU" sz="2000" dirty="0">
              <a:latin typeface="Times New Roman" panose="02020603050405020304" pitchFamily="18" charset="0"/>
              <a:cs typeface="Times New Roman" panose="02020603050405020304" pitchFamily="18" charset="0"/>
            </a:endParaRPr>
          </a:p>
          <a:p>
            <a:pPr algn="ctr" defTabSz="914400">
              <a:lnSpc>
                <a:spcPct val="80000"/>
              </a:lnSpc>
              <a:spcBef>
                <a:spcPct val="0"/>
              </a:spcBef>
            </a:pPr>
            <a:endParaRPr lang="en-US" sz="2000" b="1" dirty="0">
              <a:solidFill>
                <a:srgbClr val="007B8F"/>
              </a:solidFill>
              <a:latin typeface="PT Serif" panose="020A0603040505020204" pitchFamily="18" charset="-52"/>
              <a:ea typeface="+mj-ea"/>
              <a:cs typeface="Times New Roman" panose="02020603050405020304" pitchFamily="18" charset="0"/>
            </a:endParaRPr>
          </a:p>
        </p:txBody>
      </p:sp>
      <p:sp>
        <p:nvSpPr>
          <p:cNvPr id="8" name="TextBox 7">
            <a:extLst>
              <a:ext uri="{FF2B5EF4-FFF2-40B4-BE49-F238E27FC236}">
                <a16:creationId xmlns:a16="http://schemas.microsoft.com/office/drawing/2014/main" xmlns="" id="{D686F41C-EB81-2DD8-46C2-74645AD2EF96}"/>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2100881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39824C8-BD5C-2DD6-6C36-D3A365DBCA69}"/>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8444F344-66CC-4953-53EB-51A67B7ED93F}"/>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CDF94FDB-4C15-D203-EF49-5C8F039680CF}"/>
              </a:ext>
            </a:extLst>
          </p:cNvPr>
          <p:cNvSpPr txBox="1"/>
          <p:nvPr/>
        </p:nvSpPr>
        <p:spPr>
          <a:xfrm>
            <a:off x="680644" y="1137496"/>
            <a:ext cx="8707773" cy="5587940"/>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Требования о независимости</a:t>
            </a:r>
          </a:p>
          <a:p>
            <a:pPr algn="ctr" defTabSz="914400">
              <a:lnSpc>
                <a:spcPct val="80000"/>
              </a:lnSpc>
              <a:spcBef>
                <a:spcPct val="0"/>
              </a:spcBef>
            </a:pPr>
            <a:endParaRPr lang="ru-RU" sz="2400" dirty="0">
              <a:latin typeface="Times New Roman" panose="02020603050405020304" pitchFamily="18" charset="0"/>
              <a:ea typeface="+mj-ea"/>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Организация должна быть независимой по отношению к работодателю, для этого в организации, которая проводит СОУТ, не должно быть:</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должностных лиц инспекции труда</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должностных лиц или руководителей, которые являются учредителями или ответственными за СОУТ в оцениваемой организации</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руководителей и должностных лиц в близком родстве с учредителями или ответственными за СОУТ в организации</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общих учредителей с оцениваемой организацией. Сама организация также не должна быть учредителем этой организации</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экспертов, которые являются учредителями оцениваемой организации, ее руководителями или ответственными за СОУТ</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экспертов в близком родстве с учредителями, руководителями или ответственными за СОУТ в оцениваемой организации</a:t>
            </a:r>
          </a:p>
          <a:p>
            <a:pPr algn="just" defTabSz="914400">
              <a:lnSpc>
                <a:spcPct val="80000"/>
              </a:lnSpc>
              <a:spcBef>
                <a:spcPct val="0"/>
              </a:spcBef>
            </a:pPr>
            <a:endParaRPr lang="ru-RU" sz="2000" b="1" dirty="0">
              <a:solidFill>
                <a:srgbClr val="007B8F"/>
              </a:solidFill>
              <a:latin typeface="PT Serif" panose="020A0603040505020204" pitchFamily="18" charset="-52"/>
              <a:ea typeface="+mj-ea"/>
              <a:cs typeface="Times New Roman" panose="02020603050405020304" pitchFamily="18" charset="0"/>
            </a:endParaRPr>
          </a:p>
        </p:txBody>
      </p:sp>
      <p:sp>
        <p:nvSpPr>
          <p:cNvPr id="8" name="TextBox 7">
            <a:extLst>
              <a:ext uri="{FF2B5EF4-FFF2-40B4-BE49-F238E27FC236}">
                <a16:creationId xmlns:a16="http://schemas.microsoft.com/office/drawing/2014/main" xmlns="" id="{15EC5F78-8A04-90F8-F19C-0EDCC2155ADA}"/>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38301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D40D983-6C2E-7730-53E8-A8FD58AAE453}"/>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57406FE-9A33-811C-D2FD-CBCD9412AF97}"/>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23BE0C32-473D-DC22-87E4-BC6F87338DD9}"/>
              </a:ext>
            </a:extLst>
          </p:cNvPr>
          <p:cNvSpPr txBox="1"/>
          <p:nvPr/>
        </p:nvSpPr>
        <p:spPr>
          <a:xfrm>
            <a:off x="680644" y="1137496"/>
            <a:ext cx="8707773" cy="5386090"/>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Какие документы оформить, чтобы организовать СОУТ</a:t>
            </a:r>
            <a:endParaRPr lang="ru-RU" sz="2400" dirty="0">
              <a:latin typeface="Times New Roman" panose="02020603050405020304" pitchFamily="18" charset="0"/>
              <a:ea typeface="+mj-ea"/>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Вы можете составить локальный нормативный акт, в котором опишите работу комиссии, например Положение о комиссии по проведению спецоценки. </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Состав и порядок деятельности комиссии утверждают приказом работодателя. Количество членов комиссии должно быть </a:t>
            </a:r>
            <a:r>
              <a:rPr lang="ru-RU" sz="2200" b="1" dirty="0">
                <a:latin typeface="Times New Roman" panose="02020603050405020304" pitchFamily="18" charset="0"/>
                <a:cs typeface="Times New Roman" panose="02020603050405020304" pitchFamily="18" charset="0"/>
              </a:rPr>
              <a:t>нечетным</a:t>
            </a:r>
            <a:r>
              <a:rPr lang="ru-RU" sz="2200" dirty="0">
                <a:latin typeface="Times New Roman" panose="02020603050405020304" pitchFamily="18" charset="0"/>
                <a:cs typeface="Times New Roman" panose="02020603050405020304" pitchFamily="18" charset="0"/>
              </a:rPr>
              <a:t>. Эксперты организации, которая проводит СОУТ, в комиссию не входят.</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Включите в состав комиссии специалиста по охране труда и представителей профсоюза, если он есть в организации. Возглавляет комиссию работодатель или его представитель с правом подписи. Пропишите обязанности комиссии. Также назначьте ответственного работника, который будет взаимодействовать с организацией по проведению СОУТ. </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0682D393-CB14-144A-CD58-DC0FFD539BDB}"/>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21001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C07E926-E56B-52C2-D70C-9BBA4E02CB33}"/>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66414A9-435A-6A31-75EE-F4D7692B8E15}"/>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9B1591F1-0C3E-FA78-DD10-6FC3EE30A5C4}"/>
              </a:ext>
            </a:extLst>
          </p:cNvPr>
          <p:cNvSpPr txBox="1"/>
          <p:nvPr/>
        </p:nvSpPr>
        <p:spPr>
          <a:xfrm>
            <a:off x="-69400" y="1319132"/>
            <a:ext cx="2443556" cy="2283702"/>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Образец </a:t>
            </a:r>
            <a:r>
              <a:rPr lang="ru-RU" sz="2800" b="1" dirty="0" smtClean="0">
                <a:solidFill>
                  <a:srgbClr val="007B8F"/>
                </a:solidFill>
                <a:latin typeface="Times New Roman" panose="02020603050405020304" pitchFamily="18" charset="0"/>
                <a:ea typeface="+mj-ea"/>
                <a:cs typeface="Times New Roman" panose="02020603050405020304" pitchFamily="18" charset="0"/>
              </a:rPr>
              <a:t>приказа</a:t>
            </a:r>
          </a:p>
          <a:p>
            <a:pPr algn="ctr" defTabSz="914400">
              <a:lnSpc>
                <a:spcPct val="80000"/>
              </a:lnSpc>
              <a:spcBef>
                <a:spcPct val="0"/>
              </a:spcBef>
            </a:pPr>
            <a:r>
              <a:rPr lang="ru-RU" sz="2800" b="1" dirty="0" smtClean="0">
                <a:solidFill>
                  <a:srgbClr val="007B8F"/>
                </a:solidFill>
                <a:latin typeface="Times New Roman" panose="02020603050405020304" pitchFamily="18" charset="0"/>
                <a:ea typeface="+mj-ea"/>
                <a:cs typeface="Times New Roman" panose="02020603050405020304" pitchFamily="18" charset="0"/>
              </a:rPr>
              <a:t>о </a:t>
            </a:r>
            <a:r>
              <a:rPr lang="ru-RU" sz="2800" b="1" dirty="0">
                <a:solidFill>
                  <a:srgbClr val="007B8F"/>
                </a:solidFill>
                <a:latin typeface="Times New Roman" panose="02020603050405020304" pitchFamily="18" charset="0"/>
                <a:ea typeface="+mj-ea"/>
                <a:cs typeface="Times New Roman" panose="02020603050405020304" pitchFamily="18" charset="0"/>
              </a:rPr>
              <a:t>создании комиссии</a:t>
            </a:r>
            <a:endParaRPr lang="ru-RU" sz="2400" dirty="0">
              <a:latin typeface="Times New Roman" panose="02020603050405020304" pitchFamily="18" charset="0"/>
              <a:ea typeface="+mj-ea"/>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64DEE03C-2B5A-22ED-15EB-A318F4F6967D}"/>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4" name="Рисунок 3">
            <a:extLst>
              <a:ext uri="{FF2B5EF4-FFF2-40B4-BE49-F238E27FC236}">
                <a16:creationId xmlns:a16="http://schemas.microsoft.com/office/drawing/2014/main" xmlns="" id="{ED93607B-0F30-227E-0C95-BAB3497F6EEA}"/>
              </a:ext>
            </a:extLst>
          </p:cNvPr>
          <p:cNvPicPr>
            <a:picLocks noChangeAspect="1"/>
          </p:cNvPicPr>
          <p:nvPr/>
        </p:nvPicPr>
        <p:blipFill>
          <a:blip r:embed="rId2"/>
          <a:stretch>
            <a:fillRect/>
          </a:stretch>
        </p:blipFill>
        <p:spPr>
          <a:xfrm>
            <a:off x="1977656" y="1002802"/>
            <a:ext cx="7485478" cy="5610649"/>
          </a:xfrm>
          <a:prstGeom prst="rect">
            <a:avLst/>
          </a:prstGeom>
        </p:spPr>
      </p:pic>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2771787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33DF08C-975B-A17E-EFAA-81A789C85E55}"/>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DAF2EC21-8691-93E5-CD4F-A3CC6AA08594}"/>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C9DE1F1B-625C-880A-70CD-8D38C43FDCFB}"/>
              </a:ext>
            </a:extLst>
          </p:cNvPr>
          <p:cNvSpPr txBox="1"/>
          <p:nvPr/>
        </p:nvSpPr>
        <p:spPr>
          <a:xfrm>
            <a:off x="680644" y="1137496"/>
            <a:ext cx="8707773" cy="5583067"/>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Какие функции у комиссии</a:t>
            </a:r>
            <a:endParaRPr lang="ru-RU" sz="2400" dirty="0">
              <a:latin typeface="Times New Roman" panose="02020603050405020304" pitchFamily="18" charset="0"/>
              <a:ea typeface="+mj-ea"/>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Комиссия по проведению спецоценки выполняет функции:</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определяет перечень рабочих мест, на которых будет проведена СОУТ</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взаимодействует с организацией СОУТ и работниками, у которых будут проводить СОУТ</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принимает решение по замерам и по снижению или повышению классов условий труда</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согласовывает и утверждает отчет СОУТ</a:t>
            </a:r>
          </a:p>
          <a:p>
            <a:pPr marL="342900" indent="-342900" algn="just" defTabSz="914400">
              <a:lnSpc>
                <a:spcPct val="80000"/>
              </a:lnSpc>
              <a:spcBef>
                <a:spcPct val="0"/>
              </a:spcBef>
              <a:buFont typeface="Arial" panose="020B0604020202020204" pitchFamily="34" charset="0"/>
              <a:buChar char="•"/>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В комиссию включите руководителей структурных подразделений, представителей отдела кадров и специалиста по охране труда. Руководители предоставят информацию по оборудованию и материалам, а также помогут взаимодействовать с работниками. Отдел кадров даст информацию по штатному расписанию и СНИЛС, которые вписывают в карты СОУТ.</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38B3E7B6-8DAE-26CC-1CC0-DBC78A35D079}"/>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439747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24B1574-BCCE-1062-05C5-05117D14E22C}"/>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9134E856-C81E-4796-A2B7-E1BA97FEF96F}"/>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8C2F432E-CD91-B3FF-42B6-0937B27D1D5B}"/>
              </a:ext>
            </a:extLst>
          </p:cNvPr>
          <p:cNvSpPr txBox="1"/>
          <p:nvPr/>
        </p:nvSpPr>
        <p:spPr>
          <a:xfrm>
            <a:off x="680644" y="1137496"/>
            <a:ext cx="8707773" cy="2603790"/>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Что делать, если нужно изменить состав комиссии</a:t>
            </a:r>
            <a:endParaRPr lang="ru-RU" sz="2400" dirty="0">
              <a:latin typeface="Times New Roman" panose="02020603050405020304" pitchFamily="18" charset="0"/>
              <a:ea typeface="+mj-ea"/>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Изменить состав комиссии по проведению спецоценки можно до того, как утвердите отчет по проведению СОУТ. Для этого приказ утверждается работодателем. Измените состав в том случае, если работник уволился или находится на длительном больничном. Уведомьте организацию СОУТ о новом составе комиссии.</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03134A0D-7919-7314-2C49-86FA5040D169}"/>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2279701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4A3D20E-17EA-9909-90DD-121111E91B72}"/>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3E4AB67-4BEC-83AD-BAE6-BCB7B47034A0}"/>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C25C06A4-D5FC-6A92-4F73-A70B4618B3E9}"/>
              </a:ext>
            </a:extLst>
          </p:cNvPr>
          <p:cNvSpPr txBox="1"/>
          <p:nvPr/>
        </p:nvSpPr>
        <p:spPr>
          <a:xfrm>
            <a:off x="680644" y="1137496"/>
            <a:ext cx="8707773" cy="1249573"/>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Перечень рабочих мест. Как выглядит</a:t>
            </a:r>
            <a:endParaRPr lang="ru-RU" sz="2400" dirty="0">
              <a:latin typeface="Times New Roman" panose="02020603050405020304" pitchFamily="18" charset="0"/>
              <a:ea typeface="+mj-ea"/>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81504DEB-2634-A64D-6D35-09E28730DFCF}"/>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3" name="Рисунок 2">
            <a:extLst>
              <a:ext uri="{FF2B5EF4-FFF2-40B4-BE49-F238E27FC236}">
                <a16:creationId xmlns:a16="http://schemas.microsoft.com/office/drawing/2014/main" xmlns="" id="{6ABB20CC-1D8D-F7C3-F8AF-0CA5BC4CBD4B}"/>
              </a:ext>
            </a:extLst>
          </p:cNvPr>
          <p:cNvPicPr>
            <a:picLocks noChangeAspect="1"/>
          </p:cNvPicPr>
          <p:nvPr/>
        </p:nvPicPr>
        <p:blipFill>
          <a:blip r:embed="rId2"/>
          <a:srcRect t="10724"/>
          <a:stretch/>
        </p:blipFill>
        <p:spPr>
          <a:xfrm>
            <a:off x="583209" y="2023120"/>
            <a:ext cx="8739581" cy="3797581"/>
          </a:xfrm>
          <a:prstGeom prst="rect">
            <a:avLst/>
          </a:prstGeom>
        </p:spPr>
      </p:pic>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1112953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0896606-AE94-8EC3-63C4-FB2778319675}"/>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D38F39C-EC46-1B2B-4D67-96050D6F8EAA}"/>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58DDB117-304E-711F-2979-D6B0262DCDEC}"/>
              </a:ext>
            </a:extLst>
          </p:cNvPr>
          <p:cNvSpPr txBox="1"/>
          <p:nvPr/>
        </p:nvSpPr>
        <p:spPr>
          <a:xfrm>
            <a:off x="680644" y="1137496"/>
            <a:ext cx="8707773" cy="5853910"/>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Перечень рабочих мест. Как оформить</a:t>
            </a:r>
            <a:endParaRPr lang="ru-RU" sz="2400" dirty="0">
              <a:latin typeface="Times New Roman" panose="02020603050405020304" pitchFamily="18" charset="0"/>
              <a:ea typeface="+mj-ea"/>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В перечне еще указывают аналогичные рабочие места. Работодатель может сэкономить и провести измерения только на 20 процентах мест, которые признали аналогичными.</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Чтобы признать рабочие места аналогичными, они должны соответствовать следующим требованиям (п. 6 ст. 9 Закона № 426-ФЗ):</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располагаются в одном или нескольких однотипных производственных помещениях</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оборудованы однотипными системами вентиляции, кондиционирования воздуха, отопления и освещения</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на них работают люди одинаковой профессии, должности, специальности</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на них ведутся однотипные технологические процессы и выполняются одинаковые трудовые функции в таком же режиме работы</a:t>
            </a:r>
          </a:p>
          <a:p>
            <a:pPr marL="342900" indent="-342900" algn="just" defTabSz="914400">
              <a:lnSpc>
                <a:spcPct val="80000"/>
              </a:lnSpc>
              <a:spcBef>
                <a:spcPct val="0"/>
              </a:spcBef>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на них используют одинаковые инструменты, приспособления, оборудование, материалы, сырье и СИЗ</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127BE74A-EF75-C1E9-A2A7-63649CB69E85}"/>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777744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1798EEB-6DBE-FE75-489C-EB54F269F944}"/>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164BC0D-C2A5-3AF9-7EF1-C6C783850CD8}"/>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B35917F7-52A4-EEB4-49C3-991319D3CB0E}"/>
              </a:ext>
            </a:extLst>
          </p:cNvPr>
          <p:cNvSpPr txBox="1"/>
          <p:nvPr/>
        </p:nvSpPr>
        <p:spPr>
          <a:xfrm>
            <a:off x="680644" y="1137496"/>
            <a:ext cx="8707773" cy="4499693"/>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Перечень рабочих мест. Как оформить</a:t>
            </a:r>
            <a:endParaRPr lang="ru-RU" sz="2400" dirty="0">
              <a:latin typeface="Times New Roman" panose="02020603050405020304" pitchFamily="18" charset="0"/>
              <a:ea typeface="+mj-ea"/>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Если выявлены аналогичные рабочие места, измерения достаточно провести в отношении 20 процентов от их общего числа, но не меньше двух. Затем результаты распространите на все аналогичные рабочие места.</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На аналогичные рабочие места заполняют одну карту спецоценки и разрабатывают единый перечень мероприятий по улучшению условий и охраны труда сотрудников.</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Если в ходе проведения спецоценки выявят хотя бы одно рабочее место, которое не соответствует признакам аналогичности, из числа рабочих мест, ранее признанных аналогичными, то спецоценку проводят на всех рабочих местах, признанных ранее аналогичными. Об этом говорится в статье 16 Закона № 426-ФЗ.</a:t>
            </a:r>
          </a:p>
        </p:txBody>
      </p:sp>
      <p:sp>
        <p:nvSpPr>
          <p:cNvPr id="8" name="TextBox 7">
            <a:extLst>
              <a:ext uri="{FF2B5EF4-FFF2-40B4-BE49-F238E27FC236}">
                <a16:creationId xmlns:a16="http://schemas.microsoft.com/office/drawing/2014/main" xmlns="" id="{65881A76-6CCE-302A-E67A-13D3A6793646}"/>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219883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D00130A-C126-930D-1436-B1448CD91D0A}"/>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184B71F-ADA8-0B5F-96F2-CB1DB3182193}"/>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7AFFA89C-0645-E9DF-12F4-143D1FA21840}"/>
              </a:ext>
            </a:extLst>
          </p:cNvPr>
          <p:cNvSpPr txBox="1"/>
          <p:nvPr/>
        </p:nvSpPr>
        <p:spPr>
          <a:xfrm>
            <a:off x="680644" y="1137496"/>
            <a:ext cx="8707773" cy="3145476"/>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Как подготовить график проведения СОУТ</a:t>
            </a:r>
            <a:endParaRPr lang="ru-RU" sz="2400" dirty="0">
              <a:latin typeface="Times New Roman" panose="02020603050405020304" pitchFamily="18" charset="0"/>
              <a:ea typeface="+mj-ea"/>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В графике проведения спецоценки укажите ее сроки и этапы. Сроки проведения СОУТ не установлены. Они зависят от количества рабочих мест в организации и трудовых функций работников.</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График можно составить отдельным приказом, включить в текст приказа о СОУТ или оформить в качестве приложения к нему.</a:t>
            </a: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r>
              <a:rPr lang="ru-RU" sz="2200" dirty="0">
                <a:latin typeface="Times New Roman" panose="02020603050405020304" pitchFamily="18" charset="0"/>
                <a:cs typeface="Times New Roman" panose="02020603050405020304" pitchFamily="18" charset="0"/>
              </a:rPr>
              <a:t>Ознакомьте членов комиссии по проведению СОУТ с графиком под подпись.</a:t>
            </a:r>
          </a:p>
        </p:txBody>
      </p:sp>
      <p:sp>
        <p:nvSpPr>
          <p:cNvPr id="8" name="TextBox 7">
            <a:extLst>
              <a:ext uri="{FF2B5EF4-FFF2-40B4-BE49-F238E27FC236}">
                <a16:creationId xmlns:a16="http://schemas.microsoft.com/office/drawing/2014/main" xmlns="" id="{1B4308D6-B537-08CC-0C83-333A1C848101}"/>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2407619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82BEBEC-4F7A-A19E-A113-B595BF044706}"/>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867E8FB4-0C67-AB94-A7A9-A0F7F1E13251}"/>
              </a:ext>
            </a:extLst>
          </p:cNvPr>
          <p:cNvSpPr/>
          <p:nvPr/>
        </p:nvSpPr>
        <p:spPr>
          <a:xfrm rot="16200000">
            <a:off x="4556963" y="-4167846"/>
            <a:ext cx="792088" cy="9505061"/>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6" name="TextBox 5">
            <a:extLst>
              <a:ext uri="{FF2B5EF4-FFF2-40B4-BE49-F238E27FC236}">
                <a16:creationId xmlns:a16="http://schemas.microsoft.com/office/drawing/2014/main" xmlns="" id="{73826893-3608-B806-E617-9FE353282C08}"/>
              </a:ext>
            </a:extLst>
          </p:cNvPr>
          <p:cNvSpPr txBox="1"/>
          <p:nvPr/>
        </p:nvSpPr>
        <p:spPr>
          <a:xfrm>
            <a:off x="79462" y="1404196"/>
            <a:ext cx="2044176" cy="1938992"/>
          </a:xfrm>
          <a:prstGeom prst="rect">
            <a:avLst/>
          </a:prstGeom>
          <a:noFill/>
        </p:spPr>
        <p:txBody>
          <a:bodyPr wrap="square">
            <a:spAutoFit/>
          </a:bodyPr>
          <a:lstStyle/>
          <a:p>
            <a:pPr algn="ctr" defTabSz="914400">
              <a:lnSpc>
                <a:spcPct val="80000"/>
              </a:lnSpc>
              <a:spcBef>
                <a:spcPct val="0"/>
              </a:spcBef>
            </a:pPr>
            <a:r>
              <a:rPr lang="ru-RU" sz="2800" b="1" dirty="0">
                <a:solidFill>
                  <a:srgbClr val="007B8F"/>
                </a:solidFill>
                <a:latin typeface="Times New Roman" panose="02020603050405020304" pitchFamily="18" charset="0"/>
                <a:ea typeface="+mj-ea"/>
                <a:cs typeface="Times New Roman" panose="02020603050405020304" pitchFamily="18" charset="0"/>
              </a:rPr>
              <a:t>Образец графика СОУТ</a:t>
            </a:r>
            <a:endParaRPr lang="ru-RU" sz="2400" dirty="0">
              <a:latin typeface="Times New Roman" panose="02020603050405020304" pitchFamily="18" charset="0"/>
              <a:ea typeface="+mj-ea"/>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a:p>
            <a:pPr algn="just" defTabSz="914400">
              <a:lnSpc>
                <a:spcPct val="80000"/>
              </a:lnSpc>
              <a:spcBef>
                <a:spcPct val="0"/>
              </a:spcBef>
            </a:pPr>
            <a:endParaRPr lang="ru-RU" sz="2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408BABD1-8151-463B-B1B9-BBFB62EFAFE0}"/>
              </a:ext>
            </a:extLst>
          </p:cNvPr>
          <p:cNvSpPr txBox="1"/>
          <p:nvPr/>
        </p:nvSpPr>
        <p:spPr>
          <a:xfrm>
            <a:off x="344489" y="261516"/>
            <a:ext cx="5664425" cy="646331"/>
          </a:xfrm>
          <a:prstGeom prst="rect">
            <a:avLst/>
          </a:prstGeom>
          <a:noFill/>
        </p:spPr>
        <p:txBody>
          <a:bodyPr wrap="square" rtlCol="0">
            <a:spAutoFit/>
          </a:bodyPr>
          <a:lstStyle/>
          <a:p>
            <a:pPr marL="63500"/>
            <a:r>
              <a:rPr lang="ru-RU" dirty="0">
                <a:solidFill>
                  <a:schemeClr val="bg1"/>
                </a:solidFill>
                <a:latin typeface="Times New Roman" panose="02020603050405020304" pitchFamily="18" charset="0"/>
                <a:cs typeface="Times New Roman" panose="02020603050405020304" pitchFamily="18" charset="0"/>
              </a:rPr>
              <a:t>Спецоценка. Как выбрать экспертов и организовать процедуру в 2025 году </a:t>
            </a:r>
          </a:p>
        </p:txBody>
      </p:sp>
      <p:pic>
        <p:nvPicPr>
          <p:cNvPr id="5" name="Рисунок 4">
            <a:extLst>
              <a:ext uri="{FF2B5EF4-FFF2-40B4-BE49-F238E27FC236}">
                <a16:creationId xmlns:a16="http://schemas.microsoft.com/office/drawing/2014/main" xmlns="" id="{98E25650-96FF-963F-D499-1AE8BCBC7D6F}"/>
              </a:ext>
            </a:extLst>
          </p:cNvPr>
          <p:cNvPicPr>
            <a:picLocks noChangeAspect="1"/>
          </p:cNvPicPr>
          <p:nvPr/>
        </p:nvPicPr>
        <p:blipFill>
          <a:blip r:embed="rId2"/>
          <a:stretch>
            <a:fillRect/>
          </a:stretch>
        </p:blipFill>
        <p:spPr>
          <a:xfrm>
            <a:off x="1861463" y="1244369"/>
            <a:ext cx="7844075" cy="4986309"/>
          </a:xfrm>
          <a:prstGeom prst="rect">
            <a:avLst/>
          </a:prstGeom>
        </p:spPr>
      </p:pic>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6194" y="447703"/>
            <a:ext cx="1733446" cy="254192"/>
          </a:xfrm>
          <a:prstGeom prst="rect">
            <a:avLst/>
          </a:prstGeom>
        </p:spPr>
      </p:pic>
    </p:spTree>
    <p:extLst>
      <p:ext uri="{BB962C8B-B14F-4D97-AF65-F5344CB8AC3E}">
        <p14:creationId xmlns:p14="http://schemas.microsoft.com/office/powerpoint/2010/main" val="2758825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6200000">
            <a:off x="1524000" y="-1523999"/>
            <a:ext cx="6858000" cy="9906000"/>
          </a:xfrm>
          <a:prstGeom prst="rect">
            <a:avLst/>
          </a:prstGeom>
          <a:solidFill>
            <a:srgbClr val="007B8F"/>
          </a:solidFill>
          <a:ln>
            <a:noFill/>
          </a:ln>
        </p:spPr>
        <p:style>
          <a:lnRef idx="2">
            <a:schemeClr val="accent1">
              <a:shade val="50000"/>
            </a:schemeClr>
          </a:lnRef>
          <a:fillRef idx="1">
            <a:schemeClr val="accent1"/>
          </a:fillRef>
          <a:effectRef idx="0">
            <a:schemeClr val="accent1"/>
          </a:effectRef>
          <a:fontRef idx="minor">
            <a:schemeClr val="lt1"/>
          </a:fontRef>
        </p:style>
        <p:txBody>
          <a:bodyPr lIns="40234" tIns="20118" rIns="40234" bIns="20118" rtlCol="0" anchor="ctr"/>
          <a:lstStyle/>
          <a:p>
            <a:pPr algn="ctr"/>
            <a:endParaRPr lang="ru-RU" dirty="0"/>
          </a:p>
        </p:txBody>
      </p:sp>
      <p:sp>
        <p:nvSpPr>
          <p:cNvPr id="5" name="Rectangle 2"/>
          <p:cNvSpPr txBox="1">
            <a:spLocks noChangeArrowheads="1"/>
          </p:cNvSpPr>
          <p:nvPr/>
        </p:nvSpPr>
        <p:spPr>
          <a:xfrm>
            <a:off x="194471" y="2282562"/>
            <a:ext cx="9399494" cy="301864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СПАСИБО ЗА ВНИМАНИЕ</a:t>
            </a:r>
            <a:r>
              <a:rPr lang="en-US" b="1" dirty="0">
                <a:solidFill>
                  <a:schemeClr val="bg1"/>
                </a:solidFill>
                <a:latin typeface="Arial" pitchFamily="34" charset="0"/>
                <a:cs typeface="Arial" pitchFamily="34" charset="0"/>
              </a:rPr>
              <a:t>!</a:t>
            </a: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r>
              <a:rPr lang="ru-RU" b="1" dirty="0">
                <a:solidFill>
                  <a:schemeClr val="bg1"/>
                </a:solidFill>
                <a:latin typeface="Arial" pitchFamily="34" charset="0"/>
                <a:cs typeface="Arial" pitchFamily="34" charset="0"/>
              </a:rPr>
              <a:t/>
            </a:r>
            <a:br>
              <a:rPr lang="ru-RU" b="1" dirty="0">
                <a:solidFill>
                  <a:schemeClr val="bg1"/>
                </a:solidFill>
                <a:latin typeface="Arial" pitchFamily="34" charset="0"/>
                <a:cs typeface="Arial" pitchFamily="34" charset="0"/>
              </a:rPr>
            </a:br>
            <a:endParaRPr lang="ru-RU" sz="2700" b="1" dirty="0">
              <a:solidFill>
                <a:schemeClr val="bg1"/>
              </a:solidFill>
              <a:latin typeface="Arial" pitchFamily="34" charset="0"/>
              <a:cs typeface="Arial" pitchFamily="34" charset="0"/>
            </a:endParaRPr>
          </a:p>
        </p:txBody>
      </p:sp>
      <p:pic>
        <p:nvPicPr>
          <p:cNvPr id="6" name="Рисунок 5">
            <a:extLst>
              <a:ext uri="{FF2B5EF4-FFF2-40B4-BE49-F238E27FC236}">
                <a16:creationId xmlns:a16="http://schemas.microsoft.com/office/drawing/2014/main" xmlns="" id="{C0F12365-736D-47C0-BE8F-6413C4429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7854" y="6208883"/>
            <a:ext cx="2496111" cy="366029"/>
          </a:xfrm>
          <a:prstGeom prst="rect">
            <a:avLst/>
          </a:prstGeom>
        </p:spPr>
      </p:pic>
    </p:spTree>
    <p:extLst>
      <p:ext uri="{BB962C8B-B14F-4D97-AF65-F5344CB8AC3E}">
        <p14:creationId xmlns:p14="http://schemas.microsoft.com/office/powerpoint/2010/main" val="8300069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15795</TotalTime>
  <Words>997</Words>
  <Application>Microsoft Office PowerPoint</Application>
  <PresentationFormat>Лист A4 (210x297 мм)</PresentationFormat>
  <Paragraphs>100</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fikus</dc:creator>
  <cp:lastModifiedBy>Ekaterina R. Islamova</cp:lastModifiedBy>
  <cp:revision>108</cp:revision>
  <dcterms:created xsi:type="dcterms:W3CDTF">2022-09-01T16:29:11Z</dcterms:created>
  <dcterms:modified xsi:type="dcterms:W3CDTF">2025-02-28T15:22:02Z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-1456331294</vt:i4>
  </property>
  <property fmtid="{D5CDD505-2E9C-101B-9397-08002B2CF9AE}" pid="3" name="_NewReviewCycle">
    <vt:lpwstr/>
  </property>
  <property fmtid="{D5CDD505-2E9C-101B-9397-08002B2CF9AE}" pid="4" name="_EmailSubject">
    <vt:lpwstr>примерное название и анонс вебинара</vt:lpwstr>
  </property>
  <property fmtid="{D5CDD505-2E9C-101B-9397-08002B2CF9AE}" pid="5" name="_AuthorEmail">
    <vt:lpwstr>osofiyskaya@fmbcfmba.ru</vt:lpwstr>
  </property>
  <property fmtid="{D5CDD505-2E9C-101B-9397-08002B2CF9AE}" pid="6" name="_AuthorEmailDisplayName">
    <vt:lpwstr>Софийская Ольга Игоревна</vt:lpwstr>
  </property>
</Properties>
</file>