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8" r:id="rId3"/>
    <p:sldId id="261" r:id="rId4"/>
    <p:sldId id="272" r:id="rId5"/>
    <p:sldId id="260" r:id="rId6"/>
    <p:sldId id="262" r:id="rId7"/>
    <p:sldId id="273" r:id="rId8"/>
    <p:sldId id="275" r:id="rId9"/>
    <p:sldId id="274" r:id="rId10"/>
    <p:sldId id="269" r:id="rId11"/>
    <p:sldId id="276" r:id="rId12"/>
    <p:sldId id="279" r:id="rId13"/>
    <p:sldId id="257" r:id="rId14"/>
    <p:sldId id="278" r:id="rId15"/>
    <p:sldId id="277" r:id="rId16"/>
    <p:sldId id="268" r:id="rId17"/>
    <p:sldId id="28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10A8"/>
    <a:srgbClr val="FFFFFF"/>
    <a:srgbClr val="1753FD"/>
    <a:srgbClr val="37015F"/>
    <a:srgbClr val="DAC2FE"/>
    <a:srgbClr val="9C5AFC"/>
    <a:srgbClr val="6002A6"/>
    <a:srgbClr val="C8A4FE"/>
    <a:srgbClr val="FAFAFA"/>
    <a:srgbClr val="02B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0289" y="417919"/>
            <a:ext cx="7564586" cy="170770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Молодые профессионалы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877272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109605" y="712286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biy65zGk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131" y="3807725"/>
            <a:ext cx="2971873" cy="2782392"/>
          </a:xfrm>
          <a:prstGeom prst="rect">
            <a:avLst/>
          </a:prstGeom>
        </p:spPr>
      </p:pic>
      <p:pic>
        <p:nvPicPr>
          <p:cNvPr id="13" name="Рисунок 12" descr="2111870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2996952"/>
            <a:ext cx="5153332" cy="19808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48183" y="3136379"/>
            <a:ext cx="3600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0541" cmpd="sng">
                  <a:noFill/>
                  <a:prstDash val="solid"/>
                </a:ln>
                <a:solidFill>
                  <a:srgbClr val="DAC2FE"/>
                </a:solidFill>
                <a:latin typeface="Arial" pitchFamily="34" charset="0"/>
                <a:cs typeface="Arial" pitchFamily="34" charset="0"/>
              </a:rPr>
              <a:t>Федеральный проект № 6</a:t>
            </a:r>
          </a:p>
        </p:txBody>
      </p:sp>
      <p:pic>
        <p:nvPicPr>
          <p:cNvPr id="8" name="Рисунок 7" descr="topimg.png"/>
          <p:cNvPicPr>
            <a:picLocks noChangeAspect="1"/>
          </p:cNvPicPr>
          <p:nvPr/>
        </p:nvPicPr>
        <p:blipFill>
          <a:blip r:embed="rId7" cstate="print"/>
          <a:srcRect l="2255" t="-707" b="4503"/>
          <a:stretch>
            <a:fillRect/>
          </a:stretch>
        </p:blipFill>
        <p:spPr>
          <a:xfrm>
            <a:off x="5422922" y="1988840"/>
            <a:ext cx="3691899" cy="4869161"/>
          </a:xfrm>
          <a:prstGeom prst="rect">
            <a:avLst/>
          </a:prstGeom>
        </p:spPr>
      </p:pic>
      <p:pic>
        <p:nvPicPr>
          <p:cNvPr id="1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558924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img1.png"/>
          <p:cNvPicPr>
            <a:picLocks noChangeAspect="1"/>
          </p:cNvPicPr>
          <p:nvPr/>
        </p:nvPicPr>
        <p:blipFill>
          <a:blip r:embed="rId2" cstate="print"/>
          <a:srcRect b="4046"/>
          <a:stretch>
            <a:fillRect/>
          </a:stretch>
        </p:blipFill>
        <p:spPr>
          <a:xfrm>
            <a:off x="6836229" y="3452884"/>
            <a:ext cx="2362364" cy="3411050"/>
          </a:xfrm>
          <a:prstGeom prst="rect">
            <a:avLst/>
          </a:prstGeom>
        </p:spPr>
      </p:pic>
      <p:pic>
        <p:nvPicPr>
          <p:cNvPr id="4" name="Рисунок 3" descr="listoksruchkoypng.png"/>
          <p:cNvPicPr>
            <a:picLocks noChangeAspect="1"/>
          </p:cNvPicPr>
          <p:nvPr/>
        </p:nvPicPr>
        <p:blipFill>
          <a:blip r:embed="rId3" cstate="print"/>
          <a:srcRect l="3478" r="3204"/>
          <a:stretch>
            <a:fillRect/>
          </a:stretch>
        </p:blipFill>
        <p:spPr>
          <a:xfrm>
            <a:off x="1" y="207956"/>
            <a:ext cx="3707904" cy="66500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8164137">
            <a:off x="-719204" y="2793240"/>
            <a:ext cx="5004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cs typeface="Arial" pitchFamily="34" charset="0"/>
              </a:rPr>
              <a:t>Федеральный проект</a:t>
            </a:r>
            <a:br>
              <a:rPr lang="ru-RU" sz="3600" b="1" i="1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3600" b="1" i="1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cs typeface="Arial" pitchFamily="34" charset="0"/>
              </a:rPr>
              <a:t>делится на две части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78631" y="476672"/>
            <a:ext cx="50173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Модернизация среднего профессионального образования</a:t>
            </a:r>
            <a:endParaRPr lang="ru-RU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3491880" y="1196752"/>
            <a:ext cx="5136532" cy="665163"/>
            <a:chOff x="1248" y="1344"/>
            <a:chExt cx="3599" cy="419"/>
          </a:xfrm>
        </p:grpSpPr>
        <p:grpSp>
          <p:nvGrpSpPr>
            <p:cNvPr id="9" name="Group 2"/>
            <p:cNvGrpSpPr>
              <a:grpSpLocks/>
            </p:cNvGrpSpPr>
            <p:nvPr/>
          </p:nvGrpSpPr>
          <p:grpSpPr bwMode="auto">
            <a:xfrm>
              <a:off x="1248" y="1344"/>
              <a:ext cx="480" cy="419"/>
              <a:chOff x="1110" y="2656"/>
              <a:chExt cx="1549" cy="1351"/>
            </a:xfrm>
          </p:grpSpPr>
          <p:sp>
            <p:nvSpPr>
              <p:cNvPr id="13" name="AutoShape 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800"/>
              </a:p>
            </p:txBody>
          </p:sp>
          <p:sp>
            <p:nvSpPr>
              <p:cNvPr id="14" name="AutoShape 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800"/>
              </a:p>
            </p:txBody>
          </p:sp>
          <p:sp>
            <p:nvSpPr>
              <p:cNvPr id="15" name="AutoShape 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800"/>
              </a:p>
            </p:txBody>
          </p:sp>
        </p:grp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632" y="1728"/>
              <a:ext cx="3215" cy="15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1372" y="1406"/>
              <a:ext cx="25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995936" y="1916832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Глобальная конкурентоспособность высшего образования</a:t>
            </a:r>
            <a:endParaRPr lang="ru-RU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3491880" y="2708920"/>
            <a:ext cx="5148942" cy="665163"/>
            <a:chOff x="1248" y="1920"/>
            <a:chExt cx="3408" cy="419"/>
          </a:xfrm>
        </p:grpSpPr>
        <p:grpSp>
          <p:nvGrpSpPr>
            <p:cNvPr id="17" name="Group 6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21" name="AutoShape 7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800"/>
              </a:p>
            </p:txBody>
          </p:sp>
          <p:sp>
            <p:nvSpPr>
              <p:cNvPr id="22" name="AutoShape 8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800"/>
              </a:p>
            </p:txBody>
          </p:sp>
          <p:sp>
            <p:nvSpPr>
              <p:cNvPr id="23" name="AutoShape 9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800"/>
              </a:p>
            </p:txBody>
          </p:sp>
        </p:grp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gray">
            <a:xfrm>
              <a:off x="1372" y="1982"/>
              <a:ext cx="2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pic>
        <p:nvPicPr>
          <p:cNvPr id="27" name="Рисунок 26" descr="15.09.2015.jpg"/>
          <p:cNvPicPr>
            <a:picLocks noChangeAspect="1"/>
          </p:cNvPicPr>
          <p:nvPr/>
        </p:nvPicPr>
        <p:blipFill>
          <a:blip r:embed="rId4" cstate="print"/>
          <a:srcRect b="5035"/>
          <a:stretch>
            <a:fillRect/>
          </a:stretch>
        </p:blipFill>
        <p:spPr>
          <a:xfrm>
            <a:off x="3491879" y="3223284"/>
            <a:ext cx="4587595" cy="3598557"/>
          </a:xfrm>
          <a:prstGeom prst="rect">
            <a:avLst/>
          </a:prstGeom>
        </p:spPr>
      </p:pic>
      <p:pic>
        <p:nvPicPr>
          <p:cNvPr id="2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5949280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5661248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.jpg"/>
          <p:cNvPicPr>
            <a:picLocks noChangeAspect="1"/>
          </p:cNvPicPr>
          <p:nvPr/>
        </p:nvPicPr>
        <p:blipFill>
          <a:blip r:embed="rId2" cstate="print">
            <a:lum bright="10000" contrast="-16000"/>
          </a:blip>
          <a:srcRect l="8005" t="4459"/>
          <a:stretch>
            <a:fillRect/>
          </a:stretch>
        </p:blipFill>
        <p:spPr>
          <a:xfrm>
            <a:off x="0" y="-11870"/>
            <a:ext cx="9144000" cy="686987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3130" y="534384"/>
            <a:ext cx="5723909" cy="17077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</a:pPr>
            <a: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Модернизация </a:t>
            </a:r>
            <a:b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среднего профессионального образования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28159" y="2555570"/>
            <a:ext cx="39307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– </a:t>
            </a:r>
          </a:p>
          <a:p>
            <a:pPr algn="ctr"/>
            <a: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повысить </a:t>
            </a:r>
            <a:b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конкурентоспособность </a:t>
            </a:r>
            <a:b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профессионального образования</a:t>
            </a:r>
          </a:p>
        </p:txBody>
      </p:sp>
      <p:pic>
        <p:nvPicPr>
          <p:cNvPr id="8" name="Рисунок 7" descr="img1.png"/>
          <p:cNvPicPr>
            <a:picLocks noChangeAspect="1"/>
          </p:cNvPicPr>
          <p:nvPr/>
        </p:nvPicPr>
        <p:blipFill>
          <a:blip r:embed="rId3" cstate="print"/>
          <a:srcRect r="3605" b="4046"/>
          <a:stretch>
            <a:fillRect/>
          </a:stretch>
        </p:blipFill>
        <p:spPr>
          <a:xfrm>
            <a:off x="5326701" y="1021278"/>
            <a:ext cx="3817299" cy="5836723"/>
          </a:xfrm>
          <a:prstGeom prst="rect">
            <a:avLst/>
          </a:prstGeom>
        </p:spPr>
      </p:pic>
      <p:pic>
        <p:nvPicPr>
          <p:cNvPr id="5" name="Рисунок 4" descr="757a74c55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2635" y="259695"/>
            <a:ext cx="3681350" cy="6239579"/>
          </a:xfrm>
          <a:prstGeom prst="rect">
            <a:avLst/>
          </a:prstGeom>
        </p:spPr>
      </p:pic>
      <p:pic>
        <p:nvPicPr>
          <p:cNvPr id="9" name="Рисунок 8" descr="0001034_domain-transfer-admin-fee_550.png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-2000"/>
          </a:blip>
          <a:stretch>
            <a:fillRect/>
          </a:stretch>
        </p:blipFill>
        <p:spPr>
          <a:xfrm>
            <a:off x="2113814" y="4450280"/>
            <a:ext cx="2025975" cy="2025975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439386" y="558133"/>
            <a:ext cx="807522" cy="705504"/>
            <a:chOff x="391886" y="403573"/>
            <a:chExt cx="597051" cy="575063"/>
          </a:xfrm>
        </p:grpSpPr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>
              <a:off x="391886" y="403573"/>
              <a:ext cx="597051" cy="575063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rgbClr val="3399FF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gray">
            <a:xfrm>
              <a:off x="552010" y="438860"/>
              <a:ext cx="290611" cy="476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pic>
        <p:nvPicPr>
          <p:cNvPr id="1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6165304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877272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blue-clipart-sticky-note-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4411056"/>
            <a:ext cx="2292824" cy="2292824"/>
          </a:xfrm>
          <a:prstGeom prst="rect">
            <a:avLst/>
          </a:prstGeom>
        </p:spPr>
      </p:pic>
      <p:pic>
        <p:nvPicPr>
          <p:cNvPr id="22" name="Рисунок 21" descr="blue-clipart-sticky-note-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2354800"/>
            <a:ext cx="2292824" cy="2292824"/>
          </a:xfrm>
          <a:prstGeom prst="rect">
            <a:avLst/>
          </a:prstGeom>
        </p:spPr>
      </p:pic>
      <p:pic>
        <p:nvPicPr>
          <p:cNvPr id="21" name="Рисунок 20" descr="blue-clipart-sticky-note-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332656"/>
            <a:ext cx="2292824" cy="2292824"/>
          </a:xfrm>
          <a:prstGeom prst="rect">
            <a:avLst/>
          </a:prstGeom>
        </p:spPr>
      </p:pic>
      <p:pic>
        <p:nvPicPr>
          <p:cNvPr id="5" name="Рисунок 4" descr="scribu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3942" y="158338"/>
            <a:ext cx="1738745" cy="173874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62249" y="1062851"/>
            <a:ext cx="47936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Провести Мировой чемпионат </a:t>
            </a:r>
            <a:b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 профессиональному мастерству </a:t>
            </a:r>
            <a:b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 стандартам в 2019 году в г. Казани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40463" y="807020"/>
            <a:ext cx="14193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27</a:t>
            </a: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августа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2019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49030" y="2814782"/>
            <a:ext cx="9380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июля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2020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274124" y="2497318"/>
            <a:ext cx="49182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Разработать методологию наставничества в системе СПО, </a:t>
            </a:r>
            <a:b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том числе посредством привлечения специалистов-практиков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8579" y="4864285"/>
            <a:ext cx="15778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31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декабря 2020 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36725" y="3985143"/>
            <a:ext cx="517400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Создать модель вовлечения общественно-деловых объединений и участия представителей работодателей </a:t>
            </a:r>
            <a:br>
              <a:rPr lang="ru-RU" sz="19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управлении профессиональными ОО. </a:t>
            </a:r>
          </a:p>
          <a:p>
            <a:r>
              <a:rPr lang="ru-RU" sz="19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Это участие может быть через представительство в коллегиальных органах управления профессиональной ОО и участие в обновлении образовательных программ</a:t>
            </a:r>
          </a:p>
        </p:txBody>
      </p:sp>
      <p:pic>
        <p:nvPicPr>
          <p:cNvPr id="16" name="Рисунок 15" descr="0_9d65e_d34e66ae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2204864"/>
            <a:ext cx="1428750" cy="1428750"/>
          </a:xfrm>
          <a:prstGeom prst="rect">
            <a:avLst/>
          </a:prstGeom>
        </p:spPr>
      </p:pic>
      <p:pic>
        <p:nvPicPr>
          <p:cNvPr id="17" name="Рисунок 16" descr="2-folder-png-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3789040"/>
            <a:ext cx="1897083" cy="1897083"/>
          </a:xfrm>
          <a:prstGeom prst="rect">
            <a:avLst/>
          </a:prstGeom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2123728" y="116632"/>
            <a:ext cx="5015145" cy="707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ru-RU" sz="54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6165304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5877272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 b="3333"/>
          <a:stretch/>
        </p:blipFill>
        <p:spPr>
          <a:xfrm rot="10800000">
            <a:off x="0" y="-2"/>
            <a:ext cx="9144000" cy="6858001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24129" y="1211989"/>
            <a:ext cx="3389604" cy="1258784"/>
            <a:chOff x="187905" y="1375765"/>
            <a:chExt cx="3389604" cy="1258784"/>
          </a:xfrm>
        </p:grpSpPr>
        <p:pic>
          <p:nvPicPr>
            <p:cNvPr id="5" name="Рисунок 4" descr="simple-banner-33.png"/>
            <p:cNvPicPr>
              <a:picLocks noChangeAspect="1"/>
            </p:cNvPicPr>
            <p:nvPr/>
          </p:nvPicPr>
          <p:blipFill>
            <a:blip r:embed="rId3" cstate="print"/>
            <a:srcRect t="49282"/>
            <a:stretch>
              <a:fillRect/>
            </a:stretch>
          </p:blipFill>
          <p:spPr>
            <a:xfrm>
              <a:off x="187905" y="1375765"/>
              <a:ext cx="3389604" cy="1258784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415790" y="1379374"/>
              <a:ext cx="1821524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31 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сентября 2021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01198" y="3037464"/>
            <a:ext cx="3389604" cy="1219170"/>
            <a:chOff x="387806" y="4170248"/>
            <a:chExt cx="3389604" cy="1219170"/>
          </a:xfrm>
        </p:grpSpPr>
        <p:pic>
          <p:nvPicPr>
            <p:cNvPr id="6" name="Рисунок 5" descr="simple-banner-33.png"/>
            <p:cNvPicPr>
              <a:picLocks noChangeAspect="1"/>
            </p:cNvPicPr>
            <p:nvPr/>
          </p:nvPicPr>
          <p:blipFill>
            <a:blip r:embed="rId3" cstate="print"/>
            <a:srcRect t="51276"/>
            <a:stretch>
              <a:fillRect/>
            </a:stretch>
          </p:blipFill>
          <p:spPr>
            <a:xfrm>
              <a:off x="387806" y="4180114"/>
              <a:ext cx="3389604" cy="1209304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632759" y="4170248"/>
              <a:ext cx="1694887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31</a:t>
              </a: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декабря 2024</a:t>
              </a:r>
            </a:p>
          </p:txBody>
        </p:sp>
      </p:grpSp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869" y="4218562"/>
            <a:ext cx="2529443" cy="2434721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142697" y="84365"/>
            <a:ext cx="5015145" cy="707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ru-RU" sz="44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43199" y="944490"/>
            <a:ext cx="4217158" cy="2308324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Обновить инфраструктуру Всероссийского учебно-тренировочного центра профессионального мастерства </a:t>
            </a:r>
            <a:br>
              <a:rPr lang="ru-RU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и популяризации рабочих профессий на базе Всероссийского детского центра «Смена»</a:t>
            </a: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11441" y="3258034"/>
            <a:ext cx="4200497" cy="2585323"/>
          </a:xfrm>
          <a:prstGeom prst="rect">
            <a:avLst/>
          </a:prstGeom>
          <a:solidFill>
            <a:schemeClr val="bg1">
              <a:alpha val="63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Осуществлять 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ГИА и промежуточную аттестацию  учеников в форме демонстрационного экзамена 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50% организаций, осуществляющих образовательную деятельность по образовательным 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2739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программам СПО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32739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15599725__5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88121" y="81888"/>
            <a:ext cx="2305050" cy="6667500"/>
          </a:xfrm>
          <a:prstGeom prst="rect">
            <a:avLst/>
          </a:prstGeom>
        </p:spPr>
      </p:pic>
      <p:pic>
        <p:nvPicPr>
          <p:cNvPr id="2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6237312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594928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Geometric-Shapes-Transparent-Background-PNG.png"/>
          <p:cNvPicPr>
            <a:picLocks noChangeAspect="1"/>
          </p:cNvPicPr>
          <p:nvPr/>
        </p:nvPicPr>
        <p:blipFill>
          <a:blip r:embed="rId2" cstate="print"/>
          <a:srcRect l="26418" r="25970"/>
          <a:stretch>
            <a:fillRect/>
          </a:stretch>
        </p:blipFill>
        <p:spPr>
          <a:xfrm>
            <a:off x="0" y="5100339"/>
            <a:ext cx="1487606" cy="1757661"/>
          </a:xfrm>
          <a:prstGeom prst="rect">
            <a:avLst/>
          </a:prstGeom>
        </p:spPr>
      </p:pic>
      <p:pic>
        <p:nvPicPr>
          <p:cNvPr id="23" name="Рисунок 22" descr="Geometric-Shapes-Transparent-Background-PNG.png"/>
          <p:cNvPicPr>
            <a:picLocks noChangeAspect="1"/>
          </p:cNvPicPr>
          <p:nvPr/>
        </p:nvPicPr>
        <p:blipFill>
          <a:blip r:embed="rId2" cstate="print"/>
          <a:srcRect l="26418" r="25970"/>
          <a:stretch>
            <a:fillRect/>
          </a:stretch>
        </p:blipFill>
        <p:spPr>
          <a:xfrm>
            <a:off x="7274257" y="0"/>
            <a:ext cx="1487606" cy="1757661"/>
          </a:xfrm>
          <a:prstGeom prst="rect">
            <a:avLst/>
          </a:prstGeom>
        </p:spPr>
      </p:pic>
      <p:pic>
        <p:nvPicPr>
          <p:cNvPr id="9" name="Рисунок 8" descr="logo-emblem-symbol-bookmark-photos-720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52082"/>
            <a:ext cx="9144000" cy="2099854"/>
          </a:xfrm>
          <a:prstGeom prst="rect">
            <a:avLst/>
          </a:prstGeom>
        </p:spPr>
      </p:pic>
      <p:pic>
        <p:nvPicPr>
          <p:cNvPr id="11" name="Рисунок 10" descr="logo-emblem-symbol-bookmark-photos-720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58916"/>
            <a:ext cx="9144000" cy="2099854"/>
          </a:xfrm>
          <a:prstGeom prst="rect">
            <a:avLst/>
          </a:prstGeom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86603" y="2766716"/>
            <a:ext cx="69697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3832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Пройти повышение квалификации по программам, основанным на опыте Союза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Ворлдскиллс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Россия,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3832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не менее 35 тыс. преподавателям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3832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(мастеров производственного обучения)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260609" y="2779070"/>
            <a:ext cx="1689338" cy="120032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 декабря 2019 –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 декабря 2024 </a:t>
            </a:r>
          </a:p>
        </p:txBody>
      </p:sp>
      <p:pic>
        <p:nvPicPr>
          <p:cNvPr id="12" name="Рисунок 11" descr="logo-emblem-symbol-bookmark-photos-720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3648" y="4281357"/>
            <a:ext cx="9144000" cy="209985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5536" y="928744"/>
            <a:ext cx="71787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Внедрить во всех субъектах РФ программы профессионального обучения по наиболее востребованным профессиям на уровне, соответствующем стандартам </a:t>
            </a:r>
            <a:r>
              <a:rPr lang="ru-RU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Ворлдскиллс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с учетом продолжительности программ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более 6 месяцев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46962" y="1027548"/>
            <a:ext cx="1719614" cy="120032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 декабря 2019 –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 декабря 2023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33313" y="4470463"/>
            <a:ext cx="1663609" cy="120032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31 декабря 2019 – 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31 декабря 2024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1318" y="4462938"/>
            <a:ext cx="67556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Сертифицировать из указанных 35 тыс.преподавателей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качестве экспертов </a:t>
            </a:r>
            <a:r>
              <a:rPr lang="ru-RU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Ворлдскиллс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менее 10 тыс. преподавателей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(мастеров производственного обучения)</a:t>
            </a:r>
          </a:p>
        </p:txBody>
      </p:sp>
      <p:pic>
        <p:nvPicPr>
          <p:cNvPr id="19" name="Рисунок 18" descr="5ebc5b5c72d7.png"/>
          <p:cNvPicPr>
            <a:picLocks noChangeAspect="1"/>
          </p:cNvPicPr>
          <p:nvPr/>
        </p:nvPicPr>
        <p:blipFill>
          <a:blip r:embed="rId4" cstate="print"/>
          <a:srcRect r="67357"/>
          <a:stretch>
            <a:fillRect/>
          </a:stretch>
        </p:blipFill>
        <p:spPr>
          <a:xfrm>
            <a:off x="261373" y="4831293"/>
            <a:ext cx="1380817" cy="866630"/>
          </a:xfrm>
          <a:prstGeom prst="rect">
            <a:avLst/>
          </a:prstGeom>
        </p:spPr>
      </p:pic>
      <p:pic>
        <p:nvPicPr>
          <p:cNvPr id="2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87894" y="6289007"/>
            <a:ext cx="1143868" cy="31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89694" y="6440482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047162" y="98011"/>
            <a:ext cx="5015145" cy="707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2BEB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Цели проекта</a:t>
            </a:r>
            <a:endParaRPr kumimoji="0" lang="ru-RU" sz="4400" b="1" i="0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02BEBA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TEEaqgGc.png"/>
          <p:cNvPicPr>
            <a:picLocks noChangeAspect="1"/>
          </p:cNvPicPr>
          <p:nvPr/>
        </p:nvPicPr>
        <p:blipFill>
          <a:blip r:embed="rId2" cstate="print"/>
          <a:srcRect b="48298"/>
          <a:stretch>
            <a:fillRect/>
          </a:stretch>
        </p:blipFill>
        <p:spPr>
          <a:xfrm>
            <a:off x="-900752" y="-250923"/>
            <a:ext cx="8636758" cy="2707520"/>
          </a:xfrm>
          <a:prstGeom prst="rect">
            <a:avLst/>
          </a:prstGeom>
        </p:spPr>
      </p:pic>
      <p:pic>
        <p:nvPicPr>
          <p:cNvPr id="5" name="Рисунок 4" descr="nTEEaqgGc.png"/>
          <p:cNvPicPr>
            <a:picLocks noChangeAspect="1"/>
          </p:cNvPicPr>
          <p:nvPr/>
        </p:nvPicPr>
        <p:blipFill>
          <a:blip r:embed="rId2" cstate="print"/>
          <a:srcRect l="3887" t="54231" b="1295"/>
          <a:stretch>
            <a:fillRect/>
          </a:stretch>
        </p:blipFill>
        <p:spPr>
          <a:xfrm>
            <a:off x="-696036" y="2142700"/>
            <a:ext cx="9785444" cy="47153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10184" y="272660"/>
            <a:ext cx="6182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Вовлечь в различные формы наставничества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менее 70% обучающихся организаций, осуществляющих образовательную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деятельность по образовательным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программам СПО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24335" y="2567001"/>
            <a:ext cx="50223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Внедрить не менее чем в 70% профессиональных ОО целевую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модель вовлечения общественно-деловых объединений и участия представителей работодателей в управлении профессиональными ОО,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том числе через представительство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коллегиальных органах управления профессиональной ОО и участие </a:t>
            </a:r>
            <a:b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обновлении образовательных программ</a:t>
            </a:r>
          </a:p>
        </p:txBody>
      </p:sp>
      <p:pic>
        <p:nvPicPr>
          <p:cNvPr id="1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3850" y="6166177"/>
            <a:ext cx="1143868" cy="31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072" y="6263054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Группа 16"/>
          <p:cNvGrpSpPr/>
          <p:nvPr/>
        </p:nvGrpSpPr>
        <p:grpSpPr>
          <a:xfrm>
            <a:off x="6678304" y="2497526"/>
            <a:ext cx="2438400" cy="2438400"/>
            <a:chOff x="8911988" y="941681"/>
            <a:chExt cx="2438400" cy="2438400"/>
          </a:xfrm>
        </p:grpSpPr>
        <p:pic>
          <p:nvPicPr>
            <p:cNvPr id="13" name="Рисунок 12" descr="blue-clipart-sticky-note-2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1256936">
              <a:off x="8911988" y="941681"/>
              <a:ext cx="2438400" cy="2438400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 rot="21260411">
              <a:off x="9280477" y="1392889"/>
              <a:ext cx="174711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31 декабря 2021 – </a:t>
              </a:r>
              <a:b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31 декабря 2024 </a:t>
              </a:r>
            </a:p>
          </p:txBody>
        </p:sp>
      </p:grpSp>
      <p:pic>
        <p:nvPicPr>
          <p:cNvPr id="14" name="Рисунок 13" descr="blue-clipart-sticky-note-2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56936">
            <a:off x="-475396" y="74457"/>
            <a:ext cx="2438400" cy="24384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21188206">
            <a:off x="0" y="494171"/>
            <a:ext cx="15831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января 2020 – </a:t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 декабря 2024 </a:t>
            </a:r>
          </a:p>
        </p:txBody>
      </p:sp>
      <p:pic>
        <p:nvPicPr>
          <p:cNvPr id="8" name="Рисунок 7" descr="a5aHHJgpk8DFMZaCWrawMM6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-873451" y="2756848"/>
            <a:ext cx="3243696" cy="419668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220072" y="1052736"/>
            <a:ext cx="392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</a:t>
            </a:r>
            <a:b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проекта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 b="3333"/>
          <a:stretch/>
        </p:blipFill>
        <p:spPr>
          <a:xfrm rot="10800000">
            <a:off x="0" y="-2"/>
            <a:ext cx="9144000" cy="6858001"/>
          </a:xfrm>
          <a:prstGeom prst="rect">
            <a:avLst/>
          </a:prstGeom>
        </p:spPr>
      </p:pic>
      <p:pic>
        <p:nvPicPr>
          <p:cNvPr id="5" name="Рисунок 4" descr="flag-blue-red-79fa67-1024.png"/>
          <p:cNvPicPr>
            <a:picLocks noChangeAspect="1"/>
          </p:cNvPicPr>
          <p:nvPr/>
        </p:nvPicPr>
        <p:blipFill>
          <a:blip r:embed="rId3" cstate="print"/>
          <a:srcRect r="65844"/>
          <a:stretch>
            <a:fillRect/>
          </a:stretch>
        </p:blipFill>
        <p:spPr>
          <a:xfrm>
            <a:off x="1282912" y="2483893"/>
            <a:ext cx="1569496" cy="2006228"/>
          </a:xfrm>
          <a:prstGeom prst="rect">
            <a:avLst/>
          </a:prstGeom>
        </p:spPr>
      </p:pic>
      <p:pic>
        <p:nvPicPr>
          <p:cNvPr id="6" name="Рисунок 5" descr="flag-blue-red-79fa67-1024.png"/>
          <p:cNvPicPr>
            <a:picLocks noChangeAspect="1"/>
          </p:cNvPicPr>
          <p:nvPr/>
        </p:nvPicPr>
        <p:blipFill>
          <a:blip r:embed="rId3" cstate="print"/>
          <a:srcRect r="65844"/>
          <a:stretch>
            <a:fillRect/>
          </a:stretch>
        </p:blipFill>
        <p:spPr>
          <a:xfrm>
            <a:off x="2472542" y="2486168"/>
            <a:ext cx="1569496" cy="2006228"/>
          </a:xfrm>
          <a:prstGeom prst="rect">
            <a:avLst/>
          </a:prstGeom>
        </p:spPr>
      </p:pic>
      <p:pic>
        <p:nvPicPr>
          <p:cNvPr id="7" name="Рисунок 6" descr="flag-blue-red-79fa67-1024.png"/>
          <p:cNvPicPr>
            <a:picLocks noChangeAspect="1"/>
          </p:cNvPicPr>
          <p:nvPr/>
        </p:nvPicPr>
        <p:blipFill>
          <a:blip r:embed="rId3" cstate="print"/>
          <a:srcRect r="65844"/>
          <a:stretch>
            <a:fillRect/>
          </a:stretch>
        </p:blipFill>
        <p:spPr>
          <a:xfrm>
            <a:off x="3646248" y="2486168"/>
            <a:ext cx="1569496" cy="2006228"/>
          </a:xfrm>
          <a:prstGeom prst="rect">
            <a:avLst/>
          </a:prstGeom>
        </p:spPr>
      </p:pic>
      <p:pic>
        <p:nvPicPr>
          <p:cNvPr id="8" name="Рисунок 7" descr="flag-blue-red-79fa67-1024.png"/>
          <p:cNvPicPr>
            <a:picLocks noChangeAspect="1"/>
          </p:cNvPicPr>
          <p:nvPr/>
        </p:nvPicPr>
        <p:blipFill>
          <a:blip r:embed="rId3" cstate="print"/>
          <a:srcRect r="65844"/>
          <a:stretch>
            <a:fillRect/>
          </a:stretch>
        </p:blipFill>
        <p:spPr>
          <a:xfrm>
            <a:off x="4833604" y="2486167"/>
            <a:ext cx="1569496" cy="2006228"/>
          </a:xfrm>
          <a:prstGeom prst="rect">
            <a:avLst/>
          </a:prstGeom>
        </p:spPr>
      </p:pic>
      <p:pic>
        <p:nvPicPr>
          <p:cNvPr id="9" name="Рисунок 8" descr="flag-blue-red-79fa67-1024.png"/>
          <p:cNvPicPr>
            <a:picLocks noChangeAspect="1"/>
          </p:cNvPicPr>
          <p:nvPr/>
        </p:nvPicPr>
        <p:blipFill>
          <a:blip r:embed="rId3" cstate="print"/>
          <a:srcRect r="65844"/>
          <a:stretch>
            <a:fillRect/>
          </a:stretch>
        </p:blipFill>
        <p:spPr>
          <a:xfrm>
            <a:off x="6020959" y="2486168"/>
            <a:ext cx="1569496" cy="2006228"/>
          </a:xfrm>
          <a:prstGeom prst="rect">
            <a:avLst/>
          </a:prstGeom>
        </p:spPr>
      </p:pic>
      <p:pic>
        <p:nvPicPr>
          <p:cNvPr id="12" name="Рисунок 11" descr="f806252045a28179caaf0ec8f0b5f29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536" y="3029514"/>
            <a:ext cx="4490121" cy="382848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25437" y="993982"/>
            <a:ext cx="82910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Пройти обучающимся организациям аттестацию </a:t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использованием механизма демонстрационного экзамена, </a:t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осуществляющих образовательную деятельность </a:t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образовательным программам СПО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62033" y="2257009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59692" y="2276142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2BE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rgbClr val="02BE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131700" y="2261599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18098" y="2267950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2BE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rgbClr val="02BE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474231" y="2265595"/>
            <a:ext cx="755335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07704" y="-27384"/>
            <a:ext cx="53813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2BEB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 проекта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91602" y="3023558"/>
            <a:ext cx="777777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5%</a:t>
            </a:r>
            <a:endParaRPr lang="ru-RU" sz="24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81233" y="3039479"/>
            <a:ext cx="777777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6%</a:t>
            </a:r>
            <a:endParaRPr lang="ru-RU" sz="24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43567" y="3028104"/>
            <a:ext cx="777777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8%</a:t>
            </a:r>
            <a:endParaRPr lang="ru-RU" sz="24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08090" y="3028104"/>
            <a:ext cx="1005403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13%</a:t>
            </a:r>
            <a:endParaRPr lang="ru-RU" sz="24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11368" y="3030378"/>
            <a:ext cx="1005403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18%</a:t>
            </a:r>
            <a:endParaRPr lang="ru-RU" sz="24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30" name="Рисунок 29" descr="Reasons-behind-the-success-of-distance-education-in-India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13947" y="4165070"/>
            <a:ext cx="3135320" cy="2615225"/>
          </a:xfrm>
          <a:prstGeom prst="rect">
            <a:avLst/>
          </a:prstGeom>
        </p:spPr>
      </p:pic>
      <p:pic>
        <p:nvPicPr>
          <p:cNvPr id="2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6021288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5733256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postit12-u61738.png"/>
          <p:cNvPicPr>
            <a:picLocks noChangeAspect="1"/>
          </p:cNvPicPr>
          <p:nvPr/>
        </p:nvPicPr>
        <p:blipFill>
          <a:blip r:embed="rId2" cstate="print"/>
          <a:srcRect l="20000" r="18571"/>
          <a:stretch>
            <a:fillRect/>
          </a:stretch>
        </p:blipFill>
        <p:spPr>
          <a:xfrm>
            <a:off x="4531014" y="3080334"/>
            <a:ext cx="2366381" cy="2579427"/>
          </a:xfrm>
          <a:prstGeom prst="rect">
            <a:avLst/>
          </a:prstGeom>
        </p:spPr>
      </p:pic>
      <p:pic>
        <p:nvPicPr>
          <p:cNvPr id="28" name="Рисунок 27" descr="postit12-u61738.png"/>
          <p:cNvPicPr>
            <a:picLocks noChangeAspect="1"/>
          </p:cNvPicPr>
          <p:nvPr/>
        </p:nvPicPr>
        <p:blipFill>
          <a:blip r:embed="rId2" cstate="print"/>
          <a:srcRect l="20000" r="18571"/>
          <a:stretch>
            <a:fillRect/>
          </a:stretch>
        </p:blipFill>
        <p:spPr>
          <a:xfrm>
            <a:off x="2267744" y="3068960"/>
            <a:ext cx="2351773" cy="2563505"/>
          </a:xfrm>
          <a:prstGeom prst="rect">
            <a:avLst/>
          </a:prstGeom>
        </p:spPr>
      </p:pic>
      <p:pic>
        <p:nvPicPr>
          <p:cNvPr id="29" name="Рисунок 28" descr="postit12-u61738.png"/>
          <p:cNvPicPr>
            <a:picLocks noChangeAspect="1"/>
          </p:cNvPicPr>
          <p:nvPr/>
        </p:nvPicPr>
        <p:blipFill>
          <a:blip r:embed="rId2" cstate="print"/>
          <a:srcRect l="20000" r="18571"/>
          <a:stretch>
            <a:fillRect/>
          </a:stretch>
        </p:blipFill>
        <p:spPr>
          <a:xfrm>
            <a:off x="-55320" y="3039389"/>
            <a:ext cx="2347414" cy="2558753"/>
          </a:xfrm>
          <a:prstGeom prst="rect">
            <a:avLst/>
          </a:prstGeom>
        </p:spPr>
      </p:pic>
      <p:pic>
        <p:nvPicPr>
          <p:cNvPr id="26" name="Рисунок 25" descr="postit12-u61738.png"/>
          <p:cNvPicPr>
            <a:picLocks noChangeAspect="1"/>
          </p:cNvPicPr>
          <p:nvPr/>
        </p:nvPicPr>
        <p:blipFill>
          <a:blip r:embed="rId2" cstate="print"/>
          <a:srcRect l="20000" r="18571"/>
          <a:stretch>
            <a:fillRect/>
          </a:stretch>
        </p:blipFill>
        <p:spPr>
          <a:xfrm>
            <a:off x="4543975" y="637383"/>
            <a:ext cx="2359322" cy="2571734"/>
          </a:xfrm>
          <a:prstGeom prst="rect">
            <a:avLst/>
          </a:prstGeom>
        </p:spPr>
      </p:pic>
      <p:pic>
        <p:nvPicPr>
          <p:cNvPr id="25" name="Рисунок 24" descr="postit12-u61738.png"/>
          <p:cNvPicPr>
            <a:picLocks noChangeAspect="1"/>
          </p:cNvPicPr>
          <p:nvPr/>
        </p:nvPicPr>
        <p:blipFill>
          <a:blip r:embed="rId2" cstate="print"/>
          <a:srcRect l="20000" r="18571"/>
          <a:stretch>
            <a:fillRect/>
          </a:stretch>
        </p:blipFill>
        <p:spPr>
          <a:xfrm>
            <a:off x="2264800" y="623737"/>
            <a:ext cx="2345674" cy="2556857"/>
          </a:xfrm>
          <a:prstGeom prst="rect">
            <a:avLst/>
          </a:prstGeom>
        </p:spPr>
      </p:pic>
      <p:pic>
        <p:nvPicPr>
          <p:cNvPr id="24" name="Рисунок 23" descr="postit12-u61738.png"/>
          <p:cNvPicPr>
            <a:picLocks noChangeAspect="1"/>
          </p:cNvPicPr>
          <p:nvPr/>
        </p:nvPicPr>
        <p:blipFill>
          <a:blip r:embed="rId2" cstate="print"/>
          <a:srcRect l="20000" r="18571"/>
          <a:stretch>
            <a:fillRect/>
          </a:stretch>
        </p:blipFill>
        <p:spPr>
          <a:xfrm>
            <a:off x="3876" y="621462"/>
            <a:ext cx="2305865" cy="251346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732240" y="1556792"/>
            <a:ext cx="253848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Запустить центры опережающей профессиональной подготовки 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мастерские, оснащенные современной материально-технической базой по одной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из компетенций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7504" y="0"/>
            <a:ext cx="8861627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 проекта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1372" y="1174778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2019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95441" y="1180260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2020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27508" y="1193012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2021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0776" y="3587722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7914" y="3599012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2023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49595" y="3611836"/>
            <a:ext cx="75533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2024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8450" y="1572839"/>
            <a:ext cx="2156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10 центров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700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мастерских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/>
              <a:cs typeface="Times New Roman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76253" y="1575112"/>
            <a:ext cx="2156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22 центров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1400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мастерских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654621" y="1429045"/>
            <a:ext cx="2156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34 центров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2200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мастерских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7512" y="4018063"/>
            <a:ext cx="2156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51 центров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3100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мастерских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/>
              <a:cs typeface="Times New Roman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76258" y="4033984"/>
            <a:ext cx="2156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68 центров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4120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мастерских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/>
              <a:cs typeface="Times New Roman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4059" y="4022610"/>
            <a:ext cx="2156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100 центров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5000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мастерских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Calibri"/>
              <a:cs typeface="Times New Roman"/>
            </a:endParaRPr>
          </a:p>
        </p:txBody>
      </p:sp>
      <p:pic>
        <p:nvPicPr>
          <p:cNvPr id="35" name="Рисунок 34" descr="ae2c23b58493 - коп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3707" y="5616770"/>
            <a:ext cx="6059606" cy="1182953"/>
          </a:xfrm>
          <a:prstGeom prst="rect">
            <a:avLst/>
          </a:prstGeom>
        </p:spPr>
      </p:pic>
      <p:pic>
        <p:nvPicPr>
          <p:cNvPr id="36" name="Рисунок 35" descr="puzzle-2651912_19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69541" y="5547422"/>
            <a:ext cx="1910688" cy="1076752"/>
          </a:xfrm>
          <a:prstGeom prst="rect">
            <a:avLst/>
          </a:prstGeom>
        </p:spPr>
      </p:pic>
      <p:pic>
        <p:nvPicPr>
          <p:cNvPr id="3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5949280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66918" y="5672622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2272878_bd_media_id_01eeec93d9b13123eaee13c87092502d.png"/>
          <p:cNvPicPr>
            <a:picLocks noChangeAspect="1"/>
          </p:cNvPicPr>
          <p:nvPr/>
        </p:nvPicPr>
        <p:blipFill>
          <a:blip r:embed="rId2" cstate="print"/>
          <a:srcRect l="3043" t="12522" b="11652"/>
          <a:stretch>
            <a:fillRect/>
          </a:stretch>
        </p:blipFill>
        <p:spPr>
          <a:xfrm>
            <a:off x="1115616" y="2899534"/>
            <a:ext cx="5529024" cy="3007423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39552" y="-27384"/>
            <a:ext cx="8345378" cy="17077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</a:pPr>
            <a: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Глобальная к</a:t>
            </a:r>
            <a:r>
              <a:rPr lang="ru-RU" sz="36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онкур</a:t>
            </a:r>
            <a: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ентоспособность</a:t>
            </a:r>
            <a:b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36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высшего образования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043608" y="260648"/>
            <a:ext cx="805217" cy="749008"/>
            <a:chOff x="3704684" y="3111147"/>
            <a:chExt cx="632036" cy="575063"/>
          </a:xfrm>
        </p:grpSpPr>
        <p:sp>
          <p:nvSpPr>
            <p:cNvPr id="14" name="AutoShape 9"/>
            <p:cNvSpPr>
              <a:spLocks noChangeArrowheads="1"/>
            </p:cNvSpPr>
            <p:nvPr/>
          </p:nvSpPr>
          <p:spPr bwMode="gray">
            <a:xfrm>
              <a:off x="3704684" y="3111147"/>
              <a:ext cx="632036" cy="575063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rgbClr val="9966FF">
                    <a:gamma/>
                    <a:shade val="46275"/>
                    <a:invGamma/>
                  </a:srgbClr>
                </a:gs>
                <a:gs pos="100000">
                  <a:srgbClr val="9966FF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gray">
            <a:xfrm>
              <a:off x="3849893" y="3170184"/>
              <a:ext cx="328652" cy="496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395536" y="1772816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– </a:t>
            </a:r>
            <a: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повысить конкурентоспособность </a:t>
            </a:r>
            <a:b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327394"/>
                </a:solidFill>
                <a:latin typeface="Arial" pitchFamily="34" charset="0"/>
                <a:cs typeface="Arial" pitchFamily="34" charset="0"/>
              </a:rPr>
              <a:t>профессионального образования</a:t>
            </a:r>
          </a:p>
        </p:txBody>
      </p:sp>
      <p:pic>
        <p:nvPicPr>
          <p:cNvPr id="20" name="Рисунок 19" descr="blue-arrow-png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297180" y="2536395"/>
            <a:ext cx="2535338" cy="2328804"/>
          </a:xfrm>
          <a:prstGeom prst="rect">
            <a:avLst/>
          </a:prstGeom>
        </p:spPr>
      </p:pic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237312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594928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ymedvedeva\Desktop\Медведева\КАРТИНКИ\3786ca01a829efc889d8236e316a46da dfh 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5944" y="2579169"/>
            <a:ext cx="4568056" cy="4278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5254383" y="2429320"/>
            <a:ext cx="3603009" cy="4155743"/>
            <a:chOff x="7952058" y="2698484"/>
            <a:chExt cx="4317279" cy="3279236"/>
          </a:xfrm>
        </p:grpSpPr>
        <p:pic>
          <p:nvPicPr>
            <p:cNvPr id="6" name="Рисунок 5" descr="banner-png-14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2058" y="2698484"/>
              <a:ext cx="4317279" cy="3279236"/>
            </a:xfrm>
            <a:prstGeom prst="rect">
              <a:avLst/>
            </a:prstGeom>
          </p:spPr>
        </p:pic>
        <p:sp>
          <p:nvSpPr>
            <p:cNvPr id="29697" name="Rectangle 1"/>
            <p:cNvSpPr>
              <a:spLocks noChangeArrowheads="1"/>
            </p:cNvSpPr>
            <p:nvPr/>
          </p:nvSpPr>
          <p:spPr bwMode="auto">
            <a:xfrm>
              <a:off x="8016690" y="3268780"/>
              <a:ext cx="4148918" cy="138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Сформировать</a:t>
              </a:r>
              <a:r>
                <a:rPr kumimoji="0" lang="ru-RU" b="1" i="0" u="none" strike="noStrike" cap="none" normalizeH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br>
                <a:rPr kumimoji="0" lang="ru-RU" b="1" i="0" u="none" strike="noStrike" cap="none" normalizeH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</a:br>
              <a:r>
                <a:rPr kumimoji="0" lang="ru-RU" b="1" i="0" u="none" strike="noStrike" cap="none" normalizeH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или </a:t>
              </a: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актуализировать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программы развития</a:t>
              </a:r>
              <a:b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</a:b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этих</a:t>
              </a:r>
              <a:r>
                <a:rPr kumimoji="0" lang="ru-RU" b="1" i="0" u="none" strike="noStrike" cap="none" normalizeH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30 ВУЗов</a:t>
              </a: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b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</a:b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с учетом национальных </a:t>
              </a:r>
              <a:b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</a:br>
              <a:r>
                <a:rPr kumimoji="0" lang="ru-RU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целей РФ до 2024</a:t>
              </a:r>
              <a:endParaRPr kumimoji="0" lang="ru-RU" sz="2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3" name="Рисунок 12" descr="banner-png-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9878" y="2673459"/>
            <a:ext cx="4082999" cy="3279236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0" y="5907974"/>
            <a:ext cx="3609035" cy="950026"/>
            <a:chOff x="0" y="0"/>
            <a:chExt cx="3609035" cy="950026"/>
          </a:xfrm>
        </p:grpSpPr>
        <p:pic>
          <p:nvPicPr>
            <p:cNvPr id="10" name="Рисунок 9" descr="arrow-banner-png.png"/>
            <p:cNvPicPr>
              <a:picLocks noChangeAspect="1"/>
            </p:cNvPicPr>
            <p:nvPr/>
          </p:nvPicPr>
          <p:blipFill>
            <a:blip r:embed="rId3" cstate="print"/>
            <a:srcRect l="5028"/>
            <a:stretch>
              <a:fillRect/>
            </a:stretch>
          </p:blipFill>
          <p:spPr>
            <a:xfrm>
              <a:off x="0" y="0"/>
              <a:ext cx="3609035" cy="950026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577842" y="228178"/>
              <a:ext cx="27149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31 декабря 2019 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38831" y="423858"/>
            <a:ext cx="6098279" cy="4175438"/>
            <a:chOff x="238831" y="533042"/>
            <a:chExt cx="6098279" cy="4120845"/>
          </a:xfrm>
        </p:grpSpPr>
        <p:pic>
          <p:nvPicPr>
            <p:cNvPr id="16" name="Рисунок 15" descr="banner-png-14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603" y="533042"/>
              <a:ext cx="6050507" cy="4120845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238831" y="1455972"/>
              <a:ext cx="5424987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Провести ротацию и дополнительный конкурсный отбор университетов, получающих господдержку, чтобы повысить их конкурентоспособность среди ведущих мировых научно-образовательных центров</a:t>
              </a:r>
              <a:endParaRPr lang="ru-RU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303350" y="3415685"/>
            <a:ext cx="4169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Получить 30 университетам господдержку (не менее 1 </a:t>
            </a:r>
            <a:b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каждом федеральном округе </a:t>
            </a:r>
            <a:b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 в 10 субъектах РФ) </a:t>
            </a:r>
            <a:endParaRPr lang="ru-RU" sz="1000" b="1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1114626908.png"/>
          <p:cNvPicPr>
            <a:picLocks noChangeAspect="1"/>
          </p:cNvPicPr>
          <p:nvPr/>
        </p:nvPicPr>
        <p:blipFill>
          <a:blip r:embed="rId4" cstate="print"/>
          <a:srcRect r="5930"/>
          <a:stretch>
            <a:fillRect/>
          </a:stretch>
        </p:blipFill>
        <p:spPr>
          <a:xfrm>
            <a:off x="6430461" y="4162567"/>
            <a:ext cx="2713540" cy="268178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508104" y="404664"/>
            <a:ext cx="3563888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 </a:t>
            </a:r>
            <a:b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проекта</a:t>
            </a:r>
          </a:p>
        </p:txBody>
      </p:sp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5373216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5085184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22832" y="777926"/>
          <a:ext cx="8913664" cy="6035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7953">
                <a:tc>
                  <a:txBody>
                    <a:bodyPr/>
                    <a:lstStyle/>
                    <a:p>
                      <a:pPr marL="715963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Каждый </a:t>
                      </a:r>
                    </a:p>
                    <a:p>
                      <a:pPr marL="715963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университет</a:t>
                      </a:r>
                      <a:r>
                        <a:rPr lang="ru-RU" sz="24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с </a:t>
                      </a: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господдержкой </a:t>
                      </a:r>
                    </a:p>
                    <a:p>
                      <a:pPr marL="715963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достигнет</a:t>
                      </a:r>
                      <a:r>
                        <a:rPr lang="ru-RU" sz="24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показателей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547">
                <a:tc>
                  <a:txBody>
                    <a:bodyPr/>
                    <a:lstStyle/>
                    <a:p>
                      <a:pPr algn="r"/>
                      <a:r>
                        <a:rPr lang="ru-RU" sz="1700" b="0" dirty="0" bmk="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Войдет два</a:t>
                      </a:r>
                      <a:r>
                        <a:rPr lang="ru-RU" sz="1700" b="0" baseline="0" dirty="0" bmk="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года </a:t>
                      </a:r>
                      <a:r>
                        <a:rPr lang="ru-RU" sz="1700" b="0" dirty="0" bmk="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подряд в топ-1000 международных рейтингов</a:t>
                      </a:r>
                      <a:endParaRPr lang="ru-RU" sz="1700" b="0" dirty="0">
                        <a:solidFill>
                          <a:srgbClr val="1753F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4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bmk="_GoBack">
                          <a:solidFill>
                            <a:srgbClr val="0070C0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Войдет два года подряд в топ-200 одного отраслевого международного рейтинга</a:t>
                      </a:r>
                      <a:endParaRPr lang="ru-RU" sz="1700" b="0" dirty="0" bmk="_GoBack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68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bmk="_GoBack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Разместит</a:t>
                      </a:r>
                      <a:r>
                        <a:rPr lang="ru-RU" sz="1700" b="0" baseline="0" dirty="0" bmk="_GoBack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700" b="0" dirty="0" bmk="_GoBack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 открытых онлайн-курсов на международных платформах онлайн-образования, которые рассчитаны на 5000 слушателей из не менее чем 5 стран</a:t>
                      </a:r>
                      <a:endParaRPr lang="ru-RU" sz="1700" b="0" dirty="0" bmk="_GoBack">
                        <a:solidFill>
                          <a:srgbClr val="1753F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54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bmk="_GoBack">
                          <a:solidFill>
                            <a:srgbClr val="0070C0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20% от общего числа кадров – научно-педагогические работники до 35 лет</a:t>
                      </a:r>
                      <a:endParaRPr lang="ru-RU" sz="1700" b="0" dirty="0" bmk="_GoBack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2680">
                <a:tc>
                  <a:txBody>
                    <a:bodyPr/>
                    <a:lstStyle/>
                    <a:p>
                      <a:pPr algn="r"/>
                      <a:r>
                        <a:rPr lang="ru-RU" sz="1700" b="0" dirty="0" bmk="_GoBack">
                          <a:solidFill>
                            <a:srgbClr val="1753FD"/>
                          </a:solidFill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700" b="0" i="0" u="none" strike="noStrike" cap="none" normalizeH="0" baseline="0" dirty="0" bmk="_GoBack">
                          <a:ln>
                            <a:noFill/>
                          </a:ln>
                          <a:solidFill>
                            <a:srgbClr val="1753FD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0% от общего числа, поступивших в магистратуру, – доля студентов, поступивших </a:t>
                      </a:r>
                      <a:br>
                        <a:rPr kumimoji="0" lang="ru-RU" sz="1700" b="0" i="0" u="none" strike="noStrike" cap="none" normalizeH="0" baseline="0" dirty="0" bmk="_GoBack">
                          <a:ln>
                            <a:noFill/>
                          </a:ln>
                          <a:solidFill>
                            <a:srgbClr val="1753FD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</a:br>
                      <a:r>
                        <a:rPr kumimoji="0" lang="ru-RU" sz="1700" b="0" i="0" u="none" strike="noStrike" cap="none" normalizeH="0" baseline="0" dirty="0" bmk="_GoBack">
                          <a:ln>
                            <a:noFill/>
                          </a:ln>
                          <a:solidFill>
                            <a:srgbClr val="1753FD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в магистратуры и имеющих высшее образование, полученное в других ОО ВПО</a:t>
                      </a:r>
                      <a:endParaRPr lang="ru-RU" sz="1700" b="0" dirty="0">
                        <a:solidFill>
                          <a:srgbClr val="1753F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815"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0" i="0" u="none" strike="noStrike" cap="none" normalizeH="0" baseline="0" dirty="0" bmk="_GoBack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40% выпускников защищают диссертации на соискание ученой степени кандидата наук (или ее зарубежных аналогов) не позднее года после завершения аспирантуры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2680"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0" i="0" u="none" strike="noStrike" cap="none" normalizeH="0" baseline="0" dirty="0" bmk="_GoBack">
                          <a:ln>
                            <a:noFill/>
                          </a:ln>
                          <a:solidFill>
                            <a:srgbClr val="1753FD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Общий конкурс по университету при приеме на обучение по программам магистратуры – 3 человека на место</a:t>
                      </a:r>
                      <a:endParaRPr lang="ru-RU" sz="1700" b="0" dirty="0">
                        <a:solidFill>
                          <a:srgbClr val="1753FD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" name="Рисунок 7" descr="highlight-500x5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747" y="251005"/>
            <a:ext cx="1568713" cy="180832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619672" y="-27384"/>
            <a:ext cx="662473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 проекта</a:t>
            </a:r>
          </a:p>
        </p:txBody>
      </p:sp>
      <p:pic>
        <p:nvPicPr>
          <p:cNvPr id="12" name="Рисунок 11" descr="blue-arrow-png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0"/>
            <a:ext cx="2750799" cy="25267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145533">
            <a:off x="52897" y="1012025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2024 год</a:t>
            </a:r>
          </a:p>
        </p:txBody>
      </p:sp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6381328"/>
            <a:ext cx="1352108" cy="37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6453336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 descr="559f7d7fd0494.pn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67782" y="1651360"/>
            <a:ext cx="3958403" cy="2448724"/>
          </a:xfrm>
          <a:prstGeom prst="rect">
            <a:avLst/>
          </a:prstGeom>
        </p:spPr>
      </p:pic>
      <p:pic>
        <p:nvPicPr>
          <p:cNvPr id="20" name="Рисунок 19" descr="about-man-imag.png"/>
          <p:cNvPicPr>
            <a:picLocks noChangeAspect="1"/>
          </p:cNvPicPr>
          <p:nvPr/>
        </p:nvPicPr>
        <p:blipFill>
          <a:blip r:embed="rId3" cstate="print"/>
          <a:srcRect t="23962" b="19005"/>
          <a:stretch>
            <a:fillRect/>
          </a:stretch>
        </p:blipFill>
        <p:spPr>
          <a:xfrm>
            <a:off x="5681647" y="2953560"/>
            <a:ext cx="3172793" cy="3904440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 rot="21046406">
            <a:off x="5587449" y="2066710"/>
            <a:ext cx="24283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31 декабря 2019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18366" y="0"/>
            <a:ext cx="4649754" cy="3674045"/>
            <a:chOff x="700168" y="1826003"/>
            <a:chExt cx="4649754" cy="3674045"/>
          </a:xfrm>
        </p:grpSpPr>
        <p:pic>
          <p:nvPicPr>
            <p:cNvPr id="11" name="Рисунок 10" descr="places-folder-blue-icon-oxygen-iconset-team-file-png.png"/>
            <p:cNvPicPr>
              <a:picLocks noChangeAspect="1"/>
            </p:cNvPicPr>
            <p:nvPr/>
          </p:nvPicPr>
          <p:blipFill>
            <a:blip r:embed="rId4" cstate="print"/>
            <a:srcRect b="13208"/>
            <a:stretch>
              <a:fillRect/>
            </a:stretch>
          </p:blipFill>
          <p:spPr>
            <a:xfrm>
              <a:off x="700168" y="1826003"/>
              <a:ext cx="4649754" cy="3674045"/>
            </a:xfrm>
            <a:prstGeom prst="rect">
              <a:avLst/>
            </a:prstGeom>
          </p:spPr>
        </p:pic>
        <p:sp>
          <p:nvSpPr>
            <p:cNvPr id="41" name="Прямоугольник 40"/>
            <p:cNvSpPr/>
            <p:nvPr/>
          </p:nvSpPr>
          <p:spPr>
            <a:xfrm>
              <a:off x="730153" y="2972895"/>
              <a:ext cx="457200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Сформировать перечень </a:t>
              </a:r>
            </a:p>
            <a:p>
              <a:pPr algn="ctr"/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из 80 ОО высшего образования </a:t>
              </a:r>
            </a:p>
            <a:p>
              <a:pPr algn="ctr"/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из 40 субъектов РФ, </a:t>
              </a:r>
            </a:p>
            <a:p>
              <a:pPr algn="ctr"/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которые обеспечивают подготовку кадров для базовых отраслей экономики и социальной сферы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92998" y="3479655"/>
            <a:ext cx="4649754" cy="3057623"/>
            <a:chOff x="5097013" y="2401480"/>
            <a:chExt cx="4649754" cy="3576240"/>
          </a:xfrm>
        </p:grpSpPr>
        <p:pic>
          <p:nvPicPr>
            <p:cNvPr id="14" name="Рисунок 13" descr="places-folder-blue-icon-oxygen-iconset-team-file-png.png"/>
            <p:cNvPicPr>
              <a:picLocks noChangeAspect="1"/>
            </p:cNvPicPr>
            <p:nvPr/>
          </p:nvPicPr>
          <p:blipFill>
            <a:blip r:embed="rId4" cstate="print"/>
            <a:srcRect b="13208"/>
            <a:stretch>
              <a:fillRect/>
            </a:stretch>
          </p:blipFill>
          <p:spPr>
            <a:xfrm>
              <a:off x="5097013" y="2401480"/>
              <a:ext cx="4649754" cy="3576240"/>
            </a:xfrm>
            <a:prstGeom prst="rect">
              <a:avLst/>
            </a:prstGeom>
          </p:spPr>
        </p:pic>
        <p:sp>
          <p:nvSpPr>
            <p:cNvPr id="43" name="Прямоугольник 42"/>
            <p:cNvSpPr/>
            <p:nvPr/>
          </p:nvSpPr>
          <p:spPr>
            <a:xfrm>
              <a:off x="5349923" y="3452590"/>
              <a:ext cx="4258102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Провести ротацию </a:t>
              </a:r>
              <a:b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и дополнительный конкурсный отбор ОО высшего образования,</a:t>
              </a:r>
              <a:b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rgbClr val="FAFAFA"/>
                  </a:solidFill>
                  <a:latin typeface="Arial" pitchFamily="34" charset="0"/>
                  <a:cs typeface="Arial" pitchFamily="34" charset="0"/>
                </a:rPr>
                <a:t> в отношении которых установили категория «национальный исследовательский университет» 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788024" y="116632"/>
            <a:ext cx="4248472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 </a:t>
            </a:r>
            <a:b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753FD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проекта</a:t>
            </a:r>
          </a:p>
        </p:txBody>
      </p:sp>
      <p:pic>
        <p:nvPicPr>
          <p:cNvPr id="1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6237312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594928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phone-text-bubble-png-blue-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385" y="277420"/>
            <a:ext cx="6726635" cy="4538420"/>
          </a:xfrm>
          <a:prstGeom prst="rect">
            <a:avLst/>
          </a:prstGeom>
        </p:spPr>
      </p:pic>
      <p:pic>
        <p:nvPicPr>
          <p:cNvPr id="1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6952" y="6359859"/>
            <a:ext cx="1143868" cy="31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95536" y="260648"/>
            <a:ext cx="630936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2022 год</a:t>
            </a:r>
            <a:endParaRPr lang="ru-RU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2050" name="Picture 2" descr="C:\Users\ymedvedeva\Desktop\Медведева\КАРТИНКИ\Учитель 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8021" y="607473"/>
            <a:ext cx="6399848" cy="90565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23528" y="692696"/>
            <a:ext cx="648072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Внедрить мониторинг трудоустройства выпускников ВУЗов. Система учитывает:</a:t>
            </a:r>
          </a:p>
          <a:p>
            <a:pPr marL="182563" indent="-182563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удовлетворенность работодателей качеством подготовки выпускников в разрезе указанных ВУЗов и реализуемых образовательных программ;</a:t>
            </a:r>
          </a:p>
          <a:p>
            <a:pPr marL="182563" indent="-182563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b="1" dirty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соответствие направлений подготовки региональным рынкам труда, с учетом сектора </a:t>
            </a:r>
            <a:r>
              <a:rPr lang="ru-RU" sz="2000" b="1" dirty="0" err="1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самозанятости</a:t>
            </a:r>
            <a:endParaRPr lang="ru-RU" sz="20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libri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73b1b170-3775-42d8-9f37-2d15d502cf0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165" y="2016976"/>
            <a:ext cx="7014948" cy="4247346"/>
          </a:xfrm>
          <a:prstGeom prst="rect">
            <a:avLst/>
          </a:prstGeom>
        </p:spPr>
      </p:pic>
      <p:pic>
        <p:nvPicPr>
          <p:cNvPr id="6" name="Рисунок 5" descr="ofice.png"/>
          <p:cNvPicPr>
            <a:picLocks noChangeAspect="1"/>
          </p:cNvPicPr>
          <p:nvPr/>
        </p:nvPicPr>
        <p:blipFill>
          <a:blip r:embed="rId3" cstate="print"/>
          <a:srcRect b="7041"/>
          <a:stretch>
            <a:fillRect/>
          </a:stretch>
        </p:blipFill>
        <p:spPr>
          <a:xfrm>
            <a:off x="-4" y="2584603"/>
            <a:ext cx="3889615" cy="4273397"/>
          </a:xfrm>
          <a:prstGeom prst="rect">
            <a:avLst/>
          </a:prstGeom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821374" y="4644399"/>
            <a:ext cx="50633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38325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6002A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 Повысить квалификацию и стажировку научно-педагогических работников 30 российских ОО ВПО и научных организаций**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6002A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8890" y="6246242"/>
            <a:ext cx="1440909" cy="43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0991" y="6340427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483768" y="620688"/>
            <a:ext cx="65087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37015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Ежегодно отбирать на конкурсной основе </a:t>
            </a:r>
            <a:br>
              <a:rPr lang="ru-RU" b="1" dirty="0">
                <a:solidFill>
                  <a:srgbClr val="37015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dirty="0">
                <a:solidFill>
                  <a:srgbClr val="37015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30 научно-педагогических работников из университетов, входящих в топ-200 международных рейтингов, которым предоставляют гранты. </a:t>
            </a:r>
            <a:br>
              <a:rPr lang="ru-RU" b="1" dirty="0">
                <a:solidFill>
                  <a:srgbClr val="37015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dirty="0">
                <a:solidFill>
                  <a:srgbClr val="37015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Гранты позволят</a:t>
            </a:r>
            <a:r>
              <a:rPr lang="ru-RU" b="1" dirty="0">
                <a:solidFill>
                  <a:srgbClr val="37015F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35696" y="-27384"/>
            <a:ext cx="7153103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210A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Цели проекта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38231" y="2300115"/>
            <a:ext cx="6509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38325" algn="l"/>
              </a:tabLst>
            </a:pPr>
            <a: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1. Разработать передовые образовательные программ ВПО по приоритетным направлениям подготовки кадров </a:t>
            </a:r>
            <a:b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 учетом запросов партнеров мировых </a:t>
            </a:r>
            <a:b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научно-технологических трендов</a:t>
            </a:r>
            <a:endParaRPr lang="ru-RU" sz="1600" b="1" dirty="0">
              <a:solidFill>
                <a:srgbClr val="6002A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90720" y="3501117"/>
            <a:ext cx="6475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838325" algn="l"/>
              </a:tabLst>
            </a:pPr>
            <a: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2. Растиражировать эти образовательные программы в 30 российских ОО ВПО и научных организациях,</a:t>
            </a:r>
            <a:b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в том числе с использованием механизмов сетевой формы реализации **</a:t>
            </a:r>
            <a:endParaRPr lang="ru-RU" sz="1600" b="1" dirty="0">
              <a:solidFill>
                <a:srgbClr val="6002A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90465" y="5488339"/>
            <a:ext cx="6639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rgbClr val="6002A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**за исключением организаций в Москве и Санкт-Петербурге </a:t>
            </a:r>
            <a:endParaRPr lang="ru-RU" sz="1400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218359" y="390304"/>
            <a:ext cx="2337417" cy="2030584"/>
            <a:chOff x="227581" y="422206"/>
            <a:chExt cx="2292830" cy="2099662"/>
          </a:xfrm>
        </p:grpSpPr>
        <p:pic>
          <p:nvPicPr>
            <p:cNvPr id="18" name="Рисунок 17" descr="free-png-labels-bubble-6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7581" y="422206"/>
              <a:ext cx="2292830" cy="2099662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330744" y="1032716"/>
              <a:ext cx="2156346" cy="1416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DAC2F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31 декабря 2019 – </a:t>
              </a:r>
            </a:p>
            <a:p>
              <a:pPr algn="ctr"/>
              <a:r>
                <a:rPr lang="ru-RU" b="1" dirty="0">
                  <a:solidFill>
                    <a:srgbClr val="DAC2F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31 декабря 2024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 b="3333"/>
          <a:stretch/>
        </p:blipFill>
        <p:spPr>
          <a:xfrm rot="10800000">
            <a:off x="0" y="-2"/>
            <a:ext cx="9144000" cy="6858001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0" y="5907974"/>
            <a:ext cx="3609035" cy="950026"/>
            <a:chOff x="0" y="0"/>
            <a:chExt cx="3609035" cy="950026"/>
          </a:xfrm>
        </p:grpSpPr>
        <p:pic>
          <p:nvPicPr>
            <p:cNvPr id="10" name="Рисунок 9" descr="arrow-banner-png.png"/>
            <p:cNvPicPr>
              <a:picLocks noChangeAspect="1"/>
            </p:cNvPicPr>
            <p:nvPr/>
          </p:nvPicPr>
          <p:blipFill>
            <a:blip r:embed="rId3" cstate="print"/>
            <a:srcRect l="5028"/>
            <a:stretch>
              <a:fillRect/>
            </a:stretch>
          </p:blipFill>
          <p:spPr>
            <a:xfrm>
              <a:off x="0" y="0"/>
              <a:ext cx="3609035" cy="950026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577842" y="228178"/>
              <a:ext cx="27149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31 декабря 2019 </a:t>
              </a:r>
            </a:p>
          </p:txBody>
        </p:sp>
      </p:grpSp>
      <p:pic>
        <p:nvPicPr>
          <p:cNvPr id="14" name="Рисунок 13" descr="banner-png-vector-1.png"/>
          <p:cNvPicPr>
            <a:picLocks noChangeAspect="1"/>
          </p:cNvPicPr>
          <p:nvPr/>
        </p:nvPicPr>
        <p:blipFill>
          <a:blip r:embed="rId4" cstate="print"/>
          <a:srcRect l="4882" r="18221" b="37616"/>
          <a:stretch>
            <a:fillRect/>
          </a:stretch>
        </p:blipFill>
        <p:spPr>
          <a:xfrm flipH="1">
            <a:off x="0" y="81888"/>
            <a:ext cx="9144000" cy="223823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45655" y="354843"/>
            <a:ext cx="88847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1838325" algn="l"/>
              </a:tabLst>
            </a:pPr>
            <a:r>
              <a:rPr lang="ru-RU" b="1" dirty="0">
                <a:solidFill>
                  <a:srgbClr val="FAFAFA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Обеспечить свободный доступ к </a:t>
            </a:r>
            <a:r>
              <a:rPr lang="ru-RU" b="1" dirty="0" err="1">
                <a:solidFill>
                  <a:srgbClr val="FAFAFA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онлайн-курсам</a:t>
            </a:r>
            <a:r>
              <a:rPr lang="ru-RU" b="1" dirty="0">
                <a:solidFill>
                  <a:srgbClr val="FAFAFA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, реализуемым образовательными платформами и организациями, осуществляющим образовательную деятельность, по принципу «одного окна» для всех граждан, обучающихся по образовательным программам высшего образования и дополнительным </a:t>
            </a:r>
            <a:r>
              <a:rPr lang="ru-RU" b="1" dirty="0" err="1">
                <a:solidFill>
                  <a:srgbClr val="FAFAFA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профпрограммам</a:t>
            </a:r>
            <a:endParaRPr lang="ru-RU" sz="1000" b="1" dirty="0">
              <a:solidFill>
                <a:srgbClr val="FAFAF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34028" y="4400352"/>
            <a:ext cx="27159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Результат является «перекрестным» 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 соответствующим результатом нацпроекта № 4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7" name="Рисунок 16" descr="banner-png-vector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70000"/>
            <a:ext cx="9144000" cy="3325091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-40944" y="2494457"/>
            <a:ext cx="758815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3832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AFAFA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Обеспечить возможность формирования индивидуальных портфолио студентов на созданной платформе 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AFAFA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AFAFA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«Цифровая образовательная среда», в том числе за счет использования набора сервисных и интеграционных решений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FAFAFA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FAFAFA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61ccb1adfc0bc60bb964c64000f5da88bcab70b3.png"/>
          <p:cNvPicPr>
            <a:picLocks noChangeAspect="1"/>
          </p:cNvPicPr>
          <p:nvPr/>
        </p:nvPicPr>
        <p:blipFill>
          <a:blip r:embed="rId5" cstate="print"/>
          <a:srcRect l="28326" t="20426"/>
          <a:stretch>
            <a:fillRect/>
          </a:stretch>
        </p:blipFill>
        <p:spPr>
          <a:xfrm>
            <a:off x="5036018" y="3776014"/>
            <a:ext cx="3780430" cy="3000098"/>
          </a:xfrm>
          <a:prstGeom prst="rect">
            <a:avLst/>
          </a:prstGeom>
        </p:spPr>
      </p:pic>
      <p:pic>
        <p:nvPicPr>
          <p:cNvPr id="2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5133" y="4378320"/>
            <a:ext cx="1143868" cy="31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5299" y="4966517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0289" y="417919"/>
            <a:ext cx="7564586" cy="170770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Молодые профессионалы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877272"/>
            <a:ext cx="15667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109605" y="7122863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biy65zGk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131" y="3807725"/>
            <a:ext cx="2971873" cy="2782392"/>
          </a:xfrm>
          <a:prstGeom prst="rect">
            <a:avLst/>
          </a:prstGeom>
        </p:spPr>
      </p:pic>
      <p:pic>
        <p:nvPicPr>
          <p:cNvPr id="13" name="Рисунок 12" descr="2111870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2996952"/>
            <a:ext cx="5153332" cy="19808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48183" y="3136379"/>
            <a:ext cx="3600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0541" cmpd="sng">
                  <a:noFill/>
                  <a:prstDash val="solid"/>
                </a:ln>
                <a:solidFill>
                  <a:srgbClr val="DAC2FE"/>
                </a:solidFill>
                <a:latin typeface="Arial" pitchFamily="34" charset="0"/>
                <a:cs typeface="Arial" pitchFamily="34" charset="0"/>
              </a:rPr>
              <a:t>Федеральный проект № 6</a:t>
            </a:r>
          </a:p>
        </p:txBody>
      </p:sp>
      <p:pic>
        <p:nvPicPr>
          <p:cNvPr id="8" name="Рисунок 7" descr="topimg.png"/>
          <p:cNvPicPr>
            <a:picLocks noChangeAspect="1"/>
          </p:cNvPicPr>
          <p:nvPr/>
        </p:nvPicPr>
        <p:blipFill>
          <a:blip r:embed="rId7" cstate="print"/>
          <a:srcRect l="2255" t="-707" b="4503"/>
          <a:stretch>
            <a:fillRect/>
          </a:stretch>
        </p:blipFill>
        <p:spPr>
          <a:xfrm>
            <a:off x="5422922" y="1988840"/>
            <a:ext cx="3691899" cy="4869161"/>
          </a:xfrm>
          <a:prstGeom prst="rect">
            <a:avLst/>
          </a:prstGeom>
        </p:spPr>
      </p:pic>
      <p:pic>
        <p:nvPicPr>
          <p:cNvPr id="1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5589240"/>
            <a:ext cx="1440718" cy="17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77427" y="2151396"/>
            <a:ext cx="666205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Информация из Паспорта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 национального проекта «Образование»,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 утв.</a:t>
            </a:r>
            <a:r>
              <a:rPr lang="en-US" sz="2000" b="1">
                <a:solidFill>
                  <a:srgbClr val="7030A0"/>
                </a:solidFill>
              </a:rPr>
              <a:t> </a:t>
            </a:r>
            <a:r>
              <a:rPr lang="ru-RU" sz="2000" b="1">
                <a:solidFill>
                  <a:srgbClr val="7030A0"/>
                </a:solidFill>
              </a:rPr>
              <a:t>президиумом </a:t>
            </a:r>
            <a:r>
              <a:rPr lang="ru-RU" sz="2000" b="1" dirty="0">
                <a:solidFill>
                  <a:srgbClr val="7030A0"/>
                </a:solidFill>
              </a:rPr>
              <a:t>Совета при Президенте РФ 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по стратегическому развитию 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и национальным проектам 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(протокол от 3 сентября 2018 г. № 10).</a:t>
            </a:r>
          </a:p>
          <a:p>
            <a:pPr algn="ctr"/>
            <a:endParaRPr lang="ru-RU" sz="2000" b="1" dirty="0">
              <a:solidFill>
                <a:srgbClr val="7030A0"/>
              </a:solidFill>
            </a:endParaRPr>
          </a:p>
          <a:p>
            <a:pPr algn="ctr"/>
            <a:r>
              <a:rPr lang="ru-RU" sz="2000" b="1" dirty="0">
                <a:solidFill>
                  <a:srgbClr val="7030A0"/>
                </a:solidFill>
              </a:rPr>
              <a:t>Шаблон с </a:t>
            </a:r>
            <a:r>
              <a:rPr lang="en-US" sz="2000" b="1" dirty="0">
                <a:solidFill>
                  <a:srgbClr val="7030A0"/>
                </a:solidFill>
              </a:rPr>
              <a:t>fppt.com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073" y="596182"/>
            <a:ext cx="5614761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презентации </a:t>
            </a:r>
            <a:br>
              <a:rPr lang="en-US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dirty="0">
                <a:ln w="11430"/>
                <a:solidFill>
                  <a:srgbClr val="2660D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использованы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3619" y="6061260"/>
            <a:ext cx="1757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698" y="6159958"/>
            <a:ext cx="1944687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8" descr="42341pp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7510" y="848124"/>
            <a:ext cx="20193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gerenciamento-de-redes-sociais.png"/>
          <p:cNvPicPr>
            <a:picLocks noChangeAspect="1"/>
          </p:cNvPicPr>
          <p:nvPr/>
        </p:nvPicPr>
        <p:blipFill>
          <a:blip r:embed="rId5" cstate="print"/>
          <a:srcRect b="6490"/>
          <a:stretch>
            <a:fillRect/>
          </a:stretch>
        </p:blipFill>
        <p:spPr>
          <a:xfrm>
            <a:off x="5474740" y="3137007"/>
            <a:ext cx="3809524" cy="33366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561</Words>
  <Application>Microsoft Office PowerPoint</Application>
  <PresentationFormat>Экран (4:3)</PresentationFormat>
  <Paragraphs>121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Monotype Corsiva</vt:lpstr>
      <vt:lpstr>Wingdings</vt:lpstr>
      <vt:lpstr>Тема Office</vt:lpstr>
      <vt:lpstr>Молодые профессионалы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Молодые профессионалы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Elena A. Kostina</cp:lastModifiedBy>
  <cp:revision>114</cp:revision>
  <dcterms:created xsi:type="dcterms:W3CDTF">2014-11-21T11:00:06Z</dcterms:created>
  <dcterms:modified xsi:type="dcterms:W3CDTF">2019-04-21T13:15:48Z</dcterms:modified>
</cp:coreProperties>
</file>