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81" r:id="rId3"/>
    <p:sldId id="308" r:id="rId4"/>
    <p:sldId id="309" r:id="rId5"/>
    <p:sldId id="375" r:id="rId6"/>
    <p:sldId id="383" r:id="rId7"/>
    <p:sldId id="376" r:id="rId8"/>
    <p:sldId id="378" r:id="rId9"/>
    <p:sldId id="386" r:id="rId10"/>
    <p:sldId id="379" r:id="rId11"/>
    <p:sldId id="384" r:id="rId12"/>
    <p:sldId id="380" r:id="rId13"/>
    <p:sldId id="385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3" r:id="rId23"/>
    <p:sldId id="370" r:id="rId24"/>
    <p:sldId id="387" r:id="rId25"/>
    <p:sldId id="390" r:id="rId26"/>
    <p:sldId id="391" r:id="rId27"/>
    <p:sldId id="392" r:id="rId28"/>
    <p:sldId id="393" r:id="rId29"/>
    <p:sldId id="388" r:id="rId30"/>
    <p:sldId id="394" r:id="rId31"/>
    <p:sldId id="389" r:id="rId32"/>
    <p:sldId id="395" r:id="rId33"/>
    <p:sldId id="269" r:id="rId34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107" d="100"/>
          <a:sy n="107" d="100"/>
        </p:scale>
        <p:origin x="-827" y="-79"/>
      </p:cViewPr>
      <p:guideLst>
        <p:guide orient="horz" pos="2115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C9643C-807A-43FB-9F8F-E5D32CD220F9}" type="doc">
      <dgm:prSet loTypeId="urn:microsoft.com/office/officeart/2005/8/layout/cycle4" loCatId="matrix" qsTypeId="urn:microsoft.com/office/officeart/2005/8/quickstyle/simple1" qsCatId="simple" csTypeId="urn:microsoft.com/office/officeart/2005/8/colors/colorful3" csCatId="colorful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22DAB385-6595-4BED-916A-6A4EAC316AB2}">
      <dgm:prSet phldrT="[Текст]" custT="1"/>
      <dgm:spPr bwMode="auto">
        <a:solidFill>
          <a:schemeClr val="accent5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000" b="1" dirty="0">
              <a:latin typeface="Arial"/>
            </a:rPr>
            <a:t>МАТЕРИАЛ ВЕРХА СМЕСОВЫЙ</a:t>
          </a:r>
          <a:endParaRPr b="1" dirty="0"/>
        </a:p>
      </dgm:t>
    </dgm:pt>
    <dgm:pt modelId="{35932F50-E50F-4E09-9548-6BF12B5DFAAE}" type="parTrans" cxnId="{4CF2E6C9-823F-4510-A324-CA26FA864681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DD1C4BBA-E208-480A-AAC7-403537540097}" type="sibTrans" cxnId="{4CF2E6C9-823F-4510-A324-CA26FA864681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2410815E-261F-4CE2-9166-208A2A94ECFF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Мягкий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29878ADA-DE55-47DB-B1A0-498794AA7F6D}" type="parTrans" cxnId="{21BCBE7F-A81B-4D29-8C32-1C8A6BBC3EB3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48D1E931-A1AA-4149-9ECC-CC13589C9E4E}" type="sibTrans" cxnId="{21BCBE7F-A81B-4D29-8C32-1C8A6BBC3EB3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4D89F0B8-3B8A-4A9C-A89C-AEB2EC055499}">
      <dgm:prSet phldrT="[Текст]" custT="1"/>
      <dgm:spPr bwMode="auto">
        <a:solidFill>
          <a:schemeClr val="accent5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  <a:defRPr/>
          </a:pPr>
          <a:r>
            <a:rPr lang="ru-RU" sz="1000" b="1" dirty="0">
              <a:latin typeface="Arial"/>
            </a:rPr>
            <a:t>МАТЕРИАЛ ВЕРХА СИНТЕТИЧЕСКИЙ</a:t>
          </a:r>
          <a:endParaRPr b="1" dirty="0"/>
        </a:p>
      </dgm:t>
    </dgm:pt>
    <dgm:pt modelId="{61880802-2367-4623-9512-76CEB6B81C22}" type="parTrans" cxnId="{255CE3E0-F0BF-4D03-811C-A8BA38635CB1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FED229F6-AD70-48D6-819E-BBCD815F9756}" type="sibTrans" cxnId="{255CE3E0-F0BF-4D03-811C-A8BA38635CB1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206856F8-CC49-4F15-9934-19AD889E1C85}">
      <dgm:prSet phldrT="[Текст]" custT="1"/>
      <dgm:spPr bwMode="auto">
        <a:solidFill>
          <a:schemeClr val="accent1">
            <a:lumMod val="75000"/>
          </a:schemeClr>
        </a:solidFill>
      </dgm:spPr>
      <dgm:t>
        <a:bodyPr/>
        <a:lstStyle/>
        <a:p>
          <a:pPr>
            <a:defRPr/>
          </a:pPr>
          <a:r>
            <a:rPr lang="ru-RU" sz="1000" b="1" dirty="0">
              <a:latin typeface="Arial"/>
            </a:rPr>
            <a:t>УТЕПЛИТЕЛЬ СИНТЕТИЧЕСКИЙ</a:t>
          </a:r>
          <a:endParaRPr b="1" dirty="0"/>
        </a:p>
      </dgm:t>
    </dgm:pt>
    <dgm:pt modelId="{6EFC0365-C82F-4B12-975B-27F9CDC40DF3}" type="parTrans" cxnId="{CD7BDA22-14FB-4CB4-B420-6ACC45DCE14D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FA7A0161-27C9-498F-9C2F-2CB31B3F137A}" type="sibTrans" cxnId="{CD7BDA22-14FB-4CB4-B420-6ACC45DCE14D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1366A66A-6A82-49FA-B9A2-EE9C540A45A4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Не намокает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869EA925-4566-4288-9670-3114916BD577}" type="parTrans" cxnId="{617DEFE9-EC7A-42A1-8553-6CCF0A7F2C19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AC4210A6-9425-42B0-9002-BEFBE2A6CF62}" type="sibTrans" cxnId="{617DEFE9-EC7A-42A1-8553-6CCF0A7F2C19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C49DE965-AAF9-4180-BC95-E49DDCE1E5AB}">
      <dgm:prSet phldrT="[Текст]" custT="1"/>
      <dgm:spPr bwMode="auto">
        <a:solidFill>
          <a:srgbClr val="607ABC"/>
        </a:solidFill>
      </dgm:spPr>
      <dgm:t>
        <a:bodyPr/>
        <a:lstStyle/>
        <a:p>
          <a:pPr>
            <a:defRPr/>
          </a:pPr>
          <a:r>
            <a:rPr lang="ru-RU" sz="1000" b="1" dirty="0">
              <a:latin typeface="Arial"/>
            </a:rPr>
            <a:t>УТЕПЛИТЕЛЬ</a:t>
          </a:r>
          <a:br>
            <a:rPr lang="ru-RU" sz="1000" b="1" dirty="0">
              <a:latin typeface="Arial"/>
            </a:rPr>
          </a:br>
          <a:r>
            <a:rPr lang="ru-RU" sz="1000" b="1" dirty="0">
              <a:latin typeface="Arial"/>
            </a:rPr>
            <a:t>С НАТУР.</a:t>
          </a:r>
          <a:br>
            <a:rPr lang="ru-RU" sz="1000" b="1" dirty="0">
              <a:latin typeface="Arial"/>
            </a:rPr>
          </a:br>
          <a:r>
            <a:rPr lang="ru-RU" sz="1000" b="1" dirty="0">
              <a:latin typeface="Arial"/>
            </a:rPr>
            <a:t>ВОЛОКНАМИ</a:t>
          </a:r>
          <a:endParaRPr b="1" dirty="0"/>
        </a:p>
      </dgm:t>
    </dgm:pt>
    <dgm:pt modelId="{1320637A-1716-4329-90D9-39AA555BAA32}" type="parTrans" cxnId="{B87CDEEB-123F-4A10-8BF9-32722ACBB62B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2F8F343D-9CE7-4A46-A35E-AA16AB5BB728}" type="sibTrans" cxnId="{B87CDEEB-123F-4A10-8BF9-32722ACBB62B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111D2264-2322-4D05-8C4F-DB4322346A6F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Держит тепло при сухой погоде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8B03EF3C-C6D2-4AC8-A026-6972FAA870A2}" type="parTrans" cxnId="{58F14174-A933-4BB4-92E0-4E25EC0986A3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9C34F290-7721-4D47-B872-2C59272EC99D}" type="sibTrans" cxnId="{58F14174-A933-4BB4-92E0-4E25EC0986A3}">
      <dgm:prSet/>
      <dgm:spPr bwMode="auto"/>
      <dgm:t>
        <a:bodyPr/>
        <a:lstStyle/>
        <a:p>
          <a:pPr>
            <a:defRPr/>
          </a:pPr>
          <a:endParaRPr lang="ru-RU" sz="1600"/>
        </a:p>
      </dgm:t>
    </dgm:pt>
    <dgm:pt modelId="{11A0DB18-B2C1-472C-A388-72EB4EA6A0F2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Не шуршит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F3AF1F79-3030-47FA-BFAC-D3FB7B062F44}" type="parTrans" cxnId="{F7DA3619-5532-4F40-BD04-5FD5BAB39E4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D3CD243-E33B-485A-B136-C962899AB4E7}" type="sibTrans" cxnId="{F7DA3619-5532-4F40-BD04-5FD5BAB39E4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BE6B535-A039-4B29-B110-A88550100E1F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Впитывает влагу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CB1BE58A-01EC-41B2-B6FB-A49CA71DB642}" type="parTrans" cxnId="{1C1788F6-137D-43D3-AE68-521CBBA5AAD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476A131-B1C0-415C-AA58-CF06C822C900}" type="sibTrans" cxnId="{1C1788F6-137D-43D3-AE68-521CBBA5AAD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96F79CA-EF7D-40A2-AEEB-FB91336E83C8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Не намокает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B042E93B-8349-4413-AA5A-E29B59BD0A12}" type="parTrans" cxnId="{069EDC4A-FC77-4DD5-9218-A51D9DC8BC1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2D8ECF4-9090-46FB-8351-0A1ECE4251F4}" type="sibTrans" cxnId="{069EDC4A-FC77-4DD5-9218-A51D9DC8BC1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3BC9854-E659-46DF-AFC9-CDB4D7E2CD28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Долгий износ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E9DB45B7-D51C-4C41-B985-AA0048C19C43}" type="parTrans" cxnId="{E6067129-48B6-448A-9266-70F3EB8D1A1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615A8A8-B84C-4CBA-8674-E125A18EC0B1}" type="sibTrans" cxnId="{E6067129-48B6-448A-9266-70F3EB8D1A1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9CF4213-2220-4F83-AA02-D71A2DA4D3D0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Впитывает влагу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73C2F73A-840D-4565-999F-3FEFBC17044A}" type="parTrans" cxnId="{650A4823-1D0A-46E5-85C0-112EBC1646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82DAE32-0191-4B4D-8FCF-58A9F4E4B0DD}" type="sibTrans" cxnId="{650A4823-1D0A-46E5-85C0-112EBC1646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C699868-4D63-4650-B3B0-9450986FAE9C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Долго сохнет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B2BBA315-7B4C-4A77-8D83-1AE590AA9E33}" type="parTrans" cxnId="{04AAA20C-81EE-444B-90A3-E10F7D57B4B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8BE722E-5E3C-4808-AFB0-26BE2A42FB22}" type="sibTrans" cxnId="{04AAA20C-81EE-444B-90A3-E10F7D57B4B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66D2CBF-D355-47F7-99F6-355B856F6BC6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Тяжелый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69508867-1507-4055-8378-36D0F0293237}" type="parTrans" cxnId="{A300F351-32CC-4FB2-984A-17B0CAC8D80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E606058-D16B-4B07-9A50-4CA0E114FA1E}" type="sibTrans" cxnId="{A300F351-32CC-4FB2-984A-17B0CAC8D80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5C983F1-C114-44EA-8389-EF9CAEB7C179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Быстро сохнет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9D00F26D-81A1-42E0-919B-843EE8346253}" type="parTrans" cxnId="{7B2823E5-24C8-4BEE-A864-2E43D3CC0FD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742F8CB-3EAC-4CD3-B7FA-B8285519FF45}" type="sibTrans" cxnId="{7B2823E5-24C8-4BEE-A864-2E43D3CC0FD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D4083DA-DE27-4D8B-8FB1-47CB9CC44B55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Легкий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C62D94AE-A3BF-4B1A-8DF9-2D55B8F7BDBE}" type="parTrans" cxnId="{D45DC055-0BA5-4948-9217-C8261032924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7744753-FB8F-4B34-BB0F-E863C24F88CC}" type="sibTrans" cxnId="{D45DC055-0BA5-4948-9217-C8261032924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E32D3BA-83D1-4371-85C2-94AD16CD228D}">
      <dgm:prSet phldrT="[Текст]" custT="1"/>
      <dgm:spPr bwMode="auto">
        <a:ln>
          <a:solidFill>
            <a:srgbClr val="324576"/>
          </a:solidFill>
        </a:ln>
      </dgm:spPr>
      <dgm:t>
        <a:bodyPr anchor="ctr"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Хорошо держит тепло 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D62A446D-5FD9-4423-BE13-B9739B45052F}" type="parTrans" cxnId="{F5A0C472-4DA2-4B9A-8D9F-47C2B22D780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2442FF3-1108-4D4A-92F4-1DFAA25B82C5}" type="sibTrans" cxnId="{F5A0C472-4DA2-4B9A-8D9F-47C2B22D780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E48E81D-8B92-4BC0-8475-EB6391F6AEAB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Шуршит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0E1DD478-1276-4CB3-B6E3-CCA5E0EA21BB}" type="parTrans" cxnId="{694C05CD-2E21-4025-BBFD-07053771B6E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0B3B2A9-70B0-4B03-87AB-1F42F8AE594D}" type="sibTrans" cxnId="{694C05CD-2E21-4025-BBFD-07053771B6E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FBF57DB-C52E-419D-9219-59F81382D6C8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Легкий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09C1B495-4E85-4324-8CAF-034CA476D458}" type="parTrans" cxnId="{4303C99A-F059-4D14-8952-E693E25A998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B2C9EB5-5206-440B-96EE-63986A29B06B}" type="sibTrans" cxnId="{4303C99A-F059-4D14-8952-E693E25A998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90F5101-E06A-4F3E-9FA8-AB9C4665A1EE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Высокая </a:t>
          </a:r>
          <a:r>
            <a:rPr lang="ru-RU" sz="1400" b="1" dirty="0" err="1">
              <a:solidFill>
                <a:schemeClr val="accent5">
                  <a:lumMod val="75000"/>
                </a:schemeClr>
              </a:solidFill>
              <a:latin typeface="Arial"/>
            </a:rPr>
            <a:t>воздухо</a:t>
          </a: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- проницаемость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F431CE26-6ECE-4ECF-A9DA-7DB8E866C03C}" type="parTrans" cxnId="{D6C72EF4-81AE-4CB3-8FE7-485294D96D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AFF1EEB-6756-4111-80B4-CA57C75AD5B8}" type="sibTrans" cxnId="{D6C72EF4-81AE-4CB3-8FE7-485294D96D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14EBA70-1548-4490-87E7-77509EA6806E}">
      <dgm:prSet phldrT="[Текст]" custT="1"/>
      <dgm:spPr bwMode="auto">
        <a:ln>
          <a:solidFill>
            <a:srgbClr val="324576"/>
          </a:solidFill>
        </a:ln>
      </dgm:spPr>
      <dgm:t>
        <a:bodyPr/>
        <a:lstStyle/>
        <a:p>
          <a:pPr algn="r">
            <a:defRPr/>
          </a:pP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Низкая </a:t>
          </a:r>
          <a:r>
            <a:rPr lang="ru-RU" sz="1400" b="1" dirty="0" err="1">
              <a:solidFill>
                <a:schemeClr val="accent5">
                  <a:lumMod val="75000"/>
                </a:schemeClr>
              </a:solidFill>
              <a:latin typeface="Arial"/>
            </a:rPr>
            <a:t>воздухо</a:t>
          </a:r>
          <a:r>
            <a:rPr lang="ru-RU" sz="1400" b="1" dirty="0">
              <a:solidFill>
                <a:schemeClr val="accent5">
                  <a:lumMod val="75000"/>
                </a:schemeClr>
              </a:solidFill>
              <a:latin typeface="Arial"/>
            </a:rPr>
            <a:t>-проницаемость</a:t>
          </a:r>
          <a:r>
            <a:rPr lang="ru-RU" sz="1400" dirty="0">
              <a:solidFill>
                <a:schemeClr val="accent5">
                  <a:lumMod val="75000"/>
                </a:schemeClr>
              </a:solidFill>
            </a:rPr>
            <a:t> </a:t>
          </a:r>
          <a:endParaRPr sz="1400" dirty="0">
            <a:solidFill>
              <a:schemeClr val="accent5">
                <a:lumMod val="75000"/>
              </a:schemeClr>
            </a:solidFill>
          </a:endParaRPr>
        </a:p>
      </dgm:t>
    </dgm:pt>
    <dgm:pt modelId="{EA95AFA6-915D-46DA-83C4-6336D4E1F885}" type="parTrans" cxnId="{20B604D4-06EE-4C2B-AEF8-FA905F297A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565BC8A-F2F9-499C-8CF3-D50792CAF724}" type="sibTrans" cxnId="{20B604D4-06EE-4C2B-AEF8-FA905F297A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B1D596B-0A85-48C6-8269-FB8088D4AA25}" type="pres">
      <dgm:prSet presAssocID="{6DC9643C-807A-43FB-9F8F-E5D32CD220F9}" presName="cycleMatrixDiagram" presStyleCnt="0">
        <dgm:presLayoutVars>
          <dgm:chMax val="1"/>
          <dgm:dir/>
          <dgm:animLvl val="lvl"/>
          <dgm:resizeHandles val="exact"/>
        </dgm:presLayoutVars>
      </dgm:prSet>
      <dgm:spPr bwMode="auto"/>
      <dgm:t>
        <a:bodyPr/>
        <a:lstStyle/>
        <a:p>
          <a:endParaRPr lang="ru-RU"/>
        </a:p>
      </dgm:t>
    </dgm:pt>
    <dgm:pt modelId="{4650C33C-2F51-4020-9063-4816B8C5F922}" type="pres">
      <dgm:prSet presAssocID="{6DC9643C-807A-43FB-9F8F-E5D32CD220F9}" presName="children" presStyleCnt="0"/>
      <dgm:spPr bwMode="auto"/>
    </dgm:pt>
    <dgm:pt modelId="{4C0E9634-64D9-47B8-B91F-43ED57966849}" type="pres">
      <dgm:prSet presAssocID="{6DC9643C-807A-43FB-9F8F-E5D32CD220F9}" presName="child1group" presStyleCnt="0"/>
      <dgm:spPr bwMode="auto"/>
    </dgm:pt>
    <dgm:pt modelId="{E7580C04-6188-42A6-ADC5-6F1E12D9D166}" type="pres">
      <dgm:prSet presAssocID="{6DC9643C-807A-43FB-9F8F-E5D32CD220F9}" presName="child1" presStyleLbl="bgAcc1" presStyleIdx="0" presStyleCnt="4" custScaleX="150762" custScaleY="125548" custLinFactNeighborX="-25109"/>
      <dgm:spPr bwMode="auto"/>
      <dgm:t>
        <a:bodyPr/>
        <a:lstStyle/>
        <a:p>
          <a:endParaRPr lang="ru-RU"/>
        </a:p>
      </dgm:t>
    </dgm:pt>
    <dgm:pt modelId="{7617E275-1AFF-47CF-B0B0-8A958C0CF67E}" type="pres">
      <dgm:prSet presAssocID="{6DC9643C-807A-43FB-9F8F-E5D32CD220F9}" presName="child1Text" presStyleLbl="bgAcc1" presStyleIdx="0" presStyleCnt="4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93467BEC-2EEA-49C2-99E4-9F602A3699E9}" type="pres">
      <dgm:prSet presAssocID="{6DC9643C-807A-43FB-9F8F-E5D32CD220F9}" presName="child2group" presStyleCnt="0"/>
      <dgm:spPr bwMode="auto"/>
    </dgm:pt>
    <dgm:pt modelId="{9DB7AA1D-81B0-4E86-B84F-5D8E6ADB0789}" type="pres">
      <dgm:prSet presAssocID="{6DC9643C-807A-43FB-9F8F-E5D32CD220F9}" presName="child2" presStyleLbl="bgAcc1" presStyleIdx="1" presStyleCnt="4" custScaleX="162209" custScaleY="125548" custLinFactNeighborX="37499"/>
      <dgm:spPr bwMode="auto"/>
      <dgm:t>
        <a:bodyPr/>
        <a:lstStyle/>
        <a:p>
          <a:endParaRPr lang="ru-RU"/>
        </a:p>
      </dgm:t>
    </dgm:pt>
    <dgm:pt modelId="{1FC2FE6C-D529-481B-96A9-A7D0049ED8F4}" type="pres">
      <dgm:prSet presAssocID="{6DC9643C-807A-43FB-9F8F-E5D32CD220F9}" presName="child2Text" presStyleLbl="bgAcc1" presStyleIdx="1" presStyleCnt="4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88E99399-244E-4BD2-8575-4F81D2A6ABF1}" type="pres">
      <dgm:prSet presAssocID="{6DC9643C-807A-43FB-9F8F-E5D32CD220F9}" presName="child3group" presStyleCnt="0"/>
      <dgm:spPr bwMode="auto"/>
    </dgm:pt>
    <dgm:pt modelId="{4E4F571D-FB3A-4528-993A-A82C548EF255}" type="pres">
      <dgm:prSet presAssocID="{6DC9643C-807A-43FB-9F8F-E5D32CD220F9}" presName="child3" presStyleLbl="bgAcc1" presStyleIdx="2" presStyleCnt="4" custScaleX="176555" custScaleY="159087" custLinFactNeighborX="29566" custLinFactNeighborY="-15299"/>
      <dgm:spPr bwMode="auto"/>
      <dgm:t>
        <a:bodyPr/>
        <a:lstStyle/>
        <a:p>
          <a:endParaRPr lang="ru-RU"/>
        </a:p>
      </dgm:t>
    </dgm:pt>
    <dgm:pt modelId="{C9D0390C-1262-4131-A7EF-4361C9302479}" type="pres">
      <dgm:prSet presAssocID="{6DC9643C-807A-43FB-9F8F-E5D32CD220F9}" presName="child3Text" presStyleLbl="bgAcc1" presStyleIdx="2" presStyleCnt="4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C329EAEE-6587-4F16-A14A-ED336CA43E53}" type="pres">
      <dgm:prSet presAssocID="{6DC9643C-807A-43FB-9F8F-E5D32CD220F9}" presName="child4group" presStyleCnt="0"/>
      <dgm:spPr bwMode="auto"/>
    </dgm:pt>
    <dgm:pt modelId="{5122FA1E-03EB-4DB4-B928-ADB7B47C19CA}" type="pres">
      <dgm:prSet presAssocID="{6DC9643C-807A-43FB-9F8F-E5D32CD220F9}" presName="child4" presStyleLbl="bgAcc1" presStyleIdx="3" presStyleCnt="4" custScaleX="156507" custScaleY="159087" custLinFactNeighborX="-23449" custLinFactNeighborY="-15317"/>
      <dgm:spPr bwMode="auto"/>
      <dgm:t>
        <a:bodyPr/>
        <a:lstStyle/>
        <a:p>
          <a:endParaRPr lang="ru-RU"/>
        </a:p>
      </dgm:t>
    </dgm:pt>
    <dgm:pt modelId="{0341D9B0-10E9-40FA-B979-8146699F2980}" type="pres">
      <dgm:prSet presAssocID="{6DC9643C-807A-43FB-9F8F-E5D32CD220F9}" presName="child4Text" presStyleLbl="bgAcc1" presStyleIdx="3" presStyleCnt="4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9E7A218F-C559-4479-9F67-2AF62909B2D5}" type="pres">
      <dgm:prSet presAssocID="{6DC9643C-807A-43FB-9F8F-E5D32CD220F9}" presName="childPlaceholder" presStyleCnt="0"/>
      <dgm:spPr bwMode="auto"/>
    </dgm:pt>
    <dgm:pt modelId="{92B8B1AB-5994-4DBB-98D3-BEDA07CED24F}" type="pres">
      <dgm:prSet presAssocID="{6DC9643C-807A-43FB-9F8F-E5D32CD220F9}" presName="circle" presStyleCnt="0"/>
      <dgm:spPr bwMode="auto"/>
    </dgm:pt>
    <dgm:pt modelId="{4E8FE0B0-ECDA-41A6-91BC-65249F58FE5C}" type="pres">
      <dgm:prSet presAssocID="{6DC9643C-807A-43FB-9F8F-E5D32CD220F9}" presName="quadrant1" presStyleLbl="node1" presStyleIdx="0" presStyleCnt="4" custLinFactNeighborX="2310" custLinFactNeighborY="-13511">
        <dgm:presLayoutVars>
          <dgm:chMax val="1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6B121476-2CDC-4727-9721-F8474174831F}" type="pres">
      <dgm:prSet presAssocID="{6DC9643C-807A-43FB-9F8F-E5D32CD220F9}" presName="quadrant2" presStyleLbl="node1" presStyleIdx="1" presStyleCnt="4" custScaleX="102614" custLinFactNeighborX="2310" custLinFactNeighborY="-13511">
        <dgm:presLayoutVars>
          <dgm:chMax val="1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4C0F99A6-7BA2-4E8F-8536-5A2E5E1CA1AC}" type="pres">
      <dgm:prSet presAssocID="{6DC9643C-807A-43FB-9F8F-E5D32CD220F9}" presName="quadrant3" presStyleLbl="node1" presStyleIdx="2" presStyleCnt="4" custScaleX="102614" custLinFactNeighborX="2310" custLinFactNeighborY="-13511">
        <dgm:presLayoutVars>
          <dgm:chMax val="1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04B6D69C-9022-4D7C-854B-AE78918A69AA}" type="pres">
      <dgm:prSet presAssocID="{6DC9643C-807A-43FB-9F8F-E5D32CD220F9}" presName="quadrant4" presStyleLbl="node1" presStyleIdx="3" presStyleCnt="4" custLinFactNeighborX="2310" custLinFactNeighborY="-13511">
        <dgm:presLayoutVars>
          <dgm:chMax val="1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5DC6DFFE-78D6-4C0A-A381-6122A70B5D37}" type="pres">
      <dgm:prSet presAssocID="{6DC9643C-807A-43FB-9F8F-E5D32CD220F9}" presName="quadrantPlaceholder" presStyleCnt="0"/>
      <dgm:spPr bwMode="auto"/>
    </dgm:pt>
    <dgm:pt modelId="{03687AEB-A9AD-40ED-8005-8C9E06089708}" type="pres">
      <dgm:prSet presAssocID="{6DC9643C-807A-43FB-9F8F-E5D32CD220F9}" presName="center1" presStyleLbl="fgShp" presStyleIdx="0" presStyleCnt="2" custLinFactNeighborX="7245" custLinFactNeighborY="-65004"/>
      <dgm:spPr bwMode="auto">
        <a:solidFill>
          <a:schemeClr val="bg1"/>
        </a:solidFill>
        <a:ln>
          <a:noFill/>
        </a:ln>
      </dgm:spPr>
    </dgm:pt>
    <dgm:pt modelId="{3C817F0E-421D-4B02-824E-3663124A4659}" type="pres">
      <dgm:prSet presAssocID="{6DC9643C-807A-43FB-9F8F-E5D32CD220F9}" presName="center2" presStyleLbl="fgShp" presStyleIdx="1" presStyleCnt="2" custLinFactNeighborX="5796" custLinFactNeighborY="-25002"/>
      <dgm:spPr bwMode="auto">
        <a:solidFill>
          <a:schemeClr val="bg1"/>
        </a:solidFill>
        <a:ln>
          <a:noFill/>
        </a:ln>
      </dgm:spPr>
    </dgm:pt>
  </dgm:ptLst>
  <dgm:cxnLst>
    <dgm:cxn modelId="{773E3855-01B3-4D9B-AC1B-C923F86DFE55}" type="presOf" srcId="{5FBF57DB-C52E-419D-9219-59F81382D6C8}" destId="{1FC2FE6C-D529-481B-96A9-A7D0049ED8F4}" srcOrd="1" destOrd="3" presId="urn:microsoft.com/office/officeart/2005/8/layout/cycle4"/>
    <dgm:cxn modelId="{19313208-2793-4B3D-80B4-243CAA3E77E6}" type="presOf" srcId="{1366A66A-6A82-49FA-B9A2-EE9C540A45A4}" destId="{C9D0390C-1262-4131-A7EF-4361C9302479}" srcOrd="1" destOrd="0" presId="urn:microsoft.com/office/officeart/2005/8/layout/cycle4"/>
    <dgm:cxn modelId="{7CE0A6B5-74BF-43CB-AA16-34CDCB163669}" type="presOf" srcId="{4C699868-4D63-4650-B3B0-9450986FAE9C}" destId="{0341D9B0-10E9-40FA-B979-8146699F2980}" srcOrd="1" destOrd="2" presId="urn:microsoft.com/office/officeart/2005/8/layout/cycle4"/>
    <dgm:cxn modelId="{D6C72EF4-81AE-4CB3-8FE7-485294D96D21}" srcId="{22DAB385-6595-4BED-916A-6A4EAC316AB2}" destId="{A90F5101-E06A-4F3E-9FA8-AB9C4665A1EE}" srcOrd="3" destOrd="0" parTransId="{F431CE26-6ECE-4ECF-A9DA-7DB8E866C03C}" sibTransId="{3AFF1EEB-6756-4111-80B4-CA57C75AD5B8}"/>
    <dgm:cxn modelId="{617DEFE9-EC7A-42A1-8553-6CCF0A7F2C19}" srcId="{206856F8-CC49-4F15-9934-19AD889E1C85}" destId="{1366A66A-6A82-49FA-B9A2-EE9C540A45A4}" srcOrd="0" destOrd="0" parTransId="{869EA925-4566-4288-9670-3114916BD577}" sibTransId="{AC4210A6-9425-42B0-9002-BEFBE2A6CF62}"/>
    <dgm:cxn modelId="{DB89D101-C995-46AF-8AA7-4908BB094834}" type="presOf" srcId="{5FBF57DB-C52E-419D-9219-59F81382D6C8}" destId="{9DB7AA1D-81B0-4E86-B84F-5D8E6ADB0789}" srcOrd="0" destOrd="3" presId="urn:microsoft.com/office/officeart/2005/8/layout/cycle4"/>
    <dgm:cxn modelId="{069EDC4A-FC77-4DD5-9218-A51D9DC8BC18}" srcId="{4D89F0B8-3B8A-4A9C-A89C-AEB2EC055499}" destId="{696F79CA-EF7D-40A2-AEEB-FB91336E83C8}" srcOrd="0" destOrd="0" parTransId="{B042E93B-8349-4413-AA5A-E29B59BD0A12}" sibTransId="{62D8ECF4-9090-46FB-8351-0A1ECE4251F4}"/>
    <dgm:cxn modelId="{BCE280C8-7AE7-4F89-A8EC-1AAB2E563473}" type="presOf" srcId="{6DC9643C-807A-43FB-9F8F-E5D32CD220F9}" destId="{3B1D596B-0A85-48C6-8269-FB8088D4AA25}" srcOrd="0" destOrd="0" presId="urn:microsoft.com/office/officeart/2005/8/layout/cycle4"/>
    <dgm:cxn modelId="{CD7BDA22-14FB-4CB4-B420-6ACC45DCE14D}" srcId="{6DC9643C-807A-43FB-9F8F-E5D32CD220F9}" destId="{206856F8-CC49-4F15-9934-19AD889E1C85}" srcOrd="2" destOrd="0" parTransId="{6EFC0365-C82F-4B12-975B-27F9CDC40DF3}" sibTransId="{FA7A0161-27C9-498F-9C2F-2CB31B3F137A}"/>
    <dgm:cxn modelId="{1772925E-1A93-424C-8BCA-A78167B15F69}" type="presOf" srcId="{FE48E81D-8B92-4BC0-8475-EB6391F6AEAB}" destId="{9DB7AA1D-81B0-4E86-B84F-5D8E6ADB0789}" srcOrd="0" destOrd="2" presId="urn:microsoft.com/office/officeart/2005/8/layout/cycle4"/>
    <dgm:cxn modelId="{A300F351-32CC-4FB2-984A-17B0CAC8D806}" srcId="{C49DE965-AAF9-4180-BC95-E49DDCE1E5AB}" destId="{B66D2CBF-D355-47F7-99F6-355B856F6BC6}" srcOrd="3" destOrd="0" parTransId="{69508867-1507-4055-8378-36D0F0293237}" sibTransId="{9E606058-D16B-4B07-9A50-4CA0E114FA1E}"/>
    <dgm:cxn modelId="{6509B1C7-7389-4647-8B08-84FB4BD14576}" type="presOf" srcId="{2D4083DA-DE27-4D8B-8FB1-47CB9CC44B55}" destId="{4E4F571D-FB3A-4528-993A-A82C548EF255}" srcOrd="0" destOrd="2" presId="urn:microsoft.com/office/officeart/2005/8/layout/cycle4"/>
    <dgm:cxn modelId="{F5A0C472-4DA2-4B9A-8D9F-47C2B22D7807}" srcId="{206856F8-CC49-4F15-9934-19AD889E1C85}" destId="{6E32D3BA-83D1-4371-85C2-94AD16CD228D}" srcOrd="3" destOrd="0" parTransId="{D62A446D-5FD9-4423-BE13-B9739B45052F}" sibTransId="{52442FF3-1108-4D4A-92F4-1DFAA25B82C5}"/>
    <dgm:cxn modelId="{B87CDEEB-123F-4A10-8BF9-32722ACBB62B}" srcId="{6DC9643C-807A-43FB-9F8F-E5D32CD220F9}" destId="{C49DE965-AAF9-4180-BC95-E49DDCE1E5AB}" srcOrd="3" destOrd="0" parTransId="{1320637A-1716-4329-90D9-39AA555BAA32}" sibTransId="{2F8F343D-9CE7-4A46-A35E-AA16AB5BB728}"/>
    <dgm:cxn modelId="{7B2823E5-24C8-4BEE-A864-2E43D3CC0FDD}" srcId="{206856F8-CC49-4F15-9934-19AD889E1C85}" destId="{95C983F1-C114-44EA-8389-EF9CAEB7C179}" srcOrd="1" destOrd="0" parTransId="{9D00F26D-81A1-42E0-919B-843EE8346253}" sibTransId="{1742F8CB-3EAC-4CD3-B7FA-B8285519FF45}"/>
    <dgm:cxn modelId="{D45DC055-0BA5-4948-9217-C82610329240}" srcId="{206856F8-CC49-4F15-9934-19AD889E1C85}" destId="{2D4083DA-DE27-4D8B-8FB1-47CB9CC44B55}" srcOrd="2" destOrd="0" parTransId="{C62D94AE-A3BF-4B1A-8DF9-2D55B8F7BDBE}" sibTransId="{F7744753-FB8F-4B34-BB0F-E863C24F88CC}"/>
    <dgm:cxn modelId="{58F14174-A933-4BB4-92E0-4E25EC0986A3}" srcId="{C49DE965-AAF9-4180-BC95-E49DDCE1E5AB}" destId="{111D2264-2322-4D05-8C4F-DB4322346A6F}" srcOrd="0" destOrd="0" parTransId="{8B03EF3C-C6D2-4AC8-A026-6972FAA870A2}" sibTransId="{9C34F290-7721-4D47-B872-2C59272EC99D}"/>
    <dgm:cxn modelId="{CF64F629-FA00-44F8-A134-F24A3EC3C7EB}" type="presOf" srcId="{B66D2CBF-D355-47F7-99F6-355B856F6BC6}" destId="{5122FA1E-03EB-4DB4-B928-ADB7B47C19CA}" srcOrd="0" destOrd="3" presId="urn:microsoft.com/office/officeart/2005/8/layout/cycle4"/>
    <dgm:cxn modelId="{A8B3BDD7-D769-4002-A1A5-FE9EDB92651C}" type="presOf" srcId="{95C983F1-C114-44EA-8389-EF9CAEB7C179}" destId="{C9D0390C-1262-4131-A7EF-4361C9302479}" srcOrd="1" destOrd="1" presId="urn:microsoft.com/office/officeart/2005/8/layout/cycle4"/>
    <dgm:cxn modelId="{1BFD94C2-1C85-49E2-A52D-A4B09C2C3087}" type="presOf" srcId="{C9CF4213-2220-4F83-AA02-D71A2DA4D3D0}" destId="{5122FA1E-03EB-4DB4-B928-ADB7B47C19CA}" srcOrd="0" destOrd="1" presId="urn:microsoft.com/office/officeart/2005/8/layout/cycle4"/>
    <dgm:cxn modelId="{B89ADC5F-5024-4E3C-9F4A-F03817183589}" type="presOf" srcId="{11A0DB18-B2C1-472C-A388-72EB4EA6A0F2}" destId="{E7580C04-6188-42A6-ADC5-6F1E12D9D166}" srcOrd="0" destOrd="1" presId="urn:microsoft.com/office/officeart/2005/8/layout/cycle4"/>
    <dgm:cxn modelId="{07806693-F44E-4F87-AFA0-AD16D77EAD81}" type="presOf" srcId="{2410815E-261F-4CE2-9166-208A2A94ECFF}" destId="{E7580C04-6188-42A6-ADC5-6F1E12D9D166}" srcOrd="0" destOrd="0" presId="urn:microsoft.com/office/officeart/2005/8/layout/cycle4"/>
    <dgm:cxn modelId="{4303C99A-F059-4D14-8952-E693E25A9987}" srcId="{4D89F0B8-3B8A-4A9C-A89C-AEB2EC055499}" destId="{5FBF57DB-C52E-419D-9219-59F81382D6C8}" srcOrd="3" destOrd="0" parTransId="{09C1B495-4E85-4324-8CAF-034CA476D458}" sibTransId="{5B2C9EB5-5206-440B-96EE-63986A29B06B}"/>
    <dgm:cxn modelId="{6CCE38B3-B976-4BA3-9C70-0476773C6C9F}" type="presOf" srcId="{C49DE965-AAF9-4180-BC95-E49DDCE1E5AB}" destId="{04B6D69C-9022-4D7C-854B-AE78918A69AA}" srcOrd="0" destOrd="0" presId="urn:microsoft.com/office/officeart/2005/8/layout/cycle4"/>
    <dgm:cxn modelId="{9F717F44-39FB-4FC1-AD5C-77F8B05A07AA}" type="presOf" srcId="{BBE6B535-A039-4B29-B110-A88550100E1F}" destId="{E7580C04-6188-42A6-ADC5-6F1E12D9D166}" srcOrd="0" destOrd="2" presId="urn:microsoft.com/office/officeart/2005/8/layout/cycle4"/>
    <dgm:cxn modelId="{B4B1A183-D9E4-415D-90E7-C71E14E43AAA}" type="presOf" srcId="{111D2264-2322-4D05-8C4F-DB4322346A6F}" destId="{5122FA1E-03EB-4DB4-B928-ADB7B47C19CA}" srcOrd="0" destOrd="0" presId="urn:microsoft.com/office/officeart/2005/8/layout/cycle4"/>
    <dgm:cxn modelId="{32422976-3A83-45E7-AE86-E3001AF3EF02}" type="presOf" srcId="{1366A66A-6A82-49FA-B9A2-EE9C540A45A4}" destId="{4E4F571D-FB3A-4528-993A-A82C548EF255}" srcOrd="0" destOrd="0" presId="urn:microsoft.com/office/officeart/2005/8/layout/cycle4"/>
    <dgm:cxn modelId="{20B604D4-06EE-4C2B-AEF8-FA905F297A54}" srcId="{4D89F0B8-3B8A-4A9C-A89C-AEB2EC055499}" destId="{514EBA70-1548-4490-87E7-77509EA6806E}" srcOrd="4" destOrd="0" parTransId="{EA95AFA6-915D-46DA-83C4-6336D4E1F885}" sibTransId="{C565BC8A-F2F9-499C-8CF3-D50792CAF724}"/>
    <dgm:cxn modelId="{D75F52A3-BC85-42CF-9CDD-B150CAD04E88}" type="presOf" srcId="{2D4083DA-DE27-4D8B-8FB1-47CB9CC44B55}" destId="{C9D0390C-1262-4131-A7EF-4361C9302479}" srcOrd="1" destOrd="2" presId="urn:microsoft.com/office/officeart/2005/8/layout/cycle4"/>
    <dgm:cxn modelId="{F7DA3619-5532-4F40-BD04-5FD5BAB39E4A}" srcId="{22DAB385-6595-4BED-916A-6A4EAC316AB2}" destId="{11A0DB18-B2C1-472C-A388-72EB4EA6A0F2}" srcOrd="1" destOrd="0" parTransId="{F3AF1F79-3030-47FA-BFAC-D3FB7B062F44}" sibTransId="{FD3CD243-E33B-485A-B136-C962899AB4E7}"/>
    <dgm:cxn modelId="{4CF2E6C9-823F-4510-A324-CA26FA864681}" srcId="{6DC9643C-807A-43FB-9F8F-E5D32CD220F9}" destId="{22DAB385-6595-4BED-916A-6A4EAC316AB2}" srcOrd="0" destOrd="0" parTransId="{35932F50-E50F-4E09-9548-6BF12B5DFAAE}" sibTransId="{DD1C4BBA-E208-480A-AAC7-403537540097}"/>
    <dgm:cxn modelId="{35874E69-BC7C-4CD6-9F90-A100DE5E9210}" type="presOf" srcId="{514EBA70-1548-4490-87E7-77509EA6806E}" destId="{9DB7AA1D-81B0-4E86-B84F-5D8E6ADB0789}" srcOrd="0" destOrd="4" presId="urn:microsoft.com/office/officeart/2005/8/layout/cycle4"/>
    <dgm:cxn modelId="{E2CFF95A-D588-4A09-A32A-D45AD05D06C7}" type="presOf" srcId="{95C983F1-C114-44EA-8389-EF9CAEB7C179}" destId="{4E4F571D-FB3A-4528-993A-A82C548EF255}" srcOrd="0" destOrd="1" presId="urn:microsoft.com/office/officeart/2005/8/layout/cycle4"/>
    <dgm:cxn modelId="{3B54BFAB-A34B-4F0E-A749-16ED70308C90}" type="presOf" srcId="{6E32D3BA-83D1-4371-85C2-94AD16CD228D}" destId="{4E4F571D-FB3A-4528-993A-A82C548EF255}" srcOrd="0" destOrd="3" presId="urn:microsoft.com/office/officeart/2005/8/layout/cycle4"/>
    <dgm:cxn modelId="{3941A1C0-4EBA-4C45-80B1-C7EA318F870C}" type="presOf" srcId="{11A0DB18-B2C1-472C-A388-72EB4EA6A0F2}" destId="{7617E275-1AFF-47CF-B0B0-8A958C0CF67E}" srcOrd="1" destOrd="1" presId="urn:microsoft.com/office/officeart/2005/8/layout/cycle4"/>
    <dgm:cxn modelId="{4D2D8317-13DA-495D-A313-01612B2BA234}" type="presOf" srcId="{B66D2CBF-D355-47F7-99F6-355B856F6BC6}" destId="{0341D9B0-10E9-40FA-B979-8146699F2980}" srcOrd="1" destOrd="3" presId="urn:microsoft.com/office/officeart/2005/8/layout/cycle4"/>
    <dgm:cxn modelId="{7F5167E7-734A-4FC7-9744-6F39EE06783A}" type="presOf" srcId="{206856F8-CC49-4F15-9934-19AD889E1C85}" destId="{4C0F99A6-7BA2-4E8F-8536-5A2E5E1CA1AC}" srcOrd="0" destOrd="0" presId="urn:microsoft.com/office/officeart/2005/8/layout/cycle4"/>
    <dgm:cxn modelId="{B955219A-9A12-41F7-945B-31000172ECC0}" type="presOf" srcId="{2410815E-261F-4CE2-9166-208A2A94ECFF}" destId="{7617E275-1AFF-47CF-B0B0-8A958C0CF67E}" srcOrd="1" destOrd="0" presId="urn:microsoft.com/office/officeart/2005/8/layout/cycle4"/>
    <dgm:cxn modelId="{255CE3E0-F0BF-4D03-811C-A8BA38635CB1}" srcId="{6DC9643C-807A-43FB-9F8F-E5D32CD220F9}" destId="{4D89F0B8-3B8A-4A9C-A89C-AEB2EC055499}" srcOrd="1" destOrd="0" parTransId="{61880802-2367-4623-9512-76CEB6B81C22}" sibTransId="{FED229F6-AD70-48D6-819E-BBCD815F9756}"/>
    <dgm:cxn modelId="{241BC37F-B2B3-4BDE-B438-C78C5A593D98}" type="presOf" srcId="{B3BC9854-E659-46DF-AFC9-CDB4D7E2CD28}" destId="{1FC2FE6C-D529-481B-96A9-A7D0049ED8F4}" srcOrd="1" destOrd="1" presId="urn:microsoft.com/office/officeart/2005/8/layout/cycle4"/>
    <dgm:cxn modelId="{692553A9-8240-491D-BCED-5322C2A5FDDF}" type="presOf" srcId="{B3BC9854-E659-46DF-AFC9-CDB4D7E2CD28}" destId="{9DB7AA1D-81B0-4E86-B84F-5D8E6ADB0789}" srcOrd="0" destOrd="1" presId="urn:microsoft.com/office/officeart/2005/8/layout/cycle4"/>
    <dgm:cxn modelId="{78B1ABE5-53C0-48ED-B235-8FF92DFD640B}" type="presOf" srcId="{4D89F0B8-3B8A-4A9C-A89C-AEB2EC055499}" destId="{6B121476-2CDC-4727-9721-F8474174831F}" srcOrd="0" destOrd="0" presId="urn:microsoft.com/office/officeart/2005/8/layout/cycle4"/>
    <dgm:cxn modelId="{1C1788F6-137D-43D3-AE68-521CBBA5AADE}" srcId="{22DAB385-6595-4BED-916A-6A4EAC316AB2}" destId="{BBE6B535-A039-4B29-B110-A88550100E1F}" srcOrd="2" destOrd="0" parTransId="{CB1BE58A-01EC-41B2-B6FB-A49CA71DB642}" sibTransId="{B476A131-B1C0-415C-AA58-CF06C822C900}"/>
    <dgm:cxn modelId="{FFCF2505-FF13-4BB0-9E3B-B71AF866C593}" type="presOf" srcId="{BBE6B535-A039-4B29-B110-A88550100E1F}" destId="{7617E275-1AFF-47CF-B0B0-8A958C0CF67E}" srcOrd="1" destOrd="2" presId="urn:microsoft.com/office/officeart/2005/8/layout/cycle4"/>
    <dgm:cxn modelId="{49470FCE-2F8E-4B3B-AC73-5D01919F3356}" type="presOf" srcId="{22DAB385-6595-4BED-916A-6A4EAC316AB2}" destId="{4E8FE0B0-ECDA-41A6-91BC-65249F58FE5C}" srcOrd="0" destOrd="0" presId="urn:microsoft.com/office/officeart/2005/8/layout/cycle4"/>
    <dgm:cxn modelId="{B7C4DD9C-7388-4959-BFF9-6D3FB62820F1}" type="presOf" srcId="{A90F5101-E06A-4F3E-9FA8-AB9C4665A1EE}" destId="{E7580C04-6188-42A6-ADC5-6F1E12D9D166}" srcOrd="0" destOrd="3" presId="urn:microsoft.com/office/officeart/2005/8/layout/cycle4"/>
    <dgm:cxn modelId="{DFF6A3E8-C5C7-4209-85AA-15A04B53405D}" type="presOf" srcId="{4C699868-4D63-4650-B3B0-9450986FAE9C}" destId="{5122FA1E-03EB-4DB4-B928-ADB7B47C19CA}" srcOrd="0" destOrd="2" presId="urn:microsoft.com/office/officeart/2005/8/layout/cycle4"/>
    <dgm:cxn modelId="{650A4823-1D0A-46E5-85C0-112EBC1646D3}" srcId="{C49DE965-AAF9-4180-BC95-E49DDCE1E5AB}" destId="{C9CF4213-2220-4F83-AA02-D71A2DA4D3D0}" srcOrd="1" destOrd="0" parTransId="{73C2F73A-840D-4565-999F-3FEFBC17044A}" sibTransId="{082DAE32-0191-4B4D-8FCF-58A9F4E4B0DD}"/>
    <dgm:cxn modelId="{02975470-7590-4537-B02A-5A4F4E8CAE91}" type="presOf" srcId="{FE48E81D-8B92-4BC0-8475-EB6391F6AEAB}" destId="{1FC2FE6C-D529-481B-96A9-A7D0049ED8F4}" srcOrd="1" destOrd="2" presId="urn:microsoft.com/office/officeart/2005/8/layout/cycle4"/>
    <dgm:cxn modelId="{E120F014-B7E5-41C8-A7D0-5633E346B159}" type="presOf" srcId="{111D2264-2322-4D05-8C4F-DB4322346A6F}" destId="{0341D9B0-10E9-40FA-B979-8146699F2980}" srcOrd="1" destOrd="0" presId="urn:microsoft.com/office/officeart/2005/8/layout/cycle4"/>
    <dgm:cxn modelId="{04AAA20C-81EE-444B-90A3-E10F7D57B4BD}" srcId="{C49DE965-AAF9-4180-BC95-E49DDCE1E5AB}" destId="{4C699868-4D63-4650-B3B0-9450986FAE9C}" srcOrd="2" destOrd="0" parTransId="{B2BBA315-7B4C-4A77-8D83-1AE590AA9E33}" sibTransId="{68BE722E-5E3C-4808-AFB0-26BE2A42FB22}"/>
    <dgm:cxn modelId="{21BCBE7F-A81B-4D29-8C32-1C8A6BBC3EB3}" srcId="{22DAB385-6595-4BED-916A-6A4EAC316AB2}" destId="{2410815E-261F-4CE2-9166-208A2A94ECFF}" srcOrd="0" destOrd="0" parTransId="{29878ADA-DE55-47DB-B1A0-498794AA7F6D}" sibTransId="{48D1E931-A1AA-4149-9ECC-CC13589C9E4E}"/>
    <dgm:cxn modelId="{FD8785E5-638A-4A67-8352-26812E7993C6}" type="presOf" srcId="{696F79CA-EF7D-40A2-AEEB-FB91336E83C8}" destId="{1FC2FE6C-D529-481B-96A9-A7D0049ED8F4}" srcOrd="1" destOrd="0" presId="urn:microsoft.com/office/officeart/2005/8/layout/cycle4"/>
    <dgm:cxn modelId="{B90A0924-16D3-4256-94A5-C180046F337D}" type="presOf" srcId="{514EBA70-1548-4490-87E7-77509EA6806E}" destId="{1FC2FE6C-D529-481B-96A9-A7D0049ED8F4}" srcOrd="1" destOrd="4" presId="urn:microsoft.com/office/officeart/2005/8/layout/cycle4"/>
    <dgm:cxn modelId="{E6067129-48B6-448A-9266-70F3EB8D1A1C}" srcId="{4D89F0B8-3B8A-4A9C-A89C-AEB2EC055499}" destId="{B3BC9854-E659-46DF-AFC9-CDB4D7E2CD28}" srcOrd="1" destOrd="0" parTransId="{E9DB45B7-D51C-4C41-B985-AA0048C19C43}" sibTransId="{3615A8A8-B84C-4CBA-8674-E125A18EC0B1}"/>
    <dgm:cxn modelId="{1695CE65-0A69-4408-BC54-B18400F1A773}" type="presOf" srcId="{C9CF4213-2220-4F83-AA02-D71A2DA4D3D0}" destId="{0341D9B0-10E9-40FA-B979-8146699F2980}" srcOrd="1" destOrd="1" presId="urn:microsoft.com/office/officeart/2005/8/layout/cycle4"/>
    <dgm:cxn modelId="{694C05CD-2E21-4025-BBFD-07053771B6E7}" srcId="{4D89F0B8-3B8A-4A9C-A89C-AEB2EC055499}" destId="{FE48E81D-8B92-4BC0-8475-EB6391F6AEAB}" srcOrd="2" destOrd="0" parTransId="{0E1DD478-1276-4CB3-B6E3-CCA5E0EA21BB}" sibTransId="{30B3B2A9-70B0-4B03-87AB-1F42F8AE594D}"/>
    <dgm:cxn modelId="{94BAEEAD-DB6B-4F54-9C61-936A83E3F354}" type="presOf" srcId="{696F79CA-EF7D-40A2-AEEB-FB91336E83C8}" destId="{9DB7AA1D-81B0-4E86-B84F-5D8E6ADB0789}" srcOrd="0" destOrd="0" presId="urn:microsoft.com/office/officeart/2005/8/layout/cycle4"/>
    <dgm:cxn modelId="{D846DDF4-94F0-4868-8674-921ED59D02E6}" type="presOf" srcId="{6E32D3BA-83D1-4371-85C2-94AD16CD228D}" destId="{C9D0390C-1262-4131-A7EF-4361C9302479}" srcOrd="1" destOrd="3" presId="urn:microsoft.com/office/officeart/2005/8/layout/cycle4"/>
    <dgm:cxn modelId="{2C64D632-11E0-478F-9C1E-6FEABB5A6BDD}" type="presOf" srcId="{A90F5101-E06A-4F3E-9FA8-AB9C4665A1EE}" destId="{7617E275-1AFF-47CF-B0B0-8A958C0CF67E}" srcOrd="1" destOrd="3" presId="urn:microsoft.com/office/officeart/2005/8/layout/cycle4"/>
    <dgm:cxn modelId="{7D6415BF-B2A0-48AD-BFFF-F31431AE3557}" type="presParOf" srcId="{3B1D596B-0A85-48C6-8269-FB8088D4AA25}" destId="{4650C33C-2F51-4020-9063-4816B8C5F922}" srcOrd="0" destOrd="0" presId="urn:microsoft.com/office/officeart/2005/8/layout/cycle4"/>
    <dgm:cxn modelId="{03BA4B1D-0CFF-4334-A3F1-B9F6603D69A6}" type="presParOf" srcId="{4650C33C-2F51-4020-9063-4816B8C5F922}" destId="{4C0E9634-64D9-47B8-B91F-43ED57966849}" srcOrd="0" destOrd="0" presId="urn:microsoft.com/office/officeart/2005/8/layout/cycle4"/>
    <dgm:cxn modelId="{E13AC79B-4779-49CB-8C60-E51C5B2F6A3D}" type="presParOf" srcId="{4C0E9634-64D9-47B8-B91F-43ED57966849}" destId="{E7580C04-6188-42A6-ADC5-6F1E12D9D166}" srcOrd="0" destOrd="0" presId="urn:microsoft.com/office/officeart/2005/8/layout/cycle4"/>
    <dgm:cxn modelId="{F99E8928-E07D-464C-8F80-5B314735966C}" type="presParOf" srcId="{4C0E9634-64D9-47B8-B91F-43ED57966849}" destId="{7617E275-1AFF-47CF-B0B0-8A958C0CF67E}" srcOrd="1" destOrd="0" presId="urn:microsoft.com/office/officeart/2005/8/layout/cycle4"/>
    <dgm:cxn modelId="{0B40525B-B5E6-40E1-BB0D-9E1BF10AB150}" type="presParOf" srcId="{4650C33C-2F51-4020-9063-4816B8C5F922}" destId="{93467BEC-2EEA-49C2-99E4-9F602A3699E9}" srcOrd="1" destOrd="0" presId="urn:microsoft.com/office/officeart/2005/8/layout/cycle4"/>
    <dgm:cxn modelId="{B8A7FECE-6763-43C2-9105-7823AD0A330F}" type="presParOf" srcId="{93467BEC-2EEA-49C2-99E4-9F602A3699E9}" destId="{9DB7AA1D-81B0-4E86-B84F-5D8E6ADB0789}" srcOrd="0" destOrd="0" presId="urn:microsoft.com/office/officeart/2005/8/layout/cycle4"/>
    <dgm:cxn modelId="{BB45C3EF-DAF7-4280-AF73-08D8EEEF1888}" type="presParOf" srcId="{93467BEC-2EEA-49C2-99E4-9F602A3699E9}" destId="{1FC2FE6C-D529-481B-96A9-A7D0049ED8F4}" srcOrd="1" destOrd="0" presId="urn:microsoft.com/office/officeart/2005/8/layout/cycle4"/>
    <dgm:cxn modelId="{D019A657-FF2B-488C-8E45-E8D4EA43A933}" type="presParOf" srcId="{4650C33C-2F51-4020-9063-4816B8C5F922}" destId="{88E99399-244E-4BD2-8575-4F81D2A6ABF1}" srcOrd="2" destOrd="0" presId="urn:microsoft.com/office/officeart/2005/8/layout/cycle4"/>
    <dgm:cxn modelId="{906E3AE6-1599-4366-AC3B-E10F12FFEB97}" type="presParOf" srcId="{88E99399-244E-4BD2-8575-4F81D2A6ABF1}" destId="{4E4F571D-FB3A-4528-993A-A82C548EF255}" srcOrd="0" destOrd="0" presId="urn:microsoft.com/office/officeart/2005/8/layout/cycle4"/>
    <dgm:cxn modelId="{815D9F5A-8405-4EC4-8143-D1CDE671FF2F}" type="presParOf" srcId="{88E99399-244E-4BD2-8575-4F81D2A6ABF1}" destId="{C9D0390C-1262-4131-A7EF-4361C9302479}" srcOrd="1" destOrd="0" presId="urn:microsoft.com/office/officeart/2005/8/layout/cycle4"/>
    <dgm:cxn modelId="{6ADBC28E-C33D-40B3-BB96-028BB192BEDD}" type="presParOf" srcId="{4650C33C-2F51-4020-9063-4816B8C5F922}" destId="{C329EAEE-6587-4F16-A14A-ED336CA43E53}" srcOrd="3" destOrd="0" presId="urn:microsoft.com/office/officeart/2005/8/layout/cycle4"/>
    <dgm:cxn modelId="{40F12977-3C22-4BC5-93A6-527D184B394B}" type="presParOf" srcId="{C329EAEE-6587-4F16-A14A-ED336CA43E53}" destId="{5122FA1E-03EB-4DB4-B928-ADB7B47C19CA}" srcOrd="0" destOrd="0" presId="urn:microsoft.com/office/officeart/2005/8/layout/cycle4"/>
    <dgm:cxn modelId="{31214BBE-F82D-410B-95D9-E578958525E1}" type="presParOf" srcId="{C329EAEE-6587-4F16-A14A-ED336CA43E53}" destId="{0341D9B0-10E9-40FA-B979-8146699F2980}" srcOrd="1" destOrd="0" presId="urn:microsoft.com/office/officeart/2005/8/layout/cycle4"/>
    <dgm:cxn modelId="{9167D7E5-9B5F-429E-A586-E920DBAA30A1}" type="presParOf" srcId="{4650C33C-2F51-4020-9063-4816B8C5F922}" destId="{9E7A218F-C559-4479-9F67-2AF62909B2D5}" srcOrd="4" destOrd="0" presId="urn:microsoft.com/office/officeart/2005/8/layout/cycle4"/>
    <dgm:cxn modelId="{4F47CFC3-AC1F-4170-84BB-4CF44BFEB9BA}" type="presParOf" srcId="{3B1D596B-0A85-48C6-8269-FB8088D4AA25}" destId="{92B8B1AB-5994-4DBB-98D3-BEDA07CED24F}" srcOrd="1" destOrd="0" presId="urn:microsoft.com/office/officeart/2005/8/layout/cycle4"/>
    <dgm:cxn modelId="{78D97DC8-F9A4-4CB3-923D-F5E55CB13061}" type="presParOf" srcId="{92B8B1AB-5994-4DBB-98D3-BEDA07CED24F}" destId="{4E8FE0B0-ECDA-41A6-91BC-65249F58FE5C}" srcOrd="0" destOrd="0" presId="urn:microsoft.com/office/officeart/2005/8/layout/cycle4"/>
    <dgm:cxn modelId="{BE478A76-7888-4651-AFE1-212AC5807A2E}" type="presParOf" srcId="{92B8B1AB-5994-4DBB-98D3-BEDA07CED24F}" destId="{6B121476-2CDC-4727-9721-F8474174831F}" srcOrd="1" destOrd="0" presId="urn:microsoft.com/office/officeart/2005/8/layout/cycle4"/>
    <dgm:cxn modelId="{696E9B5F-14A2-4463-A5A1-2807D630B622}" type="presParOf" srcId="{92B8B1AB-5994-4DBB-98D3-BEDA07CED24F}" destId="{4C0F99A6-7BA2-4E8F-8536-5A2E5E1CA1AC}" srcOrd="2" destOrd="0" presId="urn:microsoft.com/office/officeart/2005/8/layout/cycle4"/>
    <dgm:cxn modelId="{D32D1849-72D4-46AB-A8F8-FB43C887C571}" type="presParOf" srcId="{92B8B1AB-5994-4DBB-98D3-BEDA07CED24F}" destId="{04B6D69C-9022-4D7C-854B-AE78918A69AA}" srcOrd="3" destOrd="0" presId="urn:microsoft.com/office/officeart/2005/8/layout/cycle4"/>
    <dgm:cxn modelId="{8BFC18BA-CD49-4E8F-A433-E944924FAC67}" type="presParOf" srcId="{92B8B1AB-5994-4DBB-98D3-BEDA07CED24F}" destId="{5DC6DFFE-78D6-4C0A-A381-6122A70B5D37}" srcOrd="4" destOrd="0" presId="urn:microsoft.com/office/officeart/2005/8/layout/cycle4"/>
    <dgm:cxn modelId="{E4389DDE-0F16-4C84-AB03-D1C74A2E83CC}" type="presParOf" srcId="{3B1D596B-0A85-48C6-8269-FB8088D4AA25}" destId="{03687AEB-A9AD-40ED-8005-8C9E06089708}" srcOrd="2" destOrd="0" presId="urn:microsoft.com/office/officeart/2005/8/layout/cycle4"/>
    <dgm:cxn modelId="{3ADB2A28-8A7E-4727-B0F5-318A2734346B}" type="presParOf" srcId="{3B1D596B-0A85-48C6-8269-FB8088D4AA25}" destId="{3C817F0E-421D-4B02-824E-3663124A465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FDAEE2-C5C6-4A42-8AA2-4D9466A54977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A230998-6C3A-46CD-A5E4-89983B25E3D9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800" dirty="0">
              <a:latin typeface="Arial" panose="020B0604020202020204" pitchFamily="34" charset="0"/>
            </a:rPr>
            <a:t>ВО</a:t>
          </a:r>
          <a:r>
            <a:rPr lang="en-US" sz="1800" dirty="0">
              <a:latin typeface="Arial" panose="020B0604020202020204" pitchFamily="34" charset="0"/>
            </a:rPr>
            <a:t> (WR, DWR)</a:t>
          </a:r>
          <a:endParaRPr lang="ru-RU" sz="1800" dirty="0">
            <a:latin typeface="Arial" panose="020B0604020202020204" pitchFamily="34" charset="0"/>
          </a:endParaRPr>
        </a:p>
      </dgm:t>
    </dgm:pt>
    <dgm:pt modelId="{BF63F367-5EFE-4663-8B81-CAB052ACFA38}" type="parTrans" cxnId="{FC7C2078-5390-440B-9CA6-D4E991BE3D3F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1140D2EB-1DF5-42DC-937B-0213E90361CF}" type="sibTrans" cxnId="{FC7C2078-5390-440B-9CA6-D4E991BE3D3F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FCB0CD1B-5B1E-4675-8504-E1B0A3DF8B51}">
      <dgm:prSet phldrT="[Текст]" custT="1"/>
      <dgm:spPr>
        <a:solidFill>
          <a:schemeClr val="accent5">
            <a:lumMod val="75000"/>
            <a:alpha val="37000"/>
          </a:schemeClr>
        </a:solidFill>
        <a:ln>
          <a:noFill/>
        </a:ln>
      </dgm:spPr>
      <dgm:t>
        <a:bodyPr/>
        <a:lstStyle/>
        <a:p>
          <a: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Водоотталкивающая отделка (от капель воды)</a:t>
          </a:r>
        </a:p>
      </dgm:t>
    </dgm:pt>
    <dgm:pt modelId="{02D7BEF5-826E-40CF-B4D4-DD48CECE65F0}" type="parTrans" cxnId="{3B5880BC-B92C-4F6E-8A2D-FD8C7BAC5DF8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3E3E01AA-BC7C-4F7B-843E-4A17FD225E9C}" type="sibTrans" cxnId="{3B5880BC-B92C-4F6E-8A2D-FD8C7BAC5DF8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2CA7031F-C4A3-4F8D-A242-0E795E88B0AD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800" dirty="0">
              <a:latin typeface="Arial" panose="020B0604020202020204" pitchFamily="34" charset="0"/>
            </a:rPr>
            <a:t>МВО</a:t>
          </a:r>
        </a:p>
      </dgm:t>
    </dgm:pt>
    <dgm:pt modelId="{951FC044-B0C7-439A-A0A4-14EFA5B41815}" type="parTrans" cxnId="{793BAE11-F12B-476C-A426-FE320C8FB9DB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570B23F3-9BE9-48F1-9E30-FCB0A48FBCD0}" type="sibTrans" cxnId="{793BAE11-F12B-476C-A426-FE320C8FB9DB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2FBCF2F2-CAFA-48D8-861E-A93AA94EEEF4}">
      <dgm:prSet phldrT="[Текст]" custT="1"/>
      <dgm:spPr>
        <a:solidFill>
          <a:schemeClr val="accent5">
            <a:lumMod val="75000"/>
            <a:alpha val="37000"/>
          </a:schemeClr>
        </a:solidFill>
        <a:ln>
          <a:noFill/>
        </a:ln>
      </dgm:spPr>
      <dgm:t>
        <a:bodyPr/>
        <a:lstStyle/>
        <a:p>
          <a: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Масло-водо-отталкивающая отделка  (от капель масел</a:t>
          </a:r>
          <a:b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</a:br>
          <a: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и воды)</a:t>
          </a:r>
        </a:p>
      </dgm:t>
    </dgm:pt>
    <dgm:pt modelId="{4B2C201E-B9BA-462F-958E-587AAF5364EA}" type="parTrans" cxnId="{9E238799-CD41-4674-8D13-FE32FD8F6BE3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973BD242-3F24-4BFE-B674-E97649306282}" type="sibTrans" cxnId="{9E238799-CD41-4674-8D13-FE32FD8F6BE3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811B42A2-5C14-48BF-86E8-47CB9550C493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800" dirty="0">
              <a:latin typeface="Arial" panose="020B0604020202020204" pitchFamily="34" charset="0"/>
            </a:rPr>
            <a:t>ПУ покрытие</a:t>
          </a:r>
        </a:p>
      </dgm:t>
    </dgm:pt>
    <dgm:pt modelId="{24C74477-E138-4E1A-AD2E-DDEB8AB1BD90}" type="parTrans" cxnId="{A5CAA588-9AAF-4337-97B0-A195417E3938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547038C2-22DD-45B2-A21E-A10F00831E9D}" type="sibTrans" cxnId="{A5CAA588-9AAF-4337-97B0-A195417E3938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C6E50181-C113-403A-9379-F5274390C348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800" dirty="0">
              <a:latin typeface="Arial" panose="020B0604020202020204" pitchFamily="34" charset="0"/>
            </a:rPr>
            <a:t>Мембрана</a:t>
          </a:r>
        </a:p>
      </dgm:t>
    </dgm:pt>
    <dgm:pt modelId="{E1F4B056-F0F1-47E7-90F7-AD8EDF6D7E6C}" type="parTrans" cxnId="{9EE5CA49-53E1-45BF-94D0-513A1C278D86}">
      <dgm:prSet/>
      <dgm:spPr/>
      <dgm:t>
        <a:bodyPr/>
        <a:lstStyle/>
        <a:p>
          <a:endParaRPr lang="ru-RU"/>
        </a:p>
      </dgm:t>
    </dgm:pt>
    <dgm:pt modelId="{A454D449-804C-4755-9E4A-C3610F6DD477}" type="sibTrans" cxnId="{9EE5CA49-53E1-45BF-94D0-513A1C278D86}">
      <dgm:prSet/>
      <dgm:spPr/>
      <dgm:t>
        <a:bodyPr/>
        <a:lstStyle/>
        <a:p>
          <a:endParaRPr lang="ru-RU"/>
        </a:p>
      </dgm:t>
    </dgm:pt>
    <dgm:pt modelId="{E17A0EBF-66B2-4357-AF2B-43EA8AB94B9E}">
      <dgm:prSet custT="1"/>
      <dgm:spPr>
        <a:solidFill>
          <a:schemeClr val="accent5">
            <a:lumMod val="75000"/>
            <a:alpha val="37000"/>
          </a:schemeClr>
        </a:solidFill>
        <a:ln>
          <a:noFill/>
        </a:ln>
      </dgm:spPr>
      <dgm:t>
        <a:bodyPr/>
        <a:lstStyle/>
        <a:p>
          <a: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Паропроницаемое покрытие (о</a:t>
          </a:r>
          <a:r>
            <a: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т влаги, ветра, загрязнений «дышащее» покрытие)</a:t>
          </a:r>
          <a:endParaRPr lang="ru-RU" sz="1600" b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</a:endParaRPr>
        </a:p>
      </dgm:t>
    </dgm:pt>
    <dgm:pt modelId="{B00313C5-F32D-4E32-A256-9A7CE45A0BFA}" type="parTrans" cxnId="{C80AE0D6-45FB-4838-AFD5-63E6475F1D55}">
      <dgm:prSet/>
      <dgm:spPr/>
      <dgm:t>
        <a:bodyPr/>
        <a:lstStyle/>
        <a:p>
          <a:endParaRPr lang="ru-RU"/>
        </a:p>
      </dgm:t>
    </dgm:pt>
    <dgm:pt modelId="{8A0C5641-C230-47EF-BAEC-ABB2DFF5508D}" type="sibTrans" cxnId="{C80AE0D6-45FB-4838-AFD5-63E6475F1D55}">
      <dgm:prSet/>
      <dgm:spPr/>
      <dgm:t>
        <a:bodyPr/>
        <a:lstStyle/>
        <a:p>
          <a:endParaRPr lang="ru-RU"/>
        </a:p>
      </dgm:t>
    </dgm:pt>
    <dgm:pt modelId="{CA466106-A377-4A05-950D-EC6000D2FA53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800" dirty="0">
              <a:latin typeface="Arial" panose="020B0604020202020204" pitchFamily="34" charset="0"/>
            </a:rPr>
            <a:t>К20</a:t>
          </a:r>
          <a:r>
            <a:rPr lang="ru-RU" sz="1800" dirty="0"/>
            <a:t>, </a:t>
          </a:r>
          <a:r>
            <a:rPr lang="ru-RU" sz="1800" dirty="0">
              <a:latin typeface="Arial" panose="020B0604020202020204" pitchFamily="34" charset="0"/>
            </a:rPr>
            <a:t>К50</a:t>
          </a:r>
        </a:p>
      </dgm:t>
    </dgm:pt>
    <dgm:pt modelId="{F904A48A-EE42-43AA-9A76-AF65A7942C22}" type="parTrans" cxnId="{AA664AAD-92DC-4A5D-BF98-A1D79F107B26}">
      <dgm:prSet/>
      <dgm:spPr/>
      <dgm:t>
        <a:bodyPr/>
        <a:lstStyle/>
        <a:p>
          <a:endParaRPr lang="ru-RU"/>
        </a:p>
      </dgm:t>
    </dgm:pt>
    <dgm:pt modelId="{1D8EE4E9-DF5A-4B0A-89D1-7F9D034AF8E3}" type="sibTrans" cxnId="{AA664AAD-92DC-4A5D-BF98-A1D79F107B26}">
      <dgm:prSet/>
      <dgm:spPr/>
      <dgm:t>
        <a:bodyPr/>
        <a:lstStyle/>
        <a:p>
          <a:endParaRPr lang="ru-RU"/>
        </a:p>
      </dgm:t>
    </dgm:pt>
    <dgm:pt modelId="{28A9E30F-3A24-4CE7-BB24-B926EA87D275}">
      <dgm:prSet custT="1"/>
      <dgm:spPr>
        <a:solidFill>
          <a:schemeClr val="accent5">
            <a:lumMod val="75000"/>
            <a:alpha val="37000"/>
          </a:schemeClr>
        </a:solidFill>
        <a:ln>
          <a:noFill/>
        </a:ln>
      </dgm:spPr>
      <dgm:t>
        <a:bodyPr/>
        <a:lstStyle/>
        <a:p>
          <a: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Кислотонепроницаемая или кислотостойкая отделки</a:t>
          </a:r>
          <a:b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</a:br>
          <a: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(о</a:t>
          </a:r>
          <a:r>
            <a: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т капель растворов кислот)</a:t>
          </a:r>
          <a:endParaRPr lang="ru-RU" sz="1600" b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</a:endParaRPr>
        </a:p>
      </dgm:t>
    </dgm:pt>
    <dgm:pt modelId="{CC31A07A-818F-461E-ABD0-8CDEB9356407}" type="parTrans" cxnId="{9E8147C7-E5B9-4F32-AB95-7B4E531D5160}">
      <dgm:prSet/>
      <dgm:spPr/>
      <dgm:t>
        <a:bodyPr/>
        <a:lstStyle/>
        <a:p>
          <a:endParaRPr lang="ru-RU"/>
        </a:p>
      </dgm:t>
    </dgm:pt>
    <dgm:pt modelId="{42B66D75-F162-4D02-8384-F0EBF0D62FF2}" type="sibTrans" cxnId="{9E8147C7-E5B9-4F32-AB95-7B4E531D5160}">
      <dgm:prSet/>
      <dgm:spPr/>
      <dgm:t>
        <a:bodyPr/>
        <a:lstStyle/>
        <a:p>
          <a:endParaRPr lang="ru-RU"/>
        </a:p>
      </dgm:t>
    </dgm:pt>
    <dgm:pt modelId="{5837DDFF-74D1-47FE-8233-D5F3CC2F07E1}">
      <dgm:prSet phldrT="[Текст]" custT="1"/>
      <dgm:spPr>
        <a:solidFill>
          <a:schemeClr val="accent5">
            <a:lumMod val="75000"/>
            <a:alpha val="37000"/>
          </a:schemeClr>
        </a:solidFill>
        <a:ln>
          <a:noFill/>
        </a:ln>
      </dgm:spPr>
      <dgm:t>
        <a:bodyPr/>
        <a:lstStyle/>
        <a:p>
          <a:r>
            <a:rPr lang="ru-RU" sz="1600" b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Полиуретановое покрытие (о</a:t>
          </a:r>
          <a:r>
            <a: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т влаги, ветра, загрязнений)</a:t>
          </a:r>
          <a:endParaRPr lang="ru-RU" sz="1600" b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</a:endParaRPr>
        </a:p>
      </dgm:t>
    </dgm:pt>
    <dgm:pt modelId="{48B8A7B0-A085-4F86-A7DD-6F78EF0F51F0}" type="sibTrans" cxnId="{47D4F17C-992E-47E5-9257-37D7D4D6E4D0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88FDBA2F-C05D-4592-9108-887BD599C1B1}" type="parTrans" cxnId="{47D4F17C-992E-47E5-9257-37D7D4D6E4D0}">
      <dgm:prSet/>
      <dgm:spPr/>
      <dgm:t>
        <a:bodyPr/>
        <a:lstStyle/>
        <a:p>
          <a:endParaRPr lang="ru-RU" sz="1800">
            <a:latin typeface="Gilroy ExtraBold"/>
          </a:endParaRPr>
        </a:p>
      </dgm:t>
    </dgm:pt>
    <dgm:pt modelId="{8771EA70-8069-4306-A7B1-476417D7D684}" type="pres">
      <dgm:prSet presAssocID="{F0FDAEE2-C5C6-4A42-8AA2-4D9466A549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A9EA3A-A47D-4ADD-AF55-23F990A7793F}" type="pres">
      <dgm:prSet presAssocID="{DA230998-6C3A-46CD-A5E4-89983B25E3D9}" presName="linNode" presStyleCnt="0"/>
      <dgm:spPr/>
    </dgm:pt>
    <dgm:pt modelId="{8D1B5F5D-F1C9-45C9-A57C-5CA5CE6D673F}" type="pres">
      <dgm:prSet presAssocID="{DA230998-6C3A-46CD-A5E4-89983B25E3D9}" presName="parentText" presStyleLbl="node1" presStyleIdx="0" presStyleCnt="5" custScaleX="66946" custLinFactNeighborX="-20741" custLinFactNeighborY="30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B5D3BB-C1E2-4633-B651-70C987F6B339}" type="pres">
      <dgm:prSet presAssocID="{DA230998-6C3A-46CD-A5E4-89983B25E3D9}" presName="descendantText" presStyleLbl="alignAccFollowNode1" presStyleIdx="0" presStyleCnt="5" custScaleX="148885" custLinFactNeighborX="-4597" custLinFactNeighborY="3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EC5D84-FDCF-40AD-8ACE-B904186D552D}" type="pres">
      <dgm:prSet presAssocID="{1140D2EB-1DF5-42DC-937B-0213E90361CF}" presName="sp" presStyleCnt="0"/>
      <dgm:spPr/>
    </dgm:pt>
    <dgm:pt modelId="{064F65A9-A3F4-49F9-B536-D533F1C59D34}" type="pres">
      <dgm:prSet presAssocID="{2CA7031F-C4A3-4F8D-A242-0E795E88B0AD}" presName="linNode" presStyleCnt="0"/>
      <dgm:spPr/>
    </dgm:pt>
    <dgm:pt modelId="{1779DE97-E6C6-44DE-98FF-CE6F90325942}" type="pres">
      <dgm:prSet presAssocID="{2CA7031F-C4A3-4F8D-A242-0E795E88B0AD}" presName="parentText" presStyleLbl="node1" presStyleIdx="1" presStyleCnt="5" custScaleX="66946" custLinFactNeighborX="-20741" custLinFactNeighborY="30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A40B4-7EDC-4703-BBF1-0FDC72CC5252}" type="pres">
      <dgm:prSet presAssocID="{2CA7031F-C4A3-4F8D-A242-0E795E88B0AD}" presName="descendantText" presStyleLbl="alignAccFollowNode1" presStyleIdx="1" presStyleCnt="5" custScaleX="148885" custLinFactNeighborX="-4597" custLinFactNeighborY="44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4887C8-62B0-405A-95AF-27297D6DCC2C}" type="pres">
      <dgm:prSet presAssocID="{570B23F3-9BE9-48F1-9E30-FCB0A48FBCD0}" presName="sp" presStyleCnt="0"/>
      <dgm:spPr/>
    </dgm:pt>
    <dgm:pt modelId="{7ED6E6D7-6487-4707-857E-5DCF896F0977}" type="pres">
      <dgm:prSet presAssocID="{811B42A2-5C14-48BF-86E8-47CB9550C493}" presName="linNode" presStyleCnt="0"/>
      <dgm:spPr/>
    </dgm:pt>
    <dgm:pt modelId="{1247A366-E14E-4A04-A50B-B28F58E72C2C}" type="pres">
      <dgm:prSet presAssocID="{811B42A2-5C14-48BF-86E8-47CB9550C493}" presName="parentText" presStyleLbl="node1" presStyleIdx="2" presStyleCnt="5" custScaleX="66946" custLinFactNeighborX="-20741" custLinFactNeighborY="30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237B0-CE76-4467-939F-224AFB0E2F37}" type="pres">
      <dgm:prSet presAssocID="{811B42A2-5C14-48BF-86E8-47CB9550C493}" presName="descendantText" presStyleLbl="alignAccFollowNode1" presStyleIdx="2" presStyleCnt="5" custScaleX="148885" custLinFactNeighborX="-4597" custLinFactNeighborY="5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36F2DC-C38C-4564-8CD7-1FB29FE3F616}" type="pres">
      <dgm:prSet presAssocID="{547038C2-22DD-45B2-A21E-A10F00831E9D}" presName="sp" presStyleCnt="0"/>
      <dgm:spPr/>
    </dgm:pt>
    <dgm:pt modelId="{5FA74271-EBFF-4418-AB98-8A50EFB07B37}" type="pres">
      <dgm:prSet presAssocID="{C6E50181-C113-403A-9379-F5274390C348}" presName="linNode" presStyleCnt="0"/>
      <dgm:spPr/>
    </dgm:pt>
    <dgm:pt modelId="{5913B584-7906-4199-BC72-2F758DF82BDE}" type="pres">
      <dgm:prSet presAssocID="{C6E50181-C113-403A-9379-F5274390C348}" presName="parentText" presStyleLbl="node1" presStyleIdx="3" presStyleCnt="5" custScaleX="66946" custLinFactNeighborX="-20134" custLinFactNeighborY="59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52FF0-D81D-46DE-B8C1-14F9C094B765}" type="pres">
      <dgm:prSet presAssocID="{C6E50181-C113-403A-9379-F5274390C348}" presName="descendantText" presStyleLbl="alignAccFollowNode1" presStyleIdx="3" presStyleCnt="5" custScaleX="148885" custLinFactNeighborX="-4597" custLinFactNeighborY="6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E5B5BA-D0EA-48ED-B511-D9D1AA81F60F}" type="pres">
      <dgm:prSet presAssocID="{A454D449-804C-4755-9E4A-C3610F6DD477}" presName="sp" presStyleCnt="0"/>
      <dgm:spPr/>
    </dgm:pt>
    <dgm:pt modelId="{671A3DA2-D209-483F-9E04-AAB3F7827425}" type="pres">
      <dgm:prSet presAssocID="{CA466106-A377-4A05-950D-EC6000D2FA53}" presName="linNode" presStyleCnt="0"/>
      <dgm:spPr/>
    </dgm:pt>
    <dgm:pt modelId="{74D1DF84-F7E7-4750-890E-F7773350599A}" type="pres">
      <dgm:prSet presAssocID="{CA466106-A377-4A05-950D-EC6000D2FA53}" presName="parentText" presStyleLbl="node1" presStyleIdx="4" presStyleCnt="5" custScaleX="66946" custLinFactNeighborX="-2074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482701-EF16-41E4-BF57-79007F386ED1}" type="pres">
      <dgm:prSet presAssocID="{CA466106-A377-4A05-950D-EC6000D2FA53}" presName="descendantText" presStyleLbl="alignAccFollowNode1" presStyleIdx="4" presStyleCnt="5" custScaleX="148885" custLinFactNeighborX="-4597" custLinFactNeighborY="-3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DC77DF-CC2A-4ABD-A785-2737C14AEBB0}" type="presOf" srcId="{C6E50181-C113-403A-9379-F5274390C348}" destId="{5913B584-7906-4199-BC72-2F758DF82BDE}" srcOrd="0" destOrd="0" presId="urn:microsoft.com/office/officeart/2005/8/layout/vList5"/>
    <dgm:cxn modelId="{9E238799-CD41-4674-8D13-FE32FD8F6BE3}" srcId="{2CA7031F-C4A3-4F8D-A242-0E795E88B0AD}" destId="{2FBCF2F2-CAFA-48D8-861E-A93AA94EEEF4}" srcOrd="0" destOrd="0" parTransId="{4B2C201E-B9BA-462F-958E-587AAF5364EA}" sibTransId="{973BD242-3F24-4BFE-B674-E97649306282}"/>
    <dgm:cxn modelId="{01EBF377-838E-4F39-8C41-3CF00893EFC5}" type="presOf" srcId="{DA230998-6C3A-46CD-A5E4-89983B25E3D9}" destId="{8D1B5F5D-F1C9-45C9-A57C-5CA5CE6D673F}" srcOrd="0" destOrd="0" presId="urn:microsoft.com/office/officeart/2005/8/layout/vList5"/>
    <dgm:cxn modelId="{47D4F17C-992E-47E5-9257-37D7D4D6E4D0}" srcId="{811B42A2-5C14-48BF-86E8-47CB9550C493}" destId="{5837DDFF-74D1-47FE-8233-D5F3CC2F07E1}" srcOrd="0" destOrd="0" parTransId="{88FDBA2F-C05D-4592-9108-887BD599C1B1}" sibTransId="{48B8A7B0-A085-4F86-A7DD-6F78EF0F51F0}"/>
    <dgm:cxn modelId="{9EE5CA49-53E1-45BF-94D0-513A1C278D86}" srcId="{F0FDAEE2-C5C6-4A42-8AA2-4D9466A54977}" destId="{C6E50181-C113-403A-9379-F5274390C348}" srcOrd="3" destOrd="0" parTransId="{E1F4B056-F0F1-47E7-90F7-AD8EDF6D7E6C}" sibTransId="{A454D449-804C-4755-9E4A-C3610F6DD477}"/>
    <dgm:cxn modelId="{B03CF578-3AD4-40FA-9F0B-0D6F5B2DA633}" type="presOf" srcId="{CA466106-A377-4A05-950D-EC6000D2FA53}" destId="{74D1DF84-F7E7-4750-890E-F7773350599A}" srcOrd="0" destOrd="0" presId="urn:microsoft.com/office/officeart/2005/8/layout/vList5"/>
    <dgm:cxn modelId="{C80AE0D6-45FB-4838-AFD5-63E6475F1D55}" srcId="{C6E50181-C113-403A-9379-F5274390C348}" destId="{E17A0EBF-66B2-4357-AF2B-43EA8AB94B9E}" srcOrd="0" destOrd="0" parTransId="{B00313C5-F32D-4E32-A256-9A7CE45A0BFA}" sibTransId="{8A0C5641-C230-47EF-BAEC-ABB2DFF5508D}"/>
    <dgm:cxn modelId="{793BAE11-F12B-476C-A426-FE320C8FB9DB}" srcId="{F0FDAEE2-C5C6-4A42-8AA2-4D9466A54977}" destId="{2CA7031F-C4A3-4F8D-A242-0E795E88B0AD}" srcOrd="1" destOrd="0" parTransId="{951FC044-B0C7-439A-A0A4-14EFA5B41815}" sibTransId="{570B23F3-9BE9-48F1-9E30-FCB0A48FBCD0}"/>
    <dgm:cxn modelId="{10415284-1C56-49C6-9606-89F73173E62F}" type="presOf" srcId="{811B42A2-5C14-48BF-86E8-47CB9550C493}" destId="{1247A366-E14E-4A04-A50B-B28F58E72C2C}" srcOrd="0" destOrd="0" presId="urn:microsoft.com/office/officeart/2005/8/layout/vList5"/>
    <dgm:cxn modelId="{14482EC1-033A-4B05-BC73-C577B52EEE22}" type="presOf" srcId="{FCB0CD1B-5B1E-4675-8504-E1B0A3DF8B51}" destId="{2CB5D3BB-C1E2-4633-B651-70C987F6B339}" srcOrd="0" destOrd="0" presId="urn:microsoft.com/office/officeart/2005/8/layout/vList5"/>
    <dgm:cxn modelId="{D0970FA0-5109-459B-BC2A-DFE9667024F8}" type="presOf" srcId="{5837DDFF-74D1-47FE-8233-D5F3CC2F07E1}" destId="{787237B0-CE76-4467-939F-224AFB0E2F37}" srcOrd="0" destOrd="0" presId="urn:microsoft.com/office/officeart/2005/8/layout/vList5"/>
    <dgm:cxn modelId="{0BF979D2-625F-4ECA-8F54-2DE8FAD21E59}" type="presOf" srcId="{2CA7031F-C4A3-4F8D-A242-0E795E88B0AD}" destId="{1779DE97-E6C6-44DE-98FF-CE6F90325942}" srcOrd="0" destOrd="0" presId="urn:microsoft.com/office/officeart/2005/8/layout/vList5"/>
    <dgm:cxn modelId="{AA664AAD-92DC-4A5D-BF98-A1D79F107B26}" srcId="{F0FDAEE2-C5C6-4A42-8AA2-4D9466A54977}" destId="{CA466106-A377-4A05-950D-EC6000D2FA53}" srcOrd="4" destOrd="0" parTransId="{F904A48A-EE42-43AA-9A76-AF65A7942C22}" sibTransId="{1D8EE4E9-DF5A-4B0A-89D1-7F9D034AF8E3}"/>
    <dgm:cxn modelId="{A5CAA588-9AAF-4337-97B0-A195417E3938}" srcId="{F0FDAEE2-C5C6-4A42-8AA2-4D9466A54977}" destId="{811B42A2-5C14-48BF-86E8-47CB9550C493}" srcOrd="2" destOrd="0" parTransId="{24C74477-E138-4E1A-AD2E-DDEB8AB1BD90}" sibTransId="{547038C2-22DD-45B2-A21E-A10F00831E9D}"/>
    <dgm:cxn modelId="{9EBE983C-E194-475F-B047-DC06ECF50B8A}" type="presOf" srcId="{F0FDAEE2-C5C6-4A42-8AA2-4D9466A54977}" destId="{8771EA70-8069-4306-A7B1-476417D7D684}" srcOrd="0" destOrd="0" presId="urn:microsoft.com/office/officeart/2005/8/layout/vList5"/>
    <dgm:cxn modelId="{3B5880BC-B92C-4F6E-8A2D-FD8C7BAC5DF8}" srcId="{DA230998-6C3A-46CD-A5E4-89983B25E3D9}" destId="{FCB0CD1B-5B1E-4675-8504-E1B0A3DF8B51}" srcOrd="0" destOrd="0" parTransId="{02D7BEF5-826E-40CF-B4D4-DD48CECE65F0}" sibTransId="{3E3E01AA-BC7C-4F7B-843E-4A17FD225E9C}"/>
    <dgm:cxn modelId="{02155CC5-E702-4EBF-AC43-7FA84E2C5D5D}" type="presOf" srcId="{28A9E30F-3A24-4CE7-BB24-B926EA87D275}" destId="{04482701-EF16-41E4-BF57-79007F386ED1}" srcOrd="0" destOrd="0" presId="urn:microsoft.com/office/officeart/2005/8/layout/vList5"/>
    <dgm:cxn modelId="{DDFE5004-908E-4E90-A64A-CC61A1FE75CB}" type="presOf" srcId="{E17A0EBF-66B2-4357-AF2B-43EA8AB94B9E}" destId="{50252FF0-D81D-46DE-B8C1-14F9C094B765}" srcOrd="0" destOrd="0" presId="urn:microsoft.com/office/officeart/2005/8/layout/vList5"/>
    <dgm:cxn modelId="{9E8147C7-E5B9-4F32-AB95-7B4E531D5160}" srcId="{CA466106-A377-4A05-950D-EC6000D2FA53}" destId="{28A9E30F-3A24-4CE7-BB24-B926EA87D275}" srcOrd="0" destOrd="0" parTransId="{CC31A07A-818F-461E-ABD0-8CDEB9356407}" sibTransId="{42B66D75-F162-4D02-8384-F0EBF0D62FF2}"/>
    <dgm:cxn modelId="{FC7C2078-5390-440B-9CA6-D4E991BE3D3F}" srcId="{F0FDAEE2-C5C6-4A42-8AA2-4D9466A54977}" destId="{DA230998-6C3A-46CD-A5E4-89983B25E3D9}" srcOrd="0" destOrd="0" parTransId="{BF63F367-5EFE-4663-8B81-CAB052ACFA38}" sibTransId="{1140D2EB-1DF5-42DC-937B-0213E90361CF}"/>
    <dgm:cxn modelId="{8C9D0CAA-2B38-4270-8DC6-24AB15982D82}" type="presOf" srcId="{2FBCF2F2-CAFA-48D8-861E-A93AA94EEEF4}" destId="{1AAA40B4-7EDC-4703-BBF1-0FDC72CC5252}" srcOrd="0" destOrd="0" presId="urn:microsoft.com/office/officeart/2005/8/layout/vList5"/>
    <dgm:cxn modelId="{291A7722-3B76-498E-8D07-0F95865A868B}" type="presParOf" srcId="{8771EA70-8069-4306-A7B1-476417D7D684}" destId="{34A9EA3A-A47D-4ADD-AF55-23F990A7793F}" srcOrd="0" destOrd="0" presId="urn:microsoft.com/office/officeart/2005/8/layout/vList5"/>
    <dgm:cxn modelId="{C3B67C75-7761-4C19-AA36-A8DD8F2B1233}" type="presParOf" srcId="{34A9EA3A-A47D-4ADD-AF55-23F990A7793F}" destId="{8D1B5F5D-F1C9-45C9-A57C-5CA5CE6D673F}" srcOrd="0" destOrd="0" presId="urn:microsoft.com/office/officeart/2005/8/layout/vList5"/>
    <dgm:cxn modelId="{4DB0AA6E-8542-4A83-8A6B-5B4F409625D4}" type="presParOf" srcId="{34A9EA3A-A47D-4ADD-AF55-23F990A7793F}" destId="{2CB5D3BB-C1E2-4633-B651-70C987F6B339}" srcOrd="1" destOrd="0" presId="urn:microsoft.com/office/officeart/2005/8/layout/vList5"/>
    <dgm:cxn modelId="{C43CBFA6-DA08-4607-89D8-2288968E2719}" type="presParOf" srcId="{8771EA70-8069-4306-A7B1-476417D7D684}" destId="{D0EC5D84-FDCF-40AD-8ACE-B904186D552D}" srcOrd="1" destOrd="0" presId="urn:microsoft.com/office/officeart/2005/8/layout/vList5"/>
    <dgm:cxn modelId="{42817E46-9E75-4DC0-B038-4EF2F7BB5A19}" type="presParOf" srcId="{8771EA70-8069-4306-A7B1-476417D7D684}" destId="{064F65A9-A3F4-49F9-B536-D533F1C59D34}" srcOrd="2" destOrd="0" presId="urn:microsoft.com/office/officeart/2005/8/layout/vList5"/>
    <dgm:cxn modelId="{6525A2E3-E4B6-44F8-9ED5-4D17A0C32E05}" type="presParOf" srcId="{064F65A9-A3F4-49F9-B536-D533F1C59D34}" destId="{1779DE97-E6C6-44DE-98FF-CE6F90325942}" srcOrd="0" destOrd="0" presId="urn:microsoft.com/office/officeart/2005/8/layout/vList5"/>
    <dgm:cxn modelId="{DD7BF9D1-D568-4A44-BA5F-7C529546A4EF}" type="presParOf" srcId="{064F65A9-A3F4-49F9-B536-D533F1C59D34}" destId="{1AAA40B4-7EDC-4703-BBF1-0FDC72CC5252}" srcOrd="1" destOrd="0" presId="urn:microsoft.com/office/officeart/2005/8/layout/vList5"/>
    <dgm:cxn modelId="{D3E67EEF-67E8-42BA-9CC6-8BA7139ADB04}" type="presParOf" srcId="{8771EA70-8069-4306-A7B1-476417D7D684}" destId="{E04887C8-62B0-405A-95AF-27297D6DCC2C}" srcOrd="3" destOrd="0" presId="urn:microsoft.com/office/officeart/2005/8/layout/vList5"/>
    <dgm:cxn modelId="{1D3D0367-1C21-4061-BC75-E6923F9039E4}" type="presParOf" srcId="{8771EA70-8069-4306-A7B1-476417D7D684}" destId="{7ED6E6D7-6487-4707-857E-5DCF896F0977}" srcOrd="4" destOrd="0" presId="urn:microsoft.com/office/officeart/2005/8/layout/vList5"/>
    <dgm:cxn modelId="{08B5A35A-B144-438E-A2EC-6EDB764F9055}" type="presParOf" srcId="{7ED6E6D7-6487-4707-857E-5DCF896F0977}" destId="{1247A366-E14E-4A04-A50B-B28F58E72C2C}" srcOrd="0" destOrd="0" presId="urn:microsoft.com/office/officeart/2005/8/layout/vList5"/>
    <dgm:cxn modelId="{5C56EDE8-212D-41E9-9FDE-299B0CBCC9E4}" type="presParOf" srcId="{7ED6E6D7-6487-4707-857E-5DCF896F0977}" destId="{787237B0-CE76-4467-939F-224AFB0E2F37}" srcOrd="1" destOrd="0" presId="urn:microsoft.com/office/officeart/2005/8/layout/vList5"/>
    <dgm:cxn modelId="{641E5772-D07D-4532-B735-9345EECCA0F7}" type="presParOf" srcId="{8771EA70-8069-4306-A7B1-476417D7D684}" destId="{C236F2DC-C38C-4564-8CD7-1FB29FE3F616}" srcOrd="5" destOrd="0" presId="urn:microsoft.com/office/officeart/2005/8/layout/vList5"/>
    <dgm:cxn modelId="{85F799C1-7061-4BD6-AEAF-1BB323B38C9F}" type="presParOf" srcId="{8771EA70-8069-4306-A7B1-476417D7D684}" destId="{5FA74271-EBFF-4418-AB98-8A50EFB07B37}" srcOrd="6" destOrd="0" presId="urn:microsoft.com/office/officeart/2005/8/layout/vList5"/>
    <dgm:cxn modelId="{C4D0C0BA-1A76-49F1-A73A-64283E8839B1}" type="presParOf" srcId="{5FA74271-EBFF-4418-AB98-8A50EFB07B37}" destId="{5913B584-7906-4199-BC72-2F758DF82BDE}" srcOrd="0" destOrd="0" presId="urn:microsoft.com/office/officeart/2005/8/layout/vList5"/>
    <dgm:cxn modelId="{B76925F0-A57C-4688-9AF7-7305C9D894D5}" type="presParOf" srcId="{5FA74271-EBFF-4418-AB98-8A50EFB07B37}" destId="{50252FF0-D81D-46DE-B8C1-14F9C094B765}" srcOrd="1" destOrd="0" presId="urn:microsoft.com/office/officeart/2005/8/layout/vList5"/>
    <dgm:cxn modelId="{05B9F433-91B3-4A9A-B427-70BD4E06E259}" type="presParOf" srcId="{8771EA70-8069-4306-A7B1-476417D7D684}" destId="{35E5B5BA-D0EA-48ED-B511-D9D1AA81F60F}" srcOrd="7" destOrd="0" presId="urn:microsoft.com/office/officeart/2005/8/layout/vList5"/>
    <dgm:cxn modelId="{A5686159-E9E4-46E6-AF89-76C33578A765}" type="presParOf" srcId="{8771EA70-8069-4306-A7B1-476417D7D684}" destId="{671A3DA2-D209-483F-9E04-AAB3F7827425}" srcOrd="8" destOrd="0" presId="urn:microsoft.com/office/officeart/2005/8/layout/vList5"/>
    <dgm:cxn modelId="{D215ACAF-89BD-43DE-86D0-8EEBA84F3AC8}" type="presParOf" srcId="{671A3DA2-D209-483F-9E04-AAB3F7827425}" destId="{74D1DF84-F7E7-4750-890E-F7773350599A}" srcOrd="0" destOrd="0" presId="urn:microsoft.com/office/officeart/2005/8/layout/vList5"/>
    <dgm:cxn modelId="{137C808A-C5FF-4F35-B8F2-22DEB5B2D11D}" type="presParOf" srcId="{671A3DA2-D209-483F-9E04-AAB3F7827425}" destId="{04482701-EF16-41E4-BF57-79007F386ED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571D-FB3A-4528-993A-A82C548EF255}">
      <dsp:nvSpPr>
        <dsp:cNvPr id="0" name=""/>
        <dsp:cNvSpPr/>
      </dsp:nvSpPr>
      <dsp:spPr bwMode="auto">
        <a:xfrm>
          <a:off x="4237747" y="2135195"/>
          <a:ext cx="3560159" cy="2078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2457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Не намокает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Быстро сохнет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Легкий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Хорошо держит тепло 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5351442" y="2700344"/>
        <a:ext cx="2400817" cy="1467211"/>
      </dsp:txXfrm>
    </dsp:sp>
    <dsp:sp modelId="{5122FA1E-03EB-4DB4-B928-ADB7B47C19CA}">
      <dsp:nvSpPr>
        <dsp:cNvPr id="0" name=""/>
        <dsp:cNvSpPr/>
      </dsp:nvSpPr>
      <dsp:spPr bwMode="auto">
        <a:xfrm>
          <a:off x="102092" y="2134960"/>
          <a:ext cx="3155900" cy="2078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2457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Держит тепло при сухой погоде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Впитывает влагу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Долго сохнет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Тяжелый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147739" y="2700109"/>
        <a:ext cx="2117836" cy="1467211"/>
      </dsp:txXfrm>
    </dsp:sp>
    <dsp:sp modelId="{9DB7AA1D-81B0-4E86-B84F-5D8E6ADB0789}">
      <dsp:nvSpPr>
        <dsp:cNvPr id="0" name=""/>
        <dsp:cNvSpPr/>
      </dsp:nvSpPr>
      <dsp:spPr bwMode="auto">
        <a:xfrm>
          <a:off x="4527028" y="-221616"/>
          <a:ext cx="3270878" cy="163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2457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Не намокает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Долгий износ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Шуршит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Легкий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Низкая </a:t>
          </a:r>
          <a:r>
            <a:rPr lang="ru-RU" sz="1400" b="1" kern="1200" dirty="0" err="1">
              <a:solidFill>
                <a:schemeClr val="accent5">
                  <a:lumMod val="75000"/>
                </a:schemeClr>
              </a:solidFill>
              <a:latin typeface="Arial"/>
            </a:rPr>
            <a:t>воздухо</a:t>
          </a: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-проницаемость</a:t>
          </a:r>
          <a:r>
            <a:rPr lang="ru-RU" sz="1400" kern="1200" dirty="0">
              <a:solidFill>
                <a:schemeClr val="accent5">
                  <a:lumMod val="75000"/>
                </a:schemeClr>
              </a:solidFill>
            </a:rPr>
            <a:t> 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5544315" y="-185592"/>
        <a:ext cx="2217567" cy="1157891"/>
      </dsp:txXfrm>
    </dsp:sp>
    <dsp:sp modelId="{E7580C04-6188-42A6-ADC5-6F1E12D9D166}">
      <dsp:nvSpPr>
        <dsp:cNvPr id="0" name=""/>
        <dsp:cNvSpPr/>
      </dsp:nvSpPr>
      <dsp:spPr bwMode="auto">
        <a:xfrm>
          <a:off x="126542" y="-221616"/>
          <a:ext cx="3040054" cy="163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2457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Мягкий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Не шуршит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Впитывает влагу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Высокая </a:t>
          </a:r>
          <a:r>
            <a:rPr lang="ru-RU" sz="1400" b="1" kern="1200" dirty="0" err="1">
              <a:solidFill>
                <a:schemeClr val="accent5">
                  <a:lumMod val="75000"/>
                </a:schemeClr>
              </a:solidFill>
              <a:latin typeface="Arial"/>
            </a:rPr>
            <a:t>воздухо</a:t>
          </a: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Arial"/>
            </a:rPr>
            <a:t>- проницаемость</a:t>
          </a:r>
          <a:endParaRPr sz="1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162566" y="-185592"/>
        <a:ext cx="2055990" cy="1157891"/>
      </dsp:txXfrm>
    </dsp:sp>
    <dsp:sp modelId="{4E8FE0B0-ECDA-41A6-91BC-65249F58FE5C}">
      <dsp:nvSpPr>
        <dsp:cNvPr id="0" name=""/>
        <dsp:cNvSpPr/>
      </dsp:nvSpPr>
      <dsp:spPr bwMode="auto">
        <a:xfrm>
          <a:off x="2131499" y="48627"/>
          <a:ext cx="1767463" cy="1767463"/>
        </a:xfrm>
        <a:prstGeom prst="pieWedg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1000" b="1" kern="1200" dirty="0">
              <a:latin typeface="Arial"/>
            </a:rPr>
            <a:t>МАТЕРИАЛ ВЕРХА СМЕСОВЫЙ</a:t>
          </a:r>
          <a:endParaRPr b="1" kern="1200" dirty="0"/>
        </a:p>
      </dsp:txBody>
      <dsp:txXfrm>
        <a:off x="2649177" y="566305"/>
        <a:ext cx="1249785" cy="1249785"/>
      </dsp:txXfrm>
    </dsp:sp>
    <dsp:sp modelId="{6B121476-2CDC-4727-9721-F8474174831F}">
      <dsp:nvSpPr>
        <dsp:cNvPr id="0" name=""/>
        <dsp:cNvSpPr/>
      </dsp:nvSpPr>
      <dsp:spPr bwMode="auto">
        <a:xfrm rot="5400000">
          <a:off x="3980600" y="25526"/>
          <a:ext cx="1767463" cy="1813664"/>
        </a:xfrm>
        <a:prstGeom prst="pieWedge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defRPr/>
          </a:pPr>
          <a:r>
            <a:rPr lang="ru-RU" sz="1000" b="1" kern="1200" dirty="0">
              <a:latin typeface="Arial"/>
            </a:rPr>
            <a:t>МАТЕРИАЛ ВЕРХА СИНТЕТИЧЕСКИЙ</a:t>
          </a:r>
          <a:endParaRPr b="1" kern="1200" dirty="0"/>
        </a:p>
      </dsp:txBody>
      <dsp:txXfrm rot="-5400000">
        <a:off x="3957500" y="566304"/>
        <a:ext cx="1282454" cy="1249785"/>
      </dsp:txXfrm>
    </dsp:sp>
    <dsp:sp modelId="{4C0F99A6-7BA2-4E8F-8536-5A2E5E1CA1AC}">
      <dsp:nvSpPr>
        <dsp:cNvPr id="0" name=""/>
        <dsp:cNvSpPr/>
      </dsp:nvSpPr>
      <dsp:spPr bwMode="auto">
        <a:xfrm rot="10800000">
          <a:off x="3957500" y="1897729"/>
          <a:ext cx="1813664" cy="1767463"/>
        </a:xfrm>
        <a:prstGeom prst="pieWedg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1000" b="1" kern="1200" dirty="0">
              <a:latin typeface="Arial"/>
            </a:rPr>
            <a:t>УТЕПЛИТЕЛЬ СИНТЕТИЧЕСКИЙ</a:t>
          </a:r>
          <a:endParaRPr b="1" kern="1200" dirty="0"/>
        </a:p>
      </dsp:txBody>
      <dsp:txXfrm rot="10800000">
        <a:off x="3957500" y="1897729"/>
        <a:ext cx="1282454" cy="1249785"/>
      </dsp:txXfrm>
    </dsp:sp>
    <dsp:sp modelId="{04B6D69C-9022-4D7C-854B-AE78918A69AA}">
      <dsp:nvSpPr>
        <dsp:cNvPr id="0" name=""/>
        <dsp:cNvSpPr/>
      </dsp:nvSpPr>
      <dsp:spPr bwMode="auto">
        <a:xfrm rot="16200000">
          <a:off x="2131499" y="1897729"/>
          <a:ext cx="1767463" cy="1767463"/>
        </a:xfrm>
        <a:prstGeom prst="pieWedge">
          <a:avLst/>
        </a:prstGeom>
        <a:solidFill>
          <a:srgbClr val="607AB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1000" b="1" kern="1200" dirty="0">
              <a:latin typeface="Arial"/>
            </a:rPr>
            <a:t>УТЕПЛИТЕЛЬ</a:t>
          </a:r>
          <a:br>
            <a:rPr lang="ru-RU" sz="1000" b="1" kern="1200" dirty="0">
              <a:latin typeface="Arial"/>
            </a:rPr>
          </a:br>
          <a:r>
            <a:rPr lang="ru-RU" sz="1000" b="1" kern="1200" dirty="0">
              <a:latin typeface="Arial"/>
            </a:rPr>
            <a:t>С НАТУР.</a:t>
          </a:r>
          <a:br>
            <a:rPr lang="ru-RU" sz="1000" b="1" kern="1200" dirty="0">
              <a:latin typeface="Arial"/>
            </a:rPr>
          </a:br>
          <a:r>
            <a:rPr lang="ru-RU" sz="1000" b="1" kern="1200" dirty="0">
              <a:latin typeface="Arial"/>
            </a:rPr>
            <a:t>ВОЛОКНАМИ</a:t>
          </a:r>
          <a:endParaRPr b="1" kern="1200" dirty="0"/>
        </a:p>
      </dsp:txBody>
      <dsp:txXfrm rot="5400000">
        <a:off x="2649177" y="1897729"/>
        <a:ext cx="1249785" cy="1249785"/>
      </dsp:txXfrm>
    </dsp:sp>
    <dsp:sp modelId="{03687AEB-A9AD-40ED-8005-8C9E06089708}">
      <dsp:nvSpPr>
        <dsp:cNvPr id="0" name=""/>
        <dsp:cNvSpPr/>
      </dsp:nvSpPr>
      <dsp:spPr bwMode="auto">
        <a:xfrm>
          <a:off x="3638043" y="1383398"/>
          <a:ext cx="610244" cy="530647"/>
        </a:xfrm>
        <a:prstGeom prst="circularArrow">
          <a:avLst/>
        </a:prstGeom>
        <a:solidFill>
          <a:schemeClr val="bg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817F0E-421D-4B02-824E-3663124A4659}">
      <dsp:nvSpPr>
        <dsp:cNvPr id="0" name=""/>
        <dsp:cNvSpPr/>
      </dsp:nvSpPr>
      <dsp:spPr bwMode="auto">
        <a:xfrm rot="10800000">
          <a:off x="3629201" y="1799763"/>
          <a:ext cx="610244" cy="530647"/>
        </a:xfrm>
        <a:prstGeom prst="circularArrow">
          <a:avLst/>
        </a:prstGeom>
        <a:solidFill>
          <a:schemeClr val="bg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5D3BB-C1E2-4633-B651-70C987F6B339}">
      <dsp:nvSpPr>
        <dsp:cNvPr id="0" name=""/>
        <dsp:cNvSpPr/>
      </dsp:nvSpPr>
      <dsp:spPr>
        <a:xfrm rot="5400000">
          <a:off x="4663068" y="-2958181"/>
          <a:ext cx="652535" cy="6778230"/>
        </a:xfrm>
        <a:prstGeom prst="round2SameRect">
          <a:avLst/>
        </a:prstGeom>
        <a:solidFill>
          <a:schemeClr val="accent5">
            <a:lumMod val="75000"/>
            <a:alpha val="3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Водоотталкивающая отделка (от капель воды)</a:t>
          </a:r>
        </a:p>
      </dsp:txBody>
      <dsp:txXfrm rot="-5400000">
        <a:off x="1600221" y="136520"/>
        <a:ext cx="6746376" cy="588827"/>
      </dsp:txXfrm>
    </dsp:sp>
    <dsp:sp modelId="{8D1B5F5D-F1C9-45C9-A57C-5CA5CE6D673F}">
      <dsp:nvSpPr>
        <dsp:cNvPr id="0" name=""/>
        <dsp:cNvSpPr/>
      </dsp:nvSpPr>
      <dsp:spPr>
        <a:xfrm>
          <a:off x="0" y="26612"/>
          <a:ext cx="1714401" cy="815668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</a:rPr>
            <a:t>ВО</a:t>
          </a:r>
          <a:r>
            <a:rPr lang="en-US" sz="1800" kern="1200" dirty="0">
              <a:latin typeface="Arial" panose="020B0604020202020204" pitchFamily="34" charset="0"/>
            </a:rPr>
            <a:t> (WR, DWR)</a:t>
          </a:r>
          <a:endParaRPr lang="ru-RU" sz="1800" kern="1200" dirty="0">
            <a:latin typeface="Arial" panose="020B0604020202020204" pitchFamily="34" charset="0"/>
          </a:endParaRPr>
        </a:p>
      </dsp:txBody>
      <dsp:txXfrm>
        <a:off x="39818" y="66430"/>
        <a:ext cx="1634765" cy="736032"/>
      </dsp:txXfrm>
    </dsp:sp>
    <dsp:sp modelId="{1AAA40B4-7EDC-4703-BBF1-0FDC72CC5252}">
      <dsp:nvSpPr>
        <dsp:cNvPr id="0" name=""/>
        <dsp:cNvSpPr/>
      </dsp:nvSpPr>
      <dsp:spPr>
        <a:xfrm rot="5400000">
          <a:off x="4663068" y="-2094081"/>
          <a:ext cx="652535" cy="6778230"/>
        </a:xfrm>
        <a:prstGeom prst="round2SameRect">
          <a:avLst/>
        </a:prstGeom>
        <a:solidFill>
          <a:schemeClr val="accent5">
            <a:lumMod val="75000"/>
            <a:alpha val="3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Масло-водо-отталкивающая отделка  (от капель масел</a:t>
          </a:r>
          <a:b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</a:br>
          <a: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и воды)</a:t>
          </a:r>
        </a:p>
      </dsp:txBody>
      <dsp:txXfrm rot="-5400000">
        <a:off x="1600221" y="1000620"/>
        <a:ext cx="6746376" cy="588827"/>
      </dsp:txXfrm>
    </dsp:sp>
    <dsp:sp modelId="{1779DE97-E6C6-44DE-98FF-CE6F90325942}">
      <dsp:nvSpPr>
        <dsp:cNvPr id="0" name=""/>
        <dsp:cNvSpPr/>
      </dsp:nvSpPr>
      <dsp:spPr>
        <a:xfrm>
          <a:off x="0" y="883065"/>
          <a:ext cx="1714401" cy="815668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</a:rPr>
            <a:t>МВО</a:t>
          </a:r>
        </a:p>
      </dsp:txBody>
      <dsp:txXfrm>
        <a:off x="39818" y="922883"/>
        <a:ext cx="1634765" cy="736032"/>
      </dsp:txXfrm>
    </dsp:sp>
    <dsp:sp modelId="{787237B0-CE76-4467-939F-224AFB0E2F37}">
      <dsp:nvSpPr>
        <dsp:cNvPr id="0" name=""/>
        <dsp:cNvSpPr/>
      </dsp:nvSpPr>
      <dsp:spPr>
        <a:xfrm rot="5400000">
          <a:off x="4663068" y="-1229988"/>
          <a:ext cx="652535" cy="6778230"/>
        </a:xfrm>
        <a:prstGeom prst="round2SameRect">
          <a:avLst/>
        </a:prstGeom>
        <a:solidFill>
          <a:schemeClr val="accent5">
            <a:lumMod val="75000"/>
            <a:alpha val="3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Полиуретановое покрытие (о</a:t>
          </a:r>
          <a:r>
            <a:rPr lang="ru-RU" sz="16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т влаги, ветра, загрязнений)</a:t>
          </a:r>
          <a:endParaRPr lang="ru-RU" sz="1600" b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</a:endParaRPr>
        </a:p>
      </dsp:txBody>
      <dsp:txXfrm rot="-5400000">
        <a:off x="1600221" y="1864713"/>
        <a:ext cx="6746376" cy="588827"/>
      </dsp:txXfrm>
    </dsp:sp>
    <dsp:sp modelId="{1247A366-E14E-4A04-A50B-B28F58E72C2C}">
      <dsp:nvSpPr>
        <dsp:cNvPr id="0" name=""/>
        <dsp:cNvSpPr/>
      </dsp:nvSpPr>
      <dsp:spPr>
        <a:xfrm>
          <a:off x="0" y="1739517"/>
          <a:ext cx="1714401" cy="815668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</a:rPr>
            <a:t>ПУ покрытие</a:t>
          </a:r>
        </a:p>
      </dsp:txBody>
      <dsp:txXfrm>
        <a:off x="39818" y="1779335"/>
        <a:ext cx="1634765" cy="736032"/>
      </dsp:txXfrm>
    </dsp:sp>
    <dsp:sp modelId="{50252FF0-D81D-46DE-B8C1-14F9C094B765}">
      <dsp:nvSpPr>
        <dsp:cNvPr id="0" name=""/>
        <dsp:cNvSpPr/>
      </dsp:nvSpPr>
      <dsp:spPr>
        <a:xfrm rot="5400000">
          <a:off x="4663068" y="-365888"/>
          <a:ext cx="652535" cy="6778230"/>
        </a:xfrm>
        <a:prstGeom prst="round2SameRect">
          <a:avLst/>
        </a:prstGeom>
        <a:solidFill>
          <a:schemeClr val="accent5">
            <a:lumMod val="75000"/>
            <a:alpha val="3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Паропроницаемое покрытие (о</a:t>
          </a:r>
          <a:r>
            <a:rPr lang="ru-RU" sz="16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т влаги, ветра, загрязнений «дышащее» покрытие)</a:t>
          </a:r>
          <a:endParaRPr lang="ru-RU" sz="1600" b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</a:endParaRPr>
        </a:p>
      </dsp:txBody>
      <dsp:txXfrm rot="-5400000">
        <a:off x="1600221" y="2728813"/>
        <a:ext cx="6746376" cy="588827"/>
      </dsp:txXfrm>
    </dsp:sp>
    <dsp:sp modelId="{5913B584-7906-4199-BC72-2F758DF82BDE}">
      <dsp:nvSpPr>
        <dsp:cNvPr id="0" name=""/>
        <dsp:cNvSpPr/>
      </dsp:nvSpPr>
      <dsp:spPr>
        <a:xfrm>
          <a:off x="0" y="2619689"/>
          <a:ext cx="1714401" cy="815668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</a:rPr>
            <a:t>Мембрана</a:t>
          </a:r>
        </a:p>
      </dsp:txBody>
      <dsp:txXfrm>
        <a:off x="39818" y="2659507"/>
        <a:ext cx="1634765" cy="736032"/>
      </dsp:txXfrm>
    </dsp:sp>
    <dsp:sp modelId="{04482701-EF16-41E4-BF57-79007F386ED1}">
      <dsp:nvSpPr>
        <dsp:cNvPr id="0" name=""/>
        <dsp:cNvSpPr/>
      </dsp:nvSpPr>
      <dsp:spPr>
        <a:xfrm rot="5400000">
          <a:off x="4663068" y="426198"/>
          <a:ext cx="652535" cy="6778230"/>
        </a:xfrm>
        <a:prstGeom prst="round2SameRect">
          <a:avLst/>
        </a:prstGeom>
        <a:solidFill>
          <a:schemeClr val="accent5">
            <a:lumMod val="75000"/>
            <a:alpha val="3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Кислотонепроницаемая или кислотостойкая отделки</a:t>
          </a:r>
          <a:b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</a:br>
          <a:r>
            <a:rPr lang="ru-RU" sz="1600" b="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(о</a:t>
          </a:r>
          <a:r>
            <a:rPr lang="ru-RU" sz="16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rPr>
            <a:t>т капель растворов кислот)</a:t>
          </a:r>
          <a:endParaRPr lang="ru-RU" sz="1600" b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</a:endParaRPr>
        </a:p>
      </dsp:txBody>
      <dsp:txXfrm rot="-5400000">
        <a:off x="1600221" y="3520899"/>
        <a:ext cx="6746376" cy="588827"/>
      </dsp:txXfrm>
    </dsp:sp>
    <dsp:sp modelId="{74D1DF84-F7E7-4750-890E-F7773350599A}">
      <dsp:nvSpPr>
        <dsp:cNvPr id="0" name=""/>
        <dsp:cNvSpPr/>
      </dsp:nvSpPr>
      <dsp:spPr>
        <a:xfrm>
          <a:off x="0" y="3427674"/>
          <a:ext cx="1714401" cy="815668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</a:rPr>
            <a:t>К20</a:t>
          </a:r>
          <a:r>
            <a:rPr lang="ru-RU" sz="1800" kern="1200" dirty="0"/>
            <a:t>, </a:t>
          </a:r>
          <a:r>
            <a:rPr lang="ru-RU" sz="1800" kern="1200" dirty="0">
              <a:latin typeface="Arial" panose="020B0604020202020204" pitchFamily="34" charset="0"/>
            </a:rPr>
            <a:t>К50</a:t>
          </a:r>
        </a:p>
      </dsp:txBody>
      <dsp:txXfrm>
        <a:off x="39818" y="3467492"/>
        <a:ext cx="1634765" cy="736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D5026-ECF8-4253-B0C6-4C6851845728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13834-E7B3-480A-9D68-75ECCEF25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261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12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66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4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10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929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205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590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9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6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2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7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7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8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8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4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0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2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1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62681-0445-488D-AA4B-B7C7069A93B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8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microsoft.com/office/2007/relationships/hdphoto" Target="../media/hdphoto2.wdp"/><Relationship Id="rId4" Type="http://schemas.openxmlformats.org/officeDocument/2006/relationships/image" Target="../media/image36.png"/><Relationship Id="rId9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628800"/>
            <a:ext cx="8640960" cy="2376264"/>
          </a:xfrm>
        </p:spPr>
        <p:txBody>
          <a:bodyPr vert="horz" anchor="t"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Как правильно обеспечить работников СИЗ по ЕТН </a:t>
            </a:r>
          </a:p>
          <a:p>
            <a:pPr algn="l">
              <a:spcBef>
                <a:spcPts val="0"/>
              </a:spcBef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зимний период</a:t>
            </a: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738244" y="4509120"/>
            <a:ext cx="8489844" cy="2088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Пилипенко Татьяна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defRPr/>
            </a:pPr>
            <a:r>
              <a:rPr lang="ru-RU" altLang="zh-CN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</a:t>
            </a:r>
            <a: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генерального директора по вопросам</a:t>
            </a:r>
          </a:p>
          <a:p>
            <a:pPr algn="l">
              <a:defRPr/>
            </a:pPr>
            <a: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стандартизации и технического регулирования</a:t>
            </a:r>
          </a:p>
          <a:p>
            <a:pPr algn="l">
              <a:defRPr/>
            </a:pPr>
            <a: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 «Восток-Сервис»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447702"/>
            <a:ext cx="2161768" cy="317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14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55685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2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412" y="1027237"/>
            <a:ext cx="5604115" cy="456148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04" y="2227951"/>
            <a:ext cx="5726748" cy="240209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СПЕЦОДЕЖДА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СПЕЦОБУВЬ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ШАПКИ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РУК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8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1537" y="2697226"/>
            <a:ext cx="2495053" cy="3547654"/>
          </a:xfrm>
          <a:prstGeom prst="rect">
            <a:avLst/>
          </a:prstGeom>
          <a:solidFill>
            <a:srgbClr val="20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496589" y="2697226"/>
            <a:ext cx="2495053" cy="3547654"/>
          </a:xfrm>
          <a:prstGeom prst="rect">
            <a:avLst/>
          </a:prstGeom>
          <a:solidFill>
            <a:srgbClr val="22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973076" y="2697226"/>
            <a:ext cx="2495053" cy="3547654"/>
          </a:xfrm>
          <a:prstGeom prst="rect">
            <a:avLst/>
          </a:prstGeom>
          <a:solidFill>
            <a:srgbClr val="2CA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21507" name="Прямоугольник 1"/>
          <p:cNvSpPr>
            <a:spLocks noChangeArrowheads="1"/>
          </p:cNvSpPr>
          <p:nvPr/>
        </p:nvSpPr>
        <p:spPr bwMode="auto">
          <a:xfrm>
            <a:off x="505430" y="971961"/>
            <a:ext cx="8577697" cy="723608"/>
          </a:xfrm>
          <a:prstGeom prst="rect">
            <a:avLst/>
          </a:prstGeom>
          <a:noFill/>
          <a:ln>
            <a:noFill/>
          </a:ln>
        </p:spPr>
        <p:txBody>
          <a:bodyPr wrap="square" lIns="88405" tIns="44202" rIns="88405" bIns="44202">
            <a:spAutoFit/>
          </a:bodyPr>
          <a:lstStyle/>
          <a:p>
            <a:pPr>
              <a:defRPr/>
            </a:pPr>
            <a:r>
              <a:rPr lang="ru-RU" sz="2594" b="1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ГОСТ 12.4.303-2016</a:t>
            </a:r>
            <a:r>
              <a:rPr lang="ru-RU" sz="2270" b="1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ru-RU" sz="2270" b="1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ru-RU" sz="1528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Одежда специальная для защиты от пониженных температур</a:t>
            </a:r>
            <a:endParaRPr sz="1668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505431" y="1713461"/>
            <a:ext cx="2696572" cy="4274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178" b="1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4 Классификация </a:t>
            </a:r>
            <a:endParaRPr sz="1668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05431" y="2042138"/>
            <a:ext cx="8861527" cy="56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528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Спецодежду, эксплуатируемую в различных климатических поясах подразделяют по уровню теплозащитных свойств на четыре класса защиты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00111" y="3210783"/>
            <a:ext cx="2091988" cy="1689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1-й класс защиты </a:t>
            </a:r>
            <a:b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I-</a:t>
            </a:r>
            <a:r>
              <a:rPr lang="ru-RU" sz="2594" dirty="0" err="1">
                <a:solidFill>
                  <a:schemeClr val="bg1"/>
                </a:solidFill>
                <a:latin typeface="Arial"/>
                <a:cs typeface="Arial"/>
              </a:rPr>
              <a:t>II</a:t>
            </a: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594" dirty="0" err="1">
                <a:solidFill>
                  <a:schemeClr val="bg1"/>
                </a:solidFill>
                <a:latin typeface="Arial"/>
                <a:cs typeface="Arial"/>
              </a:rPr>
              <a:t>кл</a:t>
            </a: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668" dirty="0"/>
          </a:p>
          <a:p>
            <a:pPr lvl="0">
              <a:defRPr/>
            </a:pP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пояса</a:t>
            </a:r>
            <a:endParaRPr lang="ru-RU" sz="2178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2619174" y="3210783"/>
            <a:ext cx="2339373" cy="1289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2-й класс защиты</a:t>
            </a:r>
            <a:b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III </a:t>
            </a:r>
            <a:r>
              <a:rPr lang="ru-RU" sz="2594" dirty="0" err="1">
                <a:solidFill>
                  <a:schemeClr val="bg1"/>
                </a:solidFill>
                <a:latin typeface="Arial"/>
                <a:cs typeface="Arial"/>
              </a:rPr>
              <a:t>кл</a:t>
            </a: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. пояс</a:t>
            </a:r>
            <a:endParaRPr lang="ru-RU" sz="2178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085623" y="3210783"/>
            <a:ext cx="2220550" cy="1289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3-й класс защиты</a:t>
            </a:r>
            <a:b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2594" dirty="0" err="1">
                <a:solidFill>
                  <a:schemeClr val="bg1"/>
                </a:solidFill>
                <a:latin typeface="Arial"/>
                <a:cs typeface="Arial"/>
              </a:rPr>
              <a:t>IV</a:t>
            </a: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594" dirty="0" err="1">
                <a:solidFill>
                  <a:schemeClr val="bg1"/>
                </a:solidFill>
                <a:latin typeface="Arial"/>
                <a:cs typeface="Arial"/>
              </a:rPr>
              <a:t>кл</a:t>
            </a: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. пояс</a:t>
            </a:r>
            <a:endParaRPr lang="ru-RU" sz="301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7408220" y="2697226"/>
            <a:ext cx="2495053" cy="3547654"/>
          </a:xfrm>
          <a:prstGeom prst="rect">
            <a:avLst/>
          </a:prstGeom>
          <a:solidFill>
            <a:srgbClr val="41A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7511227" y="3210783"/>
            <a:ext cx="2588392" cy="1689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4-й класс защиты</a:t>
            </a:r>
            <a:b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«Особый» </a:t>
            </a:r>
            <a:r>
              <a:rPr lang="ru-RU" sz="2594" dirty="0" err="1">
                <a:solidFill>
                  <a:schemeClr val="bg1"/>
                </a:solidFill>
                <a:latin typeface="Arial"/>
                <a:cs typeface="Arial"/>
              </a:rPr>
              <a:t>кл</a:t>
            </a:r>
            <a:r>
              <a:rPr lang="ru-RU" sz="2594" dirty="0">
                <a:solidFill>
                  <a:schemeClr val="bg1"/>
                </a:solidFill>
                <a:latin typeface="Arial"/>
                <a:cs typeface="Arial"/>
              </a:rPr>
              <a:t>. пояс</a:t>
            </a:r>
            <a:endParaRPr sz="1668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664152" y="5034488"/>
            <a:ext cx="1223412" cy="49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594">
                <a:solidFill>
                  <a:schemeClr val="bg1"/>
                </a:solidFill>
                <a:latin typeface="Arial"/>
                <a:cs typeface="Arial"/>
              </a:rPr>
              <a:t>- 9,7°С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3142839" y="5034488"/>
            <a:ext cx="1130438" cy="49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594">
                <a:solidFill>
                  <a:schemeClr val="bg1"/>
                </a:solidFill>
                <a:latin typeface="Arial"/>
                <a:cs typeface="Arial"/>
              </a:rPr>
              <a:t>- 18°С</a:t>
            </a:r>
            <a:endParaRPr sz="1668"/>
          </a:p>
        </p:txBody>
      </p:sp>
      <p:sp>
        <p:nvSpPr>
          <p:cNvPr id="18" name="TextBox 17"/>
          <p:cNvSpPr txBox="1"/>
          <p:nvPr/>
        </p:nvSpPr>
        <p:spPr bwMode="auto">
          <a:xfrm>
            <a:off x="5529522" y="5034488"/>
            <a:ext cx="1130438" cy="49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594">
                <a:solidFill>
                  <a:schemeClr val="bg1"/>
                </a:solidFill>
                <a:latin typeface="Arial"/>
                <a:cs typeface="Arial"/>
              </a:rPr>
              <a:t>- 41°С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7916205" y="5034488"/>
            <a:ext cx="1130438" cy="49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594">
                <a:solidFill>
                  <a:schemeClr val="bg1"/>
                </a:solidFill>
                <a:latin typeface="Arial"/>
                <a:cs typeface="Arial"/>
              </a:rPr>
              <a:t>- 25°С</a:t>
            </a:r>
          </a:p>
        </p:txBody>
      </p:sp>
      <p:pic>
        <p:nvPicPr>
          <p:cNvPr id="2051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3704" y="2721628"/>
            <a:ext cx="698936" cy="698936"/>
          </a:xfrm>
          <a:prstGeom prst="rect">
            <a:avLst/>
          </a:prstGeom>
          <a:noFill/>
        </p:spPr>
      </p:pic>
      <p:pic>
        <p:nvPicPr>
          <p:cNvPr id="22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9142351" y="5415827"/>
            <a:ext cx="704736" cy="70473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 bwMode="auto">
          <a:xfrm>
            <a:off x="866642" y="5534436"/>
            <a:ext cx="798617" cy="327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28">
                <a:solidFill>
                  <a:schemeClr val="bg1"/>
                </a:solidFill>
                <a:latin typeface="Arial"/>
                <a:cs typeface="Arial"/>
              </a:rPr>
              <a:t>5,6 м/с</a:t>
            </a:r>
            <a:endParaRPr sz="1668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439951" y="5534436"/>
            <a:ext cx="798617" cy="327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28">
                <a:solidFill>
                  <a:schemeClr val="bg1"/>
                </a:solidFill>
                <a:latin typeface="Arial"/>
                <a:cs typeface="Arial"/>
              </a:rPr>
              <a:t>3,6 м/с</a:t>
            </a:r>
            <a:endParaRPr sz="1668"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5779324" y="5534436"/>
            <a:ext cx="798617" cy="327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28" dirty="0">
                <a:solidFill>
                  <a:schemeClr val="bg1"/>
                </a:solidFill>
                <a:latin typeface="Arial"/>
                <a:cs typeface="Arial"/>
              </a:rPr>
              <a:t>1,3 м/с</a:t>
            </a:r>
            <a:endParaRPr sz="1668" dirty="0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8200359" y="5534436"/>
            <a:ext cx="798617" cy="327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28">
                <a:solidFill>
                  <a:schemeClr val="bg1"/>
                </a:solidFill>
                <a:latin typeface="Arial"/>
                <a:cs typeface="Arial"/>
              </a:rPr>
              <a:t>6,8 м/с</a:t>
            </a:r>
            <a:endParaRPr sz="1668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 l="1" t="29936" r="64778" b="25593"/>
          <a:stretch/>
        </p:blipFill>
        <p:spPr bwMode="auto">
          <a:xfrm>
            <a:off x="680596" y="5556299"/>
            <a:ext cx="229337" cy="28957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rcRect l="1" t="29936" r="64778" b="25593"/>
          <a:stretch/>
        </p:blipFill>
        <p:spPr bwMode="auto">
          <a:xfrm>
            <a:off x="3230659" y="5556299"/>
            <a:ext cx="229337" cy="28957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rcRect l="1" t="29936" r="64778" b="25593"/>
          <a:stretch/>
        </p:blipFill>
        <p:spPr bwMode="auto">
          <a:xfrm>
            <a:off x="5627964" y="5556299"/>
            <a:ext cx="229337" cy="28957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rcRect l="1" t="29936" r="64778" b="25593"/>
          <a:stretch/>
        </p:blipFill>
        <p:spPr bwMode="auto">
          <a:xfrm>
            <a:off x="8004025" y="5556299"/>
            <a:ext cx="229337" cy="289571"/>
          </a:xfrm>
          <a:prstGeom prst="rect">
            <a:avLst/>
          </a:prstGeom>
        </p:spPr>
      </p:pic>
      <p:pic>
        <p:nvPicPr>
          <p:cNvPr id="2052" name="Picture 4" descr="C:\Users\makarova\Desktop\Обучение_презентации_Бонни_слайд\иконки\picto\w302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783365" y="2839450"/>
            <a:ext cx="519803" cy="584778"/>
          </a:xfrm>
          <a:prstGeom prst="rect">
            <a:avLst/>
          </a:prstGeom>
          <a:noFill/>
        </p:spPr>
      </p:pic>
      <p:pic>
        <p:nvPicPr>
          <p:cNvPr id="33" name="Picture 4" descr="C:\Users\makarova\Desktop\Обучение_презентации_Бонни_слайд\иконки\picto\w302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292370" y="2839450"/>
            <a:ext cx="519803" cy="584778"/>
          </a:xfrm>
          <a:prstGeom prst="rect">
            <a:avLst/>
          </a:prstGeom>
          <a:noFill/>
        </p:spPr>
      </p:pic>
      <p:pic>
        <p:nvPicPr>
          <p:cNvPr id="34" name="Picture 4" descr="C:\Users\makarova\Desktop\Обучение_презентации_Бонни_слайд\иконки\picto\w302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679053" y="2839450"/>
            <a:ext cx="519803" cy="584778"/>
          </a:xfrm>
          <a:prstGeom prst="rect">
            <a:avLst/>
          </a:prstGeom>
          <a:noFill/>
        </p:spPr>
      </p:pic>
      <p:pic>
        <p:nvPicPr>
          <p:cNvPr id="35" name="Picture 4" descr="C:\Users\makarova\Desktop\Обучение_презентации_Бонни_слайд\иконки\picto\w302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039689" y="2839450"/>
            <a:ext cx="519803" cy="584778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38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102167" y="4643064"/>
            <a:ext cx="698936" cy="698936"/>
          </a:xfrm>
          <a:prstGeom prst="rect">
            <a:avLst/>
          </a:prstGeom>
          <a:noFill/>
        </p:spPr>
      </p:pic>
      <p:pic>
        <p:nvPicPr>
          <p:cNvPr id="39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615013" y="5451209"/>
            <a:ext cx="698936" cy="698936"/>
          </a:xfrm>
          <a:prstGeom prst="rect">
            <a:avLst/>
          </a:prstGeom>
          <a:noFill/>
        </p:spPr>
      </p:pic>
      <p:pic>
        <p:nvPicPr>
          <p:cNvPr id="40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6987221" y="4930792"/>
            <a:ext cx="698936" cy="6989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9174796"/>
      </p:ext>
    </p:extLst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" y="643995"/>
            <a:ext cx="9903480" cy="55700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1083492" y="2632881"/>
            <a:ext cx="705642" cy="291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- 9,7°С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6325206" y="4874067"/>
            <a:ext cx="659155" cy="291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bg1"/>
                </a:solidFill>
                <a:latin typeface="Arial"/>
                <a:cs typeface="Arial"/>
              </a:rPr>
              <a:t>- 18°С</a:t>
            </a:r>
            <a:endParaRPr sz="1668"/>
          </a:p>
        </p:txBody>
      </p:sp>
      <p:sp>
        <p:nvSpPr>
          <p:cNvPr id="10" name="TextBox 9"/>
          <p:cNvSpPr txBox="1"/>
          <p:nvPr/>
        </p:nvSpPr>
        <p:spPr bwMode="auto">
          <a:xfrm>
            <a:off x="7421480" y="3515760"/>
            <a:ext cx="659155" cy="291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bg1"/>
                </a:solidFill>
                <a:latin typeface="Arial"/>
                <a:cs typeface="Arial"/>
              </a:rPr>
              <a:t>- 41°С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978244" y="2632881"/>
            <a:ext cx="659155" cy="291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bg1"/>
                </a:solidFill>
                <a:latin typeface="Arial"/>
                <a:cs typeface="Arial"/>
              </a:rPr>
              <a:t>- 25°С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073839" y="2918037"/>
            <a:ext cx="726481" cy="2919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5,6 м/с</a:t>
            </a:r>
            <a:endParaRPr sz="1668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292532" y="5145348"/>
            <a:ext cx="726481" cy="2919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bg1"/>
                </a:solidFill>
                <a:latin typeface="Arial"/>
                <a:cs typeface="Arial"/>
              </a:rPr>
              <a:t>3,6 м/с</a:t>
            </a:r>
            <a:endParaRPr sz="1668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388805" y="3788063"/>
            <a:ext cx="726481" cy="2919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bg1"/>
                </a:solidFill>
                <a:latin typeface="Arial"/>
                <a:cs typeface="Arial"/>
              </a:rPr>
              <a:t>1,3 м/с</a:t>
            </a:r>
            <a:endParaRPr sz="1668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7621627" y="2632882"/>
            <a:ext cx="726481" cy="2919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97" b="1">
                <a:solidFill>
                  <a:schemeClr val="bg1"/>
                </a:solidFill>
                <a:latin typeface="Arial"/>
                <a:cs typeface="Arial"/>
              </a:rPr>
              <a:t>6,8 м/с</a:t>
            </a:r>
            <a:endParaRPr sz="1668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020452" y="2761844"/>
            <a:ext cx="948138" cy="285157"/>
          </a:xfrm>
          <a:prstGeom prst="rect">
            <a:avLst/>
          </a:prstGeom>
          <a:solidFill>
            <a:srgbClr val="3176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82" b="1">
                <a:latin typeface="Arial"/>
                <a:cs typeface="Arial"/>
              </a:rPr>
              <a:t>Особый</a:t>
            </a:r>
            <a:endParaRPr sz="1668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5050658" y="3800777"/>
            <a:ext cx="800499" cy="285157"/>
          </a:xfrm>
          <a:prstGeom prst="rect">
            <a:avLst/>
          </a:prstGeom>
          <a:solidFill>
            <a:srgbClr val="01A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68" b="1">
                <a:latin typeface="Arial"/>
                <a:cs typeface="Arial"/>
              </a:rPr>
              <a:t>IV</a:t>
            </a:r>
            <a:endParaRPr lang="ru-RU" sz="1668" b="1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4782536" y="4921010"/>
            <a:ext cx="948138" cy="285157"/>
          </a:xfrm>
          <a:prstGeom prst="rect">
            <a:avLst/>
          </a:prstGeom>
          <a:solidFill>
            <a:srgbClr val="A2C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68" b="1">
                <a:latin typeface="Arial"/>
                <a:cs typeface="Arial"/>
              </a:rPr>
              <a:t>III</a:t>
            </a:r>
            <a:endParaRPr lang="ru-RU" sz="1668" b="1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50275" y="3185028"/>
            <a:ext cx="567020" cy="285157"/>
          </a:xfrm>
          <a:prstGeom prst="rect">
            <a:avLst/>
          </a:prstGeom>
          <a:solidFill>
            <a:srgbClr val="FFB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68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II</a:t>
            </a:r>
            <a:endParaRPr lang="ru-RU" sz="1668" b="1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2767824" y="2999121"/>
            <a:ext cx="461940" cy="169997"/>
          </a:xfrm>
          <a:prstGeom prst="rect">
            <a:avLst/>
          </a:prstGeom>
          <a:solidFill>
            <a:srgbClr val="01A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68"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8550561" y="5430470"/>
            <a:ext cx="290871" cy="285157"/>
          </a:xfrm>
          <a:prstGeom prst="rect">
            <a:avLst/>
          </a:prstGeom>
          <a:solidFill>
            <a:srgbClr val="FFB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97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II</a:t>
            </a:r>
            <a:endParaRPr lang="ru-RU" sz="1297" b="1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616483" y="4097963"/>
            <a:ext cx="366895" cy="233479"/>
          </a:xfrm>
          <a:prstGeom prst="rect">
            <a:avLst/>
          </a:prstGeom>
          <a:solidFill>
            <a:srgbClr val="FF89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68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</a:t>
            </a:r>
            <a:endParaRPr lang="ru-RU" sz="1668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79764"/>
      </p:ext>
    </p:extLst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805003"/>
              </p:ext>
            </p:extLst>
          </p:nvPr>
        </p:nvGraphicFramePr>
        <p:xfrm>
          <a:off x="848543" y="1414653"/>
          <a:ext cx="9078756" cy="4678644"/>
        </p:xfrm>
        <a:graphic>
          <a:graphicData uri="http://schemas.openxmlformats.org/drawingml/2006/table">
            <a:tbl>
              <a:tblPr/>
              <a:tblGrid>
                <a:gridCol w="2774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76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24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35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01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3952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3952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05051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6806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437621">
                <a:tc rowSpan="9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 температура окружающей среды в рабочей зоне, в том числе связанная с климатом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4.7.1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Простудное заболевание работника из-за воздействия пониженной температуры воздуха, обморожения мягких тканей, в том числе мягких тканей конечностей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Одежда специальная для защиты от пониженных температур, пониженных температур и ветра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Костюм/комплект (в том числе отдельными предметами: куртка, брюки, полукомбинезон, жилет)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климатическим поясам и классам защиты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Комбинезон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Белье специальное утепленное (кальсоны/панталоны утепленные, фуфайка, утепленная)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климатическим поясам и классам защиты</a:t>
                      </a:r>
                    </a:p>
                    <a:p>
                      <a:pPr algn="l" fontAlgn="t"/>
                      <a:endParaRPr lang="ru-RU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шт.</a:t>
                      </a:r>
                    </a:p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8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Термобелье специальное (кальсоны/панталоны, фуфайка)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шт.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Изделия носочно-чулочные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пар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53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Обувь специальная для защиты от пониженных температур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Ботинки</a:t>
                      </a:r>
                      <a:b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7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Полусапоги</a:t>
                      </a:r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Сапоги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климатическим поясам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Обувь валяная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климатическим поясам по климатическим поясам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98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Унты (сапоги) меховые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7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СИЗ рук для защиты от пониженных температур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Перчатки</a:t>
                      </a:r>
                      <a:b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Рукавицы по климатическим поясам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пары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Рукавицы меховые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пара на 2 года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94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СИЗ головы: головной убор для защиты от пониженных температур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Подшлемник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Подшлемник меховой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 на 3 года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53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климатическим поясам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Шапка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49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Шлем</a:t>
                      </a:r>
                    </a:p>
                  </a:txBody>
                  <a:tcPr marL="11736" marR="11736" marT="5868" marB="586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14084" marR="14084" marT="7041" marB="704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0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2" r="18080" b="3477"/>
          <a:stretch>
            <a:fillRect/>
          </a:stretch>
        </p:blipFill>
        <p:spPr bwMode="auto">
          <a:xfrm>
            <a:off x="3818834" y="2943622"/>
            <a:ext cx="467858" cy="40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2" r="18080" b="3477"/>
          <a:stretch>
            <a:fillRect/>
          </a:stretch>
        </p:blipFill>
        <p:spPr bwMode="auto">
          <a:xfrm>
            <a:off x="5724610" y="2449019"/>
            <a:ext cx="467858" cy="40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2" r="18080" b="3477"/>
          <a:stretch>
            <a:fillRect/>
          </a:stretch>
        </p:blipFill>
        <p:spPr bwMode="auto">
          <a:xfrm>
            <a:off x="8183644" y="1452824"/>
            <a:ext cx="467858" cy="40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807154" y="622562"/>
            <a:ext cx="4874522" cy="857770"/>
          </a:xfrm>
          <a:prstGeom prst="rect">
            <a:avLst/>
          </a:prstGeom>
        </p:spPr>
        <p:txBody>
          <a:bodyPr lIns="88405" tIns="44203" rIns="88405" bIns="44203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ru-RU" altLang="ru-RU" sz="1733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altLang="ru-RU" sz="1733" kern="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altLang="ru-RU" sz="1733" b="1" kern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№ 2 </a:t>
            </a:r>
            <a:r>
              <a:rPr lang="ru-RU" altLang="ru-RU" sz="1733" b="1" kern="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ЕТН</a:t>
            </a:r>
            <a:r>
              <a:rPr lang="ru-RU" altLang="ru-RU" sz="1733" b="1" kern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44856"/>
          <a:stretch/>
        </p:blipFill>
        <p:spPr>
          <a:xfrm flipH="1">
            <a:off x="6537176" y="4475265"/>
            <a:ext cx="2572366" cy="23827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3" y="2723264"/>
            <a:ext cx="3083492" cy="17858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20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"/>
          <p:cNvSpPr txBox="1">
            <a:spLocks/>
          </p:cNvSpPr>
          <p:nvPr/>
        </p:nvSpPr>
        <p:spPr>
          <a:xfrm>
            <a:off x="7098485" y="8171422"/>
            <a:ext cx="2310523" cy="395402"/>
          </a:xfrm>
          <a:prstGeom prst="rect">
            <a:avLst/>
          </a:prstGeom>
        </p:spPr>
        <p:txBody>
          <a:bodyPr vert="horz" lIns="99023" tIns="49511" rIns="99023" bIns="49511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8B4292-4441-494D-A029-B3980C92B834}" type="slidenum">
              <a:rPr lang="ru-RU" sz="1733">
                <a:latin typeface="+mn-lt"/>
              </a:rPr>
              <a:pPr/>
              <a:t>6</a:t>
            </a:fld>
            <a:endParaRPr lang="ru-RU" sz="1733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745061"/>
            <a:ext cx="1564361" cy="442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13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Показатель </a:t>
            </a:r>
          </a:p>
          <a:p>
            <a:pPr algn="ctr" fontAlgn="base"/>
            <a:r>
              <a:rPr lang="ru-RU" sz="113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теплоизоляции*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15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68276" y="4439247"/>
            <a:ext cx="698936" cy="69893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</p:pic>
      <p:pic>
        <p:nvPicPr>
          <p:cNvPr id="17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69165" y="1772816"/>
            <a:ext cx="698936" cy="69893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</p:pic>
      <p:pic>
        <p:nvPicPr>
          <p:cNvPr id="18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68276" y="2718258"/>
            <a:ext cx="698936" cy="69893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</p:pic>
      <p:pic>
        <p:nvPicPr>
          <p:cNvPr id="19" name="Picture 3" descr="C:\Users\makarova\Desktop\Обучение_презентации_Бонни_слайд\иконки\snowflakes-clip-art-17w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68277" y="3573015"/>
            <a:ext cx="698935" cy="69893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</p:pic>
      <p:sp>
        <p:nvSpPr>
          <p:cNvPr id="20" name="Прямоугольник 19"/>
          <p:cNvSpPr/>
          <p:nvPr/>
        </p:nvSpPr>
        <p:spPr bwMode="auto">
          <a:xfrm>
            <a:off x="612504" y="3754064"/>
            <a:ext cx="399118" cy="2851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68" b="1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IV</a:t>
            </a:r>
            <a:endParaRPr lang="ru-RU" sz="1668" b="1" dirty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640742" y="2919725"/>
            <a:ext cx="399986" cy="29600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68" b="1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III</a:t>
            </a:r>
            <a:endParaRPr lang="ru-RU" sz="1668" b="1" dirty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646596" y="1998180"/>
            <a:ext cx="365026" cy="2666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68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II</a:t>
            </a:r>
            <a:endParaRPr lang="ru-RU" sz="1668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468276" y="4633146"/>
            <a:ext cx="698935" cy="2334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Особ</a:t>
            </a:r>
          </a:p>
        </p:txBody>
      </p:sp>
      <p:pic>
        <p:nvPicPr>
          <p:cNvPr id="24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" r="68400" b="80094"/>
          <a:stretch/>
        </p:blipFill>
        <p:spPr bwMode="auto">
          <a:xfrm>
            <a:off x="1859303" y="932590"/>
            <a:ext cx="919435" cy="8802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9" t="-894" r="32909" b="80047"/>
          <a:stretch/>
        </p:blipFill>
        <p:spPr bwMode="auto">
          <a:xfrm>
            <a:off x="3641831" y="932590"/>
            <a:ext cx="955602" cy="90958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3" r="2151" b="80421"/>
          <a:stretch/>
        </p:blipFill>
        <p:spPr bwMode="auto">
          <a:xfrm>
            <a:off x="5205143" y="1002753"/>
            <a:ext cx="854475" cy="839423"/>
          </a:xfrm>
          <a:prstGeom prst="flowChartConnector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27" r="67490"/>
          <a:stretch/>
        </p:blipFill>
        <p:spPr bwMode="auto">
          <a:xfrm>
            <a:off x="7071163" y="952601"/>
            <a:ext cx="864096" cy="820215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873675" y="1934339"/>
            <a:ext cx="1049755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0,332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0,422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0,572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0.437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пояс*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595680" y="1934393"/>
            <a:ext cx="102727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0,377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0,403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0,551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0.497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пояс*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05143" y="1934339"/>
            <a:ext cx="10497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0,360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0,442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0,681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0.513</a:t>
            </a: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пояс</a:t>
            </a: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класс защиты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071163" y="1934339"/>
            <a:ext cx="104975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0,295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0,329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0,447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0.397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пояс*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526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66891" y="1236421"/>
            <a:ext cx="5690616" cy="73887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405" tIns="44203" rIns="88405" bIns="44203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None/>
              <a:defRPr/>
            </a:pPr>
            <a:r>
              <a:rPr lang="ru-RU" sz="1407" dirty="0">
                <a:solidFill>
                  <a:schemeClr val="accent2">
                    <a:lumMod val="75000"/>
                  </a:schemeClr>
                </a:solidFill>
              </a:rPr>
              <a:t>Работодатель имеет право осуществлять </a:t>
            </a:r>
            <a:r>
              <a:rPr lang="ru-RU" sz="1407" b="1" dirty="0">
                <a:solidFill>
                  <a:schemeClr val="accent2">
                    <a:lumMod val="75000"/>
                  </a:schemeClr>
                </a:solidFill>
              </a:rPr>
              <a:t>замену нескольких СИЗ</a:t>
            </a:r>
            <a:r>
              <a:rPr lang="ru-RU" sz="1407" dirty="0">
                <a:solidFill>
                  <a:schemeClr val="accent2">
                    <a:lumMod val="75000"/>
                  </a:schemeClr>
                </a:solidFill>
              </a:rPr>
              <a:t>, указанных в Нормах, </a:t>
            </a:r>
            <a:r>
              <a:rPr lang="ru-RU" sz="1407" b="1" dirty="0">
                <a:solidFill>
                  <a:schemeClr val="accent2">
                    <a:lumMod val="75000"/>
                  </a:schemeClr>
                </a:solidFill>
              </a:rPr>
              <a:t>на одно</a:t>
            </a:r>
            <a:r>
              <a:rPr lang="ru-RU" sz="1407" dirty="0">
                <a:solidFill>
                  <a:schemeClr val="accent2">
                    <a:lumMod val="75000"/>
                  </a:schemeClr>
                </a:solidFill>
              </a:rPr>
              <a:t>, обеспечивающее равноценную или превосходящую защиту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3134" y="4942314"/>
            <a:ext cx="2475396" cy="4915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ru-RU" altLang="ru-RU" sz="1297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от </a:t>
            </a:r>
            <a:r>
              <a:rPr lang="ru-RU" altLang="ru-RU" sz="1297" dirty="0" err="1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ОПЗ</a:t>
            </a:r>
            <a:r>
              <a:rPr lang="ru-RU" altLang="ru-RU" sz="1297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механических воздействий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044" r="27642"/>
          <a:stretch/>
        </p:blipFill>
        <p:spPr>
          <a:xfrm>
            <a:off x="2790106" y="2015218"/>
            <a:ext cx="1442814" cy="41537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248" y="1628800"/>
            <a:ext cx="2503666" cy="4506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1448" t="27242" r="11901" b="27243"/>
          <a:stretch/>
        </p:blipFill>
        <p:spPr>
          <a:xfrm>
            <a:off x="5983192" y="2761843"/>
            <a:ext cx="647544" cy="683519"/>
          </a:xfrm>
          <a:prstGeom prst="flowChartConnector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11281" t="27393" r="50031" b="27092"/>
          <a:stretch/>
        </p:blipFill>
        <p:spPr>
          <a:xfrm>
            <a:off x="1520833" y="3942225"/>
            <a:ext cx="853563" cy="853563"/>
          </a:xfrm>
          <a:prstGeom prst="flowChartConnector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053290" y="3624396"/>
            <a:ext cx="2475396" cy="10903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altLang="ru-RU" sz="1297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от </a:t>
            </a:r>
            <a:r>
              <a:rPr lang="ru-RU" altLang="ru-RU" sz="1297" dirty="0" err="1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ОПЗ</a:t>
            </a:r>
            <a:r>
              <a:rPr lang="ru-RU" altLang="ru-RU" sz="1297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механических воздействий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altLang="ru-RU" sz="1297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altLang="ru-RU" sz="1297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от пониженных температур*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59766" y="5805264"/>
            <a:ext cx="1564361" cy="26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13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исключения*</a:t>
            </a:r>
          </a:p>
        </p:txBody>
      </p:sp>
    </p:spTree>
    <p:extLst>
      <p:ext uri="{BB962C8B-B14F-4D97-AF65-F5344CB8AC3E}">
        <p14:creationId xmlns:p14="http://schemas.microsoft.com/office/powerpoint/2010/main" val="3009583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34514" y="1852098"/>
            <a:ext cx="4739620" cy="143056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372" tIns="44185" rIns="88372" bIns="44185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  <a:defRPr/>
            </a:pPr>
            <a:r>
              <a:rPr lang="ru-RU" sz="1406" b="1" dirty="0">
                <a:solidFill>
                  <a:srgbClr val="C00000"/>
                </a:solidFill>
              </a:rPr>
              <a:t>Пункт 49</a:t>
            </a:r>
          </a:p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Работодатель может дополнительно выдавать работникам специальную одежду для защиты от прохладной окружающей среды (окружающая среда, характеризующаяся сочетанием влажности и ветра при температуре воздуха выше минус 5°С).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5024" y="3896197"/>
            <a:ext cx="4739620" cy="10411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372" tIns="44185" rIns="88372" bIns="44185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ГОСТ Р 59497-2021 </a:t>
            </a:r>
            <a:r>
              <a:rPr lang="ru-RU" sz="1406" dirty="0" err="1">
                <a:solidFill>
                  <a:schemeClr val="accent5">
                    <a:lumMod val="75000"/>
                  </a:schemeClr>
                </a:solidFill>
              </a:rPr>
              <a:t>ССБТ</a:t>
            </a: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ОДЕЖДА СПЕЦИАЛЬНАЯ ДЛЯ ЗАЩИТЫ ОТ ПРОХЛАДНОЙ ОКРУЖАЮЩЕЙ СРЕДЫ</a:t>
            </a:r>
          </a:p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Технические требования и методы испытаний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301" r="30720"/>
          <a:stretch/>
        </p:blipFill>
        <p:spPr>
          <a:xfrm>
            <a:off x="5486523" y="1668848"/>
            <a:ext cx="1667259" cy="4277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060" y="2095193"/>
            <a:ext cx="2583879" cy="258387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83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8322" t="14067"/>
          <a:stretch/>
        </p:blipFill>
        <p:spPr>
          <a:xfrm>
            <a:off x="272480" y="2096172"/>
            <a:ext cx="3960440" cy="4212303"/>
          </a:xfrm>
          <a:prstGeom prst="rect">
            <a:avLst/>
          </a:prstGeom>
        </p:spPr>
      </p:pic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4664968" y="2522734"/>
            <a:ext cx="4678744" cy="178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87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zh-CN" sz="1516" dirty="0">
                <a:solidFill>
                  <a:schemeClr val="accent5">
                    <a:lumMod val="75000"/>
                  </a:schemeClr>
                </a:solidFill>
              </a:rPr>
              <a:t>17. Нормы должны содержать </a:t>
            </a:r>
            <a:r>
              <a:rPr lang="ru-RU" altLang="zh-CN" sz="1516" b="1" u="sng" dirty="0">
                <a:solidFill>
                  <a:schemeClr val="accent5">
                    <a:lumMod val="75000"/>
                  </a:schemeClr>
                </a:solidFill>
              </a:rPr>
              <a:t>конкретную информацию </a:t>
            </a:r>
            <a:r>
              <a:rPr lang="ru-RU" altLang="zh-CN" sz="1516" dirty="0">
                <a:solidFill>
                  <a:schemeClr val="accent5">
                    <a:lumMod val="75000"/>
                  </a:schemeClr>
                </a:solidFill>
              </a:rPr>
              <a:t>о классе(ах) защиты, </a:t>
            </a:r>
          </a:p>
          <a:p>
            <a:pPr eaLnBrk="1" hangingPunct="1">
              <a:defRPr/>
            </a:pPr>
            <a:endParaRPr lang="ru-RU" altLang="zh-CN" sz="741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ru-RU" altLang="zh-CN" sz="1516" dirty="0">
                <a:solidFill>
                  <a:schemeClr val="accent5">
                    <a:lumMod val="75000"/>
                  </a:schemeClr>
                </a:solidFill>
              </a:rPr>
              <a:t>эксплуатационных уровнях защиты </a:t>
            </a:r>
          </a:p>
          <a:p>
            <a:pPr eaLnBrk="1" hangingPunct="1">
              <a:defRPr/>
            </a:pPr>
            <a:r>
              <a:rPr lang="ru-RU" altLang="zh-CN" sz="1516" dirty="0">
                <a:solidFill>
                  <a:schemeClr val="accent5">
                    <a:lumMod val="75000"/>
                  </a:schemeClr>
                </a:solidFill>
              </a:rPr>
              <a:t>(если это предусмотрено для данного типа СИЗ), </a:t>
            </a:r>
          </a:p>
          <a:p>
            <a:pPr eaLnBrk="1" hangingPunct="1">
              <a:defRPr/>
            </a:pPr>
            <a:endParaRPr lang="ru-RU" altLang="zh-CN" sz="741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ru-RU" altLang="zh-CN" sz="1516" b="1" dirty="0">
                <a:solidFill>
                  <a:schemeClr val="accent5">
                    <a:lumMod val="75000"/>
                  </a:schemeClr>
                </a:solidFill>
              </a:rPr>
              <a:t>особенностях конструкции</a:t>
            </a:r>
            <a:r>
              <a:rPr lang="ru-RU" altLang="zh-CN" sz="1516" dirty="0">
                <a:solidFill>
                  <a:schemeClr val="accent5">
                    <a:lumMod val="75000"/>
                  </a:schemeClr>
                </a:solidFill>
              </a:rPr>
              <a:t>, </a:t>
            </a:r>
          </a:p>
          <a:p>
            <a:pPr eaLnBrk="1" hangingPunct="1">
              <a:defRPr/>
            </a:pPr>
            <a:endParaRPr lang="ru-RU" altLang="zh-CN" sz="741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ru-RU" altLang="zh-CN" sz="1516" b="1" dirty="0">
                <a:solidFill>
                  <a:schemeClr val="accent5">
                    <a:lumMod val="75000"/>
                  </a:schemeClr>
                </a:solidFill>
              </a:rPr>
              <a:t>комплектности</a:t>
            </a:r>
            <a:r>
              <a:rPr lang="ru-RU" altLang="zh-CN" sz="1516" dirty="0">
                <a:solidFill>
                  <a:schemeClr val="accent5">
                    <a:lumMod val="75000"/>
                  </a:schemeClr>
                </a:solidFill>
              </a:rPr>
              <a:t>, планируемых к выдаче СИЗ</a:t>
            </a:r>
            <a:endParaRPr lang="en-US" altLang="zh-CN" sz="1516" b="1" u="sng" dirty="0">
              <a:solidFill>
                <a:srgbClr val="C00000"/>
              </a:solidFill>
            </a:endParaRPr>
          </a:p>
        </p:txBody>
      </p:sp>
      <p:pic>
        <p:nvPicPr>
          <p:cNvPr id="1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2" r="18080" b="3477"/>
          <a:stretch>
            <a:fillRect/>
          </a:stretch>
        </p:blipFill>
        <p:spPr bwMode="auto">
          <a:xfrm>
            <a:off x="884259" y="1048800"/>
            <a:ext cx="624048" cy="54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20832" y="1127038"/>
            <a:ext cx="7434335" cy="605679"/>
          </a:xfrm>
          <a:prstGeom prst="rect">
            <a:avLst/>
          </a:prstGeom>
          <a:noFill/>
          <a:ln w="19050" cmpd="thickThin">
            <a:noFill/>
            <a:prstDash val="sysDot"/>
            <a:beve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68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Указывается </a:t>
            </a:r>
            <a:r>
              <a:rPr lang="ru-RU" sz="1668" b="1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конкретная  конструкция</a:t>
            </a:r>
            <a:endParaRPr lang="ru-RU" sz="1668" dirty="0">
              <a:solidFill>
                <a:srgbClr val="CC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668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(например, брюки/полукомбинезон)</a:t>
            </a:r>
          </a:p>
        </p:txBody>
      </p:sp>
      <p:sp>
        <p:nvSpPr>
          <p:cNvPr id="8" name="Прямоугольник 7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23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350897" y="1806785"/>
            <a:ext cx="5302575" cy="28884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405" tIns="44203" rIns="88405" bIns="44203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ru-RU" altLang="ru-RU" sz="1516" b="1" dirty="0">
                <a:solidFill>
                  <a:schemeClr val="accent2">
                    <a:lumMod val="75000"/>
                  </a:schemeClr>
                </a:solidFill>
              </a:rPr>
              <a:t>Пункт 1</a:t>
            </a:r>
            <a:r>
              <a:rPr lang="en-US" altLang="ru-RU" sz="1516" b="1" dirty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altLang="ru-RU" sz="1516" b="1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1516" dirty="0">
                <a:solidFill>
                  <a:schemeClr val="accent2">
                    <a:lumMod val="75000"/>
                  </a:schemeClr>
                </a:solidFill>
              </a:rPr>
              <a:t>Инженерно-техническим работникам, выдаются СИЗ, с теми же защитными свойствами, как и предусмотренные для работников, работу которых они контролируют или участвуют в ее выполнении.</a:t>
            </a:r>
          </a:p>
          <a:p>
            <a:pPr>
              <a:spcBef>
                <a:spcPct val="0"/>
              </a:spcBef>
              <a:buNone/>
              <a:defRPr/>
            </a:pPr>
            <a:endParaRPr lang="ru-RU" altLang="ru-RU" sz="1516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ct val="0"/>
              </a:spcBef>
              <a:buNone/>
              <a:defRPr/>
            </a:pPr>
            <a:endParaRPr lang="ru-RU" altLang="ru-RU" sz="1516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15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1516" u="sng" dirty="0">
                <a:solidFill>
                  <a:schemeClr val="accent5">
                    <a:lumMod val="50000"/>
                  </a:schemeClr>
                </a:solidFill>
              </a:rPr>
              <a:t>Нормативный срок эксплуатации СИЗ, выдаваемых инженерно-техническим работникам, устанавливается  работодателем, но не более срока годности СИЗ, установленного изготовителем</a:t>
            </a:r>
            <a:r>
              <a:rPr lang="ru-RU" altLang="ru-RU" sz="1516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0512" y="1023769"/>
            <a:ext cx="8444238" cy="548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82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РОССИИ ОТ 29.10.2021 № 766н </a:t>
            </a:r>
          </a:p>
          <a:p>
            <a:r>
              <a:rPr lang="ru-RU" sz="1482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Правил обеспечения работников СИЗ и смывающими средствами»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8016"/>
          <a:stretch/>
        </p:blipFill>
        <p:spPr>
          <a:xfrm>
            <a:off x="5684900" y="2060848"/>
            <a:ext cx="422110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6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19041" y="3687747"/>
            <a:ext cx="6148946" cy="143056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372" tIns="44185" rIns="88372" bIns="44185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  <a:defRPr/>
            </a:pPr>
            <a:r>
              <a:rPr lang="ru-RU" altLang="ru-RU" sz="1406" dirty="0">
                <a:solidFill>
                  <a:schemeClr val="accent2">
                    <a:lumMod val="75000"/>
                  </a:schemeClr>
                </a:solidFill>
              </a:rPr>
              <a:t>Пункт 70</a:t>
            </a:r>
          </a:p>
          <a:p>
            <a:pPr>
              <a:buNone/>
              <a:defRPr/>
            </a:pPr>
            <a:r>
              <a:rPr lang="ru-RU" altLang="ru-RU" sz="1406" dirty="0">
                <a:solidFill>
                  <a:schemeClr val="accent5">
                    <a:lumMod val="75000"/>
                  </a:schemeClr>
                </a:solidFill>
              </a:rPr>
              <a:t>Для недопущения ситуации необеспечения работников СИЗ в период ухода за СИЗ, работодатель может выдавать работникам </a:t>
            </a:r>
            <a:r>
              <a:rPr lang="ru-RU" altLang="ru-RU" sz="1406" b="1" u="sng" dirty="0">
                <a:solidFill>
                  <a:schemeClr val="accent2">
                    <a:lumMod val="75000"/>
                  </a:schemeClr>
                </a:solidFill>
              </a:rPr>
              <a:t>два и более комплекта СИЗ</a:t>
            </a:r>
            <a:r>
              <a:rPr lang="ru-RU" altLang="ru-RU" sz="1406" dirty="0">
                <a:solidFill>
                  <a:schemeClr val="accent2">
                    <a:lumMod val="75000"/>
                  </a:schemeClr>
                </a:solidFill>
              </a:rPr>
              <a:t>,</a:t>
            </a:r>
            <a:r>
              <a:rPr lang="ru-RU" altLang="ru-RU" sz="1406" dirty="0">
                <a:solidFill>
                  <a:schemeClr val="accent5">
                    <a:lumMod val="75000"/>
                  </a:schemeClr>
                </a:solidFill>
              </a:rPr>
              <a:t> указанных в Нормах. В данном случае нормативный срок эксплуатации СИЗ суммируется, но не может превышать срока годности, применяемых СИЗ.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219406" y="1263836"/>
            <a:ext cx="5207037" cy="10411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372" tIns="44185" rIns="88372" bIns="44185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  <a:defRPr/>
            </a:pPr>
            <a:r>
              <a:rPr lang="ru-RU" sz="1406" dirty="0">
                <a:solidFill>
                  <a:schemeClr val="accent2">
                    <a:lumMod val="75000"/>
                  </a:schemeClr>
                </a:solidFill>
              </a:rPr>
              <a:t>Пункт 57 - запрет на продление срока службы СИЗ</a:t>
            </a:r>
          </a:p>
          <a:p>
            <a:pPr>
              <a:buNone/>
              <a:defRPr/>
            </a:pPr>
            <a:endParaRPr lang="ru-RU" sz="1406" dirty="0">
              <a:solidFill>
                <a:srgbClr val="C00000"/>
              </a:solidFill>
            </a:endParaRPr>
          </a:p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Нормативные сроки эксплуатации СИЗ не могут превышать сроков, указанных в Нормах</a:t>
            </a:r>
            <a:r>
              <a:rPr lang="ru-RU" sz="1406" dirty="0">
                <a:solidFill>
                  <a:srgbClr val="C00000"/>
                </a:solidFill>
              </a:rPr>
              <a:t>. </a:t>
            </a:r>
          </a:p>
        </p:txBody>
      </p:sp>
      <p:cxnSp>
        <p:nvCxnSpPr>
          <p:cNvPr id="13" name="Straight Connector 49"/>
          <p:cNvCxnSpPr/>
          <p:nvPr/>
        </p:nvCxnSpPr>
        <p:spPr>
          <a:xfrm>
            <a:off x="1904022" y="1704543"/>
            <a:ext cx="701546" cy="0"/>
          </a:xfrm>
          <a:prstGeom prst="line">
            <a:avLst/>
          </a:prstGeom>
          <a:ln w="6350">
            <a:solidFill>
              <a:schemeClr val="accent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298" y="3359202"/>
            <a:ext cx="3207104" cy="2354511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11413" r="20768" b="7648"/>
          <a:stretch/>
        </p:blipFill>
        <p:spPr bwMode="auto">
          <a:xfrm>
            <a:off x="683199" y="1124744"/>
            <a:ext cx="1152619" cy="1159597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0000" y1="52500" x2="51500" y2="6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100" y="1222013"/>
            <a:ext cx="1083170" cy="108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5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7" t="7349"/>
          <a:stretch/>
        </p:blipFill>
        <p:spPr bwMode="auto">
          <a:xfrm>
            <a:off x="416336" y="3162137"/>
            <a:ext cx="4336517" cy="303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976646" y="1622753"/>
            <a:ext cx="6337987" cy="148888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405" tIns="44203" rIns="88405" bIns="44203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ru-RU" altLang="ru-RU" sz="1516" b="1" dirty="0">
                <a:solidFill>
                  <a:schemeClr val="accent2">
                    <a:lumMod val="75000"/>
                  </a:schemeClr>
                </a:solidFill>
              </a:rPr>
              <a:t>Пункт 1</a:t>
            </a:r>
            <a:r>
              <a:rPr lang="en-US" altLang="ru-RU" sz="1516" b="1" dirty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altLang="ru-RU" sz="1516" b="1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1516" dirty="0">
                <a:solidFill>
                  <a:schemeClr val="accent2">
                    <a:lumMod val="75000"/>
                  </a:schemeClr>
                </a:solidFill>
              </a:rPr>
              <a:t>Руководителям… ИТР…, которые в соответствии с должностными обязанностями периодически посещают производственные помещения (площадки), должны выдаваться соответствующие СИЗ в качестве дежурных (на время посещения данных объектов).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1516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568014" y="2961838"/>
            <a:ext cx="6337987" cy="24219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405" tIns="44203" rIns="88405" bIns="44203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ru-RU" altLang="ru-RU" sz="1516" dirty="0">
                <a:solidFill>
                  <a:schemeClr val="accent5">
                    <a:lumMod val="50000"/>
                  </a:schemeClr>
                </a:solidFill>
              </a:rPr>
              <a:t>При определении объема СИЗ, предполагаемых к выдаче работникам на основании проведенных СОУТ и ОПР, </a:t>
            </a:r>
            <a:r>
              <a:rPr lang="ru-RU" altLang="ru-RU" sz="1516" u="sng" dirty="0">
                <a:solidFill>
                  <a:schemeClr val="accent5">
                    <a:lumMod val="50000"/>
                  </a:schemeClr>
                </a:solidFill>
              </a:rPr>
              <a:t>работодатель </a:t>
            </a:r>
            <a:r>
              <a:rPr lang="ru-RU" altLang="ru-RU" sz="1516" b="1" u="sng" dirty="0">
                <a:solidFill>
                  <a:schemeClr val="accent5">
                    <a:lumMod val="50000"/>
                  </a:schemeClr>
                </a:solidFill>
              </a:rPr>
              <a:t>вправе не учитывать СИЗ </a:t>
            </a:r>
            <a:r>
              <a:rPr lang="ru-RU" altLang="ru-RU" sz="1516" u="sng" dirty="0">
                <a:solidFill>
                  <a:schemeClr val="accent5">
                    <a:lumMod val="50000"/>
                  </a:schemeClr>
                </a:solidFill>
              </a:rPr>
              <a:t>от опасностей, уровень риска по которым не приведет к нанесению вреда здоровью работника в процессе трудовой деятельности </a:t>
            </a:r>
            <a:r>
              <a:rPr lang="ru-RU" altLang="ru-RU" sz="1516" dirty="0">
                <a:solidFill>
                  <a:schemeClr val="accent5">
                    <a:lumMod val="50000"/>
                  </a:schemeClr>
                </a:solidFill>
              </a:rPr>
              <a:t>вследствие реализации работодателем </a:t>
            </a:r>
            <a:r>
              <a:rPr lang="ru-RU" altLang="ru-RU" sz="1516" b="1" dirty="0">
                <a:solidFill>
                  <a:schemeClr val="accent5">
                    <a:lumMod val="50000"/>
                  </a:schemeClr>
                </a:solidFill>
              </a:rPr>
              <a:t>иных мероприятий по управлению рисками</a:t>
            </a:r>
            <a:r>
              <a:rPr lang="ru-RU" altLang="ru-RU" sz="1516" dirty="0">
                <a:solidFill>
                  <a:schemeClr val="accent5">
                    <a:lumMod val="50000"/>
                  </a:schemeClr>
                </a:solidFill>
              </a:rPr>
              <a:t>, снижению их уровней. </a:t>
            </a:r>
          </a:p>
          <a:p>
            <a:pPr>
              <a:spcBef>
                <a:spcPct val="0"/>
              </a:spcBef>
              <a:buNone/>
              <a:defRPr/>
            </a:pPr>
            <a:endParaRPr lang="ru-RU" altLang="ru-RU" sz="1516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1516" dirty="0">
                <a:solidFill>
                  <a:schemeClr val="accent5">
                    <a:lumMod val="50000"/>
                  </a:schemeClr>
                </a:solidFill>
              </a:rPr>
              <a:t>При этом реализация указанных мероприятий должна подтверждаться результатами </a:t>
            </a:r>
            <a:r>
              <a:rPr lang="ru-RU" altLang="ru-RU" sz="1516" dirty="0" err="1">
                <a:solidFill>
                  <a:schemeClr val="accent5">
                    <a:lumMod val="50000"/>
                  </a:schemeClr>
                </a:solidFill>
              </a:rPr>
              <a:t>СОУТ</a:t>
            </a:r>
            <a:r>
              <a:rPr lang="ru-RU" altLang="ru-RU" sz="1516" dirty="0">
                <a:solidFill>
                  <a:schemeClr val="accent5">
                    <a:lumMod val="50000"/>
                  </a:schemeClr>
                </a:solidFill>
              </a:rPr>
              <a:t> и (или) ОПР.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60512" y="1023769"/>
            <a:ext cx="8444238" cy="548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82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РОССИИ ОТ 29.10.2021 № 766н </a:t>
            </a:r>
          </a:p>
          <a:p>
            <a:r>
              <a:rPr lang="ru-RU" sz="1482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Правил обеспечения работников СИЗ и смывающими средствами»</a:t>
            </a:r>
          </a:p>
        </p:txBody>
      </p:sp>
    </p:spTree>
    <p:extLst>
      <p:ext uri="{BB962C8B-B14F-4D97-AF65-F5344CB8AC3E}">
        <p14:creationId xmlns:p14="http://schemas.microsoft.com/office/powerpoint/2010/main" val="1093047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33570" y="1422916"/>
            <a:ext cx="4935454" cy="39401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8372" tIns="44185" rIns="88372" bIns="44185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  <a:defRPr/>
            </a:pPr>
            <a:r>
              <a:rPr lang="ru-RU" sz="1406" b="1" dirty="0">
                <a:solidFill>
                  <a:srgbClr val="C00000"/>
                </a:solidFill>
              </a:rPr>
              <a:t>Пункт 50</a:t>
            </a:r>
          </a:p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СИЗ, предназначенные для использования </a:t>
            </a:r>
            <a:r>
              <a:rPr lang="ru-RU" sz="1406" b="1" u="sng" dirty="0">
                <a:solidFill>
                  <a:schemeClr val="accent5">
                    <a:lumMod val="75000"/>
                  </a:schemeClr>
                </a:solidFill>
              </a:rPr>
              <a:t>на открытом воздухе</a:t>
            </a: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 для защиты от пониженных </a:t>
            </a:r>
          </a:p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или повышенных температур, обусловленных ежегодными сезонными изменениями температуры, выдаются работникам </a:t>
            </a:r>
            <a:r>
              <a:rPr lang="ru-RU" sz="1406" b="1" u="sng" dirty="0">
                <a:solidFill>
                  <a:schemeClr val="accent5">
                    <a:lumMod val="75000"/>
                  </a:schemeClr>
                </a:solidFill>
              </a:rPr>
              <a:t>с наступлением соответствующего периода года</a:t>
            </a: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, а с его окончанием </a:t>
            </a:r>
            <a:r>
              <a:rPr lang="ru-RU" sz="1406" b="1" u="sng" dirty="0">
                <a:solidFill>
                  <a:schemeClr val="accent5">
                    <a:lumMod val="75000"/>
                  </a:schemeClr>
                </a:solidFill>
              </a:rPr>
              <a:t>сдаются работодателю </a:t>
            </a: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для хранения до следующего сезона.</a:t>
            </a:r>
          </a:p>
          <a:p>
            <a:pPr>
              <a:buNone/>
              <a:defRPr/>
            </a:pPr>
            <a:endParaRPr lang="ru-RU" sz="1406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  <a:defRPr/>
            </a:pP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Расчет продолжительности </a:t>
            </a:r>
            <a:r>
              <a:rPr lang="ru-RU" sz="1406" b="1" u="sng" dirty="0">
                <a:solidFill>
                  <a:schemeClr val="accent5">
                    <a:lumMod val="75000"/>
                  </a:schemeClr>
                </a:solidFill>
              </a:rPr>
              <a:t>нормативного срока эксплуатации </a:t>
            </a: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исчисляется с момента выдачи </a:t>
            </a:r>
            <a:r>
              <a:rPr lang="ru-RU" sz="1406" b="1" u="sng" dirty="0">
                <a:solidFill>
                  <a:srgbClr val="C00000"/>
                </a:solidFill>
              </a:rPr>
              <a:t>специальной одежды </a:t>
            </a: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работнику и может не включить время хранения специальной одежды, отпуска работника и период временной нетрудоспособности работника, но не должен превышать 2,5 </a:t>
            </a:r>
            <a:r>
              <a:rPr lang="ru-RU" sz="1406" i="1" dirty="0">
                <a:solidFill>
                  <a:srgbClr val="C00000"/>
                </a:solidFill>
                <a:latin typeface="Bahnschrift Light SemiCondensed" panose="020B0502040204020203" pitchFamily="34" charset="0"/>
              </a:rPr>
              <a:t>(календарных</a:t>
            </a:r>
            <a:r>
              <a:rPr lang="ru-RU" sz="1406" i="1" dirty="0">
                <a:solidFill>
                  <a:srgbClr val="C00000"/>
                </a:solidFill>
              </a:rPr>
              <a:t>) </a:t>
            </a:r>
            <a:r>
              <a:rPr lang="ru-RU" sz="1406" dirty="0">
                <a:solidFill>
                  <a:schemeClr val="accent5">
                    <a:lumMod val="75000"/>
                  </a:schemeClr>
                </a:solidFill>
              </a:rPr>
              <a:t>года.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941" y="1889818"/>
            <a:ext cx="4901060" cy="32673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14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6461EE6-E0E4-448C-9623-92984F4613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79" y="611790"/>
            <a:ext cx="4052776" cy="626469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301896" y="2348880"/>
            <a:ext cx="5726748" cy="24020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СПЕЦОДЕЖДА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639241"/>
      </p:ext>
    </p:extLst>
  </p:cSld>
  <p:clrMapOvr>
    <a:masterClrMapping/>
  </p:clrMapOvr>
  <p:transition spd="med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auto">
          <a:xfrm>
            <a:off x="5097015" y="1340768"/>
            <a:ext cx="4536505" cy="4248472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2333" y="867776"/>
            <a:ext cx="2651288" cy="6827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КАПЮШОН</a:t>
            </a:r>
            <a:endParaRPr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 bwMode="auto">
          <a:xfrm>
            <a:off x="734449" y="1538393"/>
            <a:ext cx="4146422" cy="2466913"/>
            <a:chOff x="961659" y="987574"/>
            <a:chExt cx="3322309" cy="1976607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/>
            <a:srcRect t="36377" r="60764" b="46048"/>
            <a:stretch/>
          </p:blipFill>
          <p:spPr bwMode="auto">
            <a:xfrm>
              <a:off x="961659" y="1219200"/>
              <a:ext cx="2833101" cy="174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Прямоугольник 1"/>
            <p:cNvSpPr/>
            <p:nvPr/>
          </p:nvSpPr>
          <p:spPr bwMode="auto">
            <a:xfrm>
              <a:off x="3203848" y="987574"/>
              <a:ext cx="1080120" cy="1104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270">
                <a:latin typeface="Arial"/>
              </a:endParaRP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l="62030" t="34076" b="45433"/>
          <a:stretch/>
        </p:blipFill>
        <p:spPr bwMode="auto">
          <a:xfrm>
            <a:off x="5964209" y="1743336"/>
            <a:ext cx="3161518" cy="234611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 bwMode="auto">
          <a:xfrm>
            <a:off x="664152" y="4202696"/>
            <a:ext cx="4296533" cy="1147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714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Защищает от ветра, осадков.</a:t>
            </a:r>
            <a:br>
              <a:rPr lang="ru-RU" sz="1714" dirty="0">
                <a:solidFill>
                  <a:schemeClr val="accent5">
                    <a:lumMod val="75000"/>
                  </a:schemeClr>
                </a:solidFill>
                <a:latin typeface="Arial"/>
              </a:rPr>
            </a:br>
            <a:r>
              <a:rPr lang="ru-RU" sz="1714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Может быть со с/о элементами, лицевой маской, с пристегивающейся или притачной натуральной опушкой</a:t>
            </a:r>
            <a:endParaRPr sz="1668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5257233" y="4202696"/>
            <a:ext cx="4296533" cy="88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714" b="1" dirty="0">
                <a:solidFill>
                  <a:schemeClr val="bg1"/>
                </a:solidFill>
                <a:latin typeface="Arial"/>
              </a:rPr>
              <a:t>ВНИМАНИЕ!</a:t>
            </a:r>
            <a:br>
              <a:rPr lang="ru-RU" sz="1714" b="1" dirty="0">
                <a:solidFill>
                  <a:schemeClr val="bg1"/>
                </a:solidFill>
                <a:latin typeface="Arial"/>
              </a:rPr>
            </a:br>
            <a:r>
              <a:rPr lang="ru-RU" sz="1714" dirty="0">
                <a:solidFill>
                  <a:schemeClr val="bg1"/>
                </a:solidFill>
                <a:latin typeface="Arial"/>
              </a:rPr>
              <a:t/>
            </a:r>
            <a:br>
              <a:rPr lang="ru-RU" sz="1714" dirty="0">
                <a:solidFill>
                  <a:schemeClr val="bg1"/>
                </a:solidFill>
                <a:latin typeface="Arial"/>
              </a:rPr>
            </a:br>
            <a:r>
              <a:rPr lang="ru-RU" sz="1714" dirty="0">
                <a:solidFill>
                  <a:schemeClr val="bg1"/>
                </a:solidFill>
                <a:latin typeface="Arial"/>
              </a:rPr>
              <a:t>Капюшон ограничивает зону видимости</a:t>
            </a:r>
            <a:endParaRPr sz="1668" dirty="0"/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06248"/>
      </p:ext>
    </p:extLst>
  </p:cSld>
  <p:clrMapOvr>
    <a:masterClrMapping/>
  </p:clrMapOvr>
  <p:transition spd="med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auto">
          <a:xfrm>
            <a:off x="4953000" y="1279224"/>
            <a:ext cx="4794354" cy="4757434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427" y="777714"/>
            <a:ext cx="4757126" cy="54585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ВЕТРОЗАЩИТНАЯ ПЛАНКА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113390" y="3880860"/>
            <a:ext cx="4210870" cy="148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70" b="1">
                <a:solidFill>
                  <a:schemeClr val="bg1"/>
                </a:solidFill>
                <a:latin typeface="Arial"/>
              </a:rPr>
              <a:t>Клапан </a:t>
            </a:r>
            <a:r>
              <a:rPr lang="ru-RU" sz="2270">
                <a:solidFill>
                  <a:schemeClr val="bg1"/>
                </a:solidFill>
                <a:latin typeface="Arial"/>
              </a:rPr>
              <a:t>по воротнику</a:t>
            </a:r>
            <a:endParaRPr sz="1668"/>
          </a:p>
          <a:p>
            <a:pPr>
              <a:defRPr/>
            </a:pPr>
            <a:r>
              <a:rPr lang="ru-RU" sz="2270">
                <a:solidFill>
                  <a:schemeClr val="bg1"/>
                </a:solidFill>
                <a:latin typeface="Arial"/>
              </a:rPr>
              <a:t>над молнией защищает подбородок</a:t>
            </a:r>
            <a:br>
              <a:rPr lang="ru-RU" sz="2270">
                <a:solidFill>
                  <a:schemeClr val="bg1"/>
                </a:solidFill>
                <a:latin typeface="Arial"/>
              </a:rPr>
            </a:br>
            <a:r>
              <a:rPr lang="ru-RU" sz="2270">
                <a:solidFill>
                  <a:schemeClr val="bg1"/>
                </a:solidFill>
                <a:latin typeface="Arial"/>
              </a:rPr>
              <a:t>от защемления</a:t>
            </a:r>
            <a:endParaRPr sz="1668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rcRect l="44407" t="6523" r="43352" b="54029"/>
          <a:stretch/>
        </p:blipFill>
        <p:spPr bwMode="auto">
          <a:xfrm>
            <a:off x="898089" y="1323567"/>
            <a:ext cx="1066932" cy="47276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" name="Picture 62" descr="S727 Куртка муж Квант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259074" y="1323567"/>
            <a:ext cx="3717569" cy="223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 bwMode="auto">
          <a:xfrm>
            <a:off x="2230976" y="2331025"/>
            <a:ext cx="2893992" cy="148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70" b="1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Защищает:  </a:t>
            </a:r>
            <a:r>
              <a:rPr lang="ru-RU" sz="2270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/>
            </a:r>
            <a:br>
              <a:rPr lang="ru-RU" sz="2270" dirty="0">
                <a:solidFill>
                  <a:schemeClr val="accent5">
                    <a:lumMod val="50000"/>
                  </a:schemeClr>
                </a:solidFill>
                <a:latin typeface="Arial"/>
              </a:rPr>
            </a:br>
            <a:r>
              <a:rPr lang="ru-RU" sz="2270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от ветра, </a:t>
            </a:r>
            <a:br>
              <a:rPr lang="ru-RU" sz="2270" dirty="0">
                <a:solidFill>
                  <a:schemeClr val="accent5">
                    <a:lumMod val="50000"/>
                  </a:schemeClr>
                </a:solidFill>
                <a:latin typeface="Arial"/>
              </a:rPr>
            </a:br>
            <a:r>
              <a:rPr lang="ru-RU" sz="2270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осадков</a:t>
            </a:r>
            <a:br>
              <a:rPr lang="ru-RU" sz="2270" dirty="0">
                <a:solidFill>
                  <a:schemeClr val="accent5">
                    <a:lumMod val="50000"/>
                  </a:schemeClr>
                </a:solidFill>
                <a:latin typeface="Arial"/>
              </a:rPr>
            </a:br>
            <a:r>
              <a:rPr lang="ru-RU" sz="2270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загрязнений</a:t>
            </a:r>
            <a:endParaRPr sz="1668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4" name="Соединительная линия уступом 3"/>
          <p:cNvCxnSpPr>
            <a:cxnSpLocks/>
          </p:cNvCxnSpPr>
          <p:nvPr/>
        </p:nvCxnSpPr>
        <p:spPr bwMode="auto">
          <a:xfrm rot="5400000">
            <a:off x="5687851" y="2762605"/>
            <a:ext cx="1267380" cy="865566"/>
          </a:xfrm>
          <a:prstGeom prst="bentConnector3">
            <a:avLst>
              <a:gd name="adj1" fmla="val 50000"/>
            </a:avLst>
          </a:prstGeom>
          <a:ln w="28575" cap="rnd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70358"/>
      </p:ext>
    </p:extLst>
  </p:cSld>
  <p:clrMapOvr>
    <a:masterClrMapping/>
  </p:clrMapOvr>
  <p:transition spd="med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5875390" y="1340768"/>
            <a:ext cx="3820974" cy="4781081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4500" y="909312"/>
            <a:ext cx="4756723" cy="62383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ВЕТРОЗАЩИТНАЯ «ЮБКА»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966729" y="1947399"/>
            <a:ext cx="3742995" cy="3257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>Сохраняет  тепло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в пододежном пространстве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endParaRPr lang="ru-RU" sz="1714" b="1">
              <a:solidFill>
                <a:schemeClr val="bg1"/>
              </a:solidFill>
              <a:latin typeface="Arial"/>
            </a:endParaRPr>
          </a:p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>Защищает от ветра </a:t>
            </a:r>
            <a:endParaRPr sz="1668"/>
          </a:p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> 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Помогает регулировать расход тепла при смене погодных условий 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endParaRPr lang="ru-RU" sz="1714" b="1">
              <a:solidFill>
                <a:schemeClr val="bg1"/>
              </a:solidFill>
              <a:latin typeface="Arial"/>
            </a:endParaRPr>
          </a:p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>Повышает теплозащитные свойства пакета материалов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в изделии</a:t>
            </a:r>
            <a:endParaRPr sz="1668"/>
          </a:p>
        </p:txBody>
      </p:sp>
      <p:pic>
        <p:nvPicPr>
          <p:cNvPr id="7" name="Picture 35" descr="S713-1 Подкладка куртки муж Спец Антистат"/>
          <p:cNvPicPr>
            <a:picLocks noChangeAspect="1" noChangeArrowheads="1"/>
          </p:cNvPicPr>
          <p:nvPr/>
        </p:nvPicPr>
        <p:blipFill>
          <a:blip r:embed="rId2"/>
          <a:srcRect b="-1250"/>
          <a:stretch/>
        </p:blipFill>
        <p:spPr bwMode="auto">
          <a:xfrm>
            <a:off x="666263" y="1947398"/>
            <a:ext cx="5096331" cy="336715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51821"/>
      </p:ext>
    </p:extLst>
  </p:cSld>
  <p:clrMapOvr>
    <a:masterClrMapping/>
  </p:clrMapOvr>
  <p:transition spd="med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3735093" y="1208070"/>
            <a:ext cx="5694248" cy="4796587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9240" y="893806"/>
            <a:ext cx="2651288" cy="62383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594" b="1" dirty="0">
                <a:solidFill>
                  <a:schemeClr val="accent5">
                    <a:lumMod val="50000"/>
                  </a:schemeClr>
                </a:solidFill>
                <a:cs typeface="Arial"/>
              </a:rPr>
              <a:t>Низ рукава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095230" y="1500155"/>
            <a:ext cx="4678744" cy="378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>Внутренняя трикотажная манжета защищает от ветра, осадков,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сохраняет тепло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endParaRPr lang="ru-RU" sz="1714" b="1">
              <a:solidFill>
                <a:schemeClr val="bg1"/>
              </a:solidFill>
              <a:latin typeface="Arial"/>
            </a:endParaRPr>
          </a:p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>Регулировка по низу рукава снижает проникновение холодного воздуха внутрь одежды</a:t>
            </a:r>
            <a:endParaRPr sz="1668"/>
          </a:p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> 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Наличие кармана по низу рукава дает возможность использовать электронный пропуск без вынимания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 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Место хранения мелких вещей</a:t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>для быстрого использования</a:t>
            </a:r>
            <a:endParaRPr lang="ru-RU" sz="1714">
              <a:solidFill>
                <a:schemeClr val="bg1"/>
              </a:solidFill>
              <a:latin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68990" t="13829" b="65388"/>
          <a:stretch/>
        </p:blipFill>
        <p:spPr bwMode="auto">
          <a:xfrm>
            <a:off x="1880" y="1947397"/>
            <a:ext cx="3702645" cy="341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8596"/>
      </p:ext>
    </p:extLst>
  </p:cSld>
  <p:clrMapOvr>
    <a:masterClrMapping/>
  </p:clrMapOvr>
  <p:transition spd="med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62" descr="S734 Полукомбинезон муж Монблан-Ультра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35347" y="2374645"/>
            <a:ext cx="4217653" cy="288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 bwMode="auto">
          <a:xfrm>
            <a:off x="5191132" y="1124744"/>
            <a:ext cx="4440611" cy="4801690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6709" y="1026910"/>
            <a:ext cx="3275121" cy="3898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НАКЛАДКИ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498853" y="1512536"/>
            <a:ext cx="4132890" cy="1147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714" b="1">
                <a:solidFill>
                  <a:schemeClr val="bg1"/>
                </a:solidFill>
                <a:latin typeface="Arial"/>
              </a:rPr>
              <a:t/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/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r>
              <a:rPr lang="ru-RU" sz="1714" b="1">
                <a:solidFill>
                  <a:schemeClr val="bg1"/>
                </a:solidFill>
                <a:latin typeface="Arial"/>
              </a:rPr>
              <a:t/>
            </a:r>
            <a:br>
              <a:rPr lang="ru-RU" sz="1714" b="1">
                <a:solidFill>
                  <a:schemeClr val="bg1"/>
                </a:solidFill>
                <a:latin typeface="Arial"/>
              </a:rPr>
            </a:br>
            <a:endParaRPr lang="ru-RU" sz="1714" b="1">
              <a:solidFill>
                <a:schemeClr val="bg1"/>
              </a:solidFill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5642443" y="1323565"/>
            <a:ext cx="3989302" cy="797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28" b="1">
                <a:solidFill>
                  <a:schemeClr val="bg1"/>
                </a:solidFill>
                <a:latin typeface="Arial"/>
              </a:rPr>
              <a:t>Дополнительный слой ткани верха- накладки  увеличивают срок носки изделия</a:t>
            </a:r>
            <a:endParaRPr lang="ru-RU" sz="1528">
              <a:latin typeface="Arial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5642443" y="3339961"/>
            <a:ext cx="3989302" cy="797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28" b="1">
                <a:solidFill>
                  <a:schemeClr val="bg1"/>
                </a:solidFill>
                <a:latin typeface="Arial"/>
              </a:rPr>
              <a:t>Стойкость к истиранию</a:t>
            </a:r>
            <a:br>
              <a:rPr lang="ru-RU" sz="1528" b="1">
                <a:solidFill>
                  <a:schemeClr val="bg1"/>
                </a:solidFill>
                <a:latin typeface="Arial"/>
              </a:rPr>
            </a:br>
            <a:r>
              <a:rPr lang="ru-RU" sz="1528" b="1">
                <a:solidFill>
                  <a:schemeClr val="bg1"/>
                </a:solidFill>
                <a:latin typeface="Arial"/>
              </a:rPr>
              <a:t>в определенных местах увеличивается вдвое</a:t>
            </a:r>
            <a:endParaRPr lang="ru-RU" sz="1528"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5642443" y="2331764"/>
            <a:ext cx="3989302" cy="797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28" b="1">
                <a:solidFill>
                  <a:schemeClr val="bg1"/>
                </a:solidFill>
                <a:latin typeface="Arial"/>
              </a:rPr>
              <a:t>Защищают от проникновения воды, масел, различных жидкосте</a:t>
            </a:r>
          </a:p>
          <a:p>
            <a:pPr>
              <a:defRPr/>
            </a:pPr>
            <a:r>
              <a:rPr lang="ru-RU" sz="1528" b="1">
                <a:solidFill>
                  <a:schemeClr val="bg1"/>
                </a:solidFill>
                <a:latin typeface="Arial"/>
              </a:rPr>
              <a:t> в пододежное пространство</a:t>
            </a:r>
            <a:endParaRPr lang="ru-RU" sz="1528"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642443" y="4348158"/>
            <a:ext cx="3989302" cy="1032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28" b="1">
                <a:solidFill>
                  <a:schemeClr val="bg1"/>
                </a:solidFill>
                <a:latin typeface="Arial"/>
              </a:rPr>
              <a:t>Могут располагаться в области:</a:t>
            </a:r>
            <a:br>
              <a:rPr lang="ru-RU" sz="1528" b="1">
                <a:solidFill>
                  <a:schemeClr val="bg1"/>
                </a:solidFill>
                <a:latin typeface="Arial"/>
              </a:rPr>
            </a:br>
            <a:r>
              <a:rPr lang="ru-RU" sz="1528" b="1">
                <a:solidFill>
                  <a:schemeClr val="bg1"/>
                </a:solidFill>
                <a:latin typeface="Arial"/>
              </a:rPr>
              <a:t>плечей, рукавов, коленей, задних половинок брюк, п/к, по низу рукавов, по низу брюк, п/к</a:t>
            </a:r>
            <a:endParaRPr sz="1668"/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31052"/>
      </p:ext>
    </p:extLst>
  </p:cSld>
  <p:clrMapOvr>
    <a:masterClrMapping/>
  </p:clrMapOvr>
  <p:transition spd="med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auto">
          <a:xfrm>
            <a:off x="272480" y="3662939"/>
            <a:ext cx="9359264" cy="1566261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2542" y="935177"/>
            <a:ext cx="4992133" cy="54143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594" b="1" dirty="0">
                <a:solidFill>
                  <a:schemeClr val="accent5">
                    <a:lumMod val="50000"/>
                  </a:schemeClr>
                </a:solidFill>
                <a:cs typeface="Arial"/>
              </a:rPr>
              <a:t>Снегозащитные «юбки»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60157" y="3904735"/>
            <a:ext cx="8576998" cy="1147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714" b="1" dirty="0">
                <a:solidFill>
                  <a:schemeClr val="bg1"/>
                </a:solidFill>
                <a:latin typeface="Arial"/>
              </a:rPr>
              <a:t>Внутренняя снегозащитная «юбка» помогает избежать попадание снега</a:t>
            </a:r>
            <a:endParaRPr sz="1668" dirty="0"/>
          </a:p>
          <a:p>
            <a:pPr>
              <a:defRPr/>
            </a:pPr>
            <a:r>
              <a:rPr lang="ru-RU" sz="1714" b="1" dirty="0">
                <a:solidFill>
                  <a:schemeClr val="bg1"/>
                </a:solidFill>
                <a:latin typeface="Arial"/>
              </a:rPr>
              <a:t>в обувь работника и оставить ноги в сухости.</a:t>
            </a:r>
            <a:br>
              <a:rPr lang="ru-RU" sz="1714" b="1" dirty="0">
                <a:solidFill>
                  <a:schemeClr val="bg1"/>
                </a:solidFill>
                <a:latin typeface="Arial"/>
              </a:rPr>
            </a:br>
            <a:r>
              <a:rPr lang="ru-RU" sz="1714" b="1" dirty="0">
                <a:solidFill>
                  <a:schemeClr val="bg1"/>
                </a:solidFill>
                <a:latin typeface="Arial"/>
              </a:rPr>
              <a:t>Боковая молния по низу брюк, п/к  - удобство при надевании обуви </a:t>
            </a:r>
            <a:endParaRPr sz="1668" dirty="0"/>
          </a:p>
          <a:p>
            <a:pPr>
              <a:defRPr/>
            </a:pPr>
            <a:r>
              <a:rPr lang="ru-RU" sz="1714" b="1" dirty="0">
                <a:solidFill>
                  <a:schemeClr val="bg1"/>
                </a:solidFill>
                <a:latin typeface="Arial"/>
              </a:rPr>
              <a:t>с высокими голенищами.</a:t>
            </a:r>
            <a:endParaRPr lang="ru-RU" sz="1714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6" name="Picture 62" descr="S734 Полукомбинезон муж Монблан-Ультра"/>
          <p:cNvPicPr>
            <a:picLocks noChangeAspect="1" noChangeArrowheads="1"/>
          </p:cNvPicPr>
          <p:nvPr/>
        </p:nvPicPr>
        <p:blipFill>
          <a:blip r:embed="rId2"/>
          <a:srcRect t="67209"/>
          <a:stretch/>
        </p:blipFill>
        <p:spPr bwMode="auto">
          <a:xfrm>
            <a:off x="784653" y="1635482"/>
            <a:ext cx="8301239" cy="18590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cxnSp>
        <p:nvCxnSpPr>
          <p:cNvPr id="8" name="Соединительная линия уступом 7"/>
          <p:cNvCxnSpPr>
            <a:cxnSpLocks/>
          </p:cNvCxnSpPr>
          <p:nvPr/>
        </p:nvCxnSpPr>
        <p:spPr bwMode="auto">
          <a:xfrm rot="16199999" flipH="1">
            <a:off x="3408920" y="3023606"/>
            <a:ext cx="1252756" cy="503964"/>
          </a:xfrm>
          <a:prstGeom prst="bentConnector3">
            <a:avLst>
              <a:gd name="adj1" fmla="val 50000"/>
            </a:avLst>
          </a:prstGeom>
          <a:ln w="28575" cap="rnd">
            <a:solidFill>
              <a:schemeClr val="tx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97670"/>
      </p:ext>
    </p:extLst>
  </p:cSld>
  <p:clrMapOvr>
    <a:masterClrMapping/>
  </p:clrMapOvr>
  <p:transition spd="med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auto">
          <a:xfrm>
            <a:off x="214533" y="1894541"/>
            <a:ext cx="4112443" cy="3550683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270"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9311" y="1115843"/>
            <a:ext cx="4289673" cy="63162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СВЕТОВОЗВРАЩАЮЩИЕ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МАТЕРИАЛЫ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632520" y="2097984"/>
            <a:ext cx="36944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 err="1">
                <a:solidFill>
                  <a:schemeClr val="bg1"/>
                </a:solidFill>
                <a:latin typeface="Arial"/>
              </a:rPr>
              <a:t>Световозвращающие</a:t>
            </a:r>
            <a:r>
              <a:rPr lang="ru-RU" sz="2000" dirty="0">
                <a:solidFill>
                  <a:schemeClr val="bg1"/>
                </a:solidFill>
                <a:latin typeface="Arial"/>
              </a:rPr>
              <a:t> элементы обеспечивают видимость в темное время суток при наведении света</a:t>
            </a:r>
            <a:br>
              <a:rPr lang="ru-RU" sz="2000" dirty="0">
                <a:solidFill>
                  <a:schemeClr val="bg1"/>
                </a:solidFill>
                <a:latin typeface="Arial"/>
              </a:rPr>
            </a:br>
            <a:r>
              <a:rPr lang="ru-RU" sz="2000" dirty="0">
                <a:solidFill>
                  <a:schemeClr val="bg1"/>
                </a:solidFill>
                <a:latin typeface="Arial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Arial"/>
              </a:rPr>
            </a:br>
            <a:r>
              <a:rPr lang="ru-RU" sz="2000" dirty="0">
                <a:solidFill>
                  <a:schemeClr val="bg1"/>
                </a:solidFill>
                <a:latin typeface="Arial"/>
              </a:rPr>
              <a:t>Снижают риск получения травмы на производстве</a:t>
            </a:r>
            <a:br>
              <a:rPr lang="ru-RU" sz="2000" dirty="0">
                <a:solidFill>
                  <a:schemeClr val="bg1"/>
                </a:solidFill>
                <a:latin typeface="Arial"/>
              </a:rPr>
            </a:br>
            <a:r>
              <a:rPr lang="ru-RU" sz="2000" dirty="0">
                <a:solidFill>
                  <a:schemeClr val="bg1"/>
                </a:solidFill>
                <a:latin typeface="Arial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Arial"/>
              </a:rPr>
            </a:br>
            <a:r>
              <a:rPr lang="ru-RU" sz="2000" dirty="0">
                <a:solidFill>
                  <a:schemeClr val="bg1"/>
                </a:solidFill>
                <a:latin typeface="Arial"/>
              </a:rPr>
              <a:t>Могут располагаться</a:t>
            </a:r>
            <a:br>
              <a:rPr lang="ru-RU" sz="2000" dirty="0">
                <a:solidFill>
                  <a:schemeClr val="bg1"/>
                </a:solidFill>
                <a:latin typeface="Arial"/>
              </a:rPr>
            </a:br>
            <a:r>
              <a:rPr lang="ru-RU" sz="2000" dirty="0">
                <a:solidFill>
                  <a:schemeClr val="bg1"/>
                </a:solidFill>
                <a:latin typeface="Arial"/>
              </a:rPr>
              <a:t>в различных местах</a:t>
            </a:r>
            <a:endParaRPr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953002" y="1115843"/>
            <a:ext cx="4788876" cy="480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05062"/>
      </p:ext>
    </p:extLst>
  </p:cSld>
  <p:clrMapOvr>
    <a:masterClrMapping/>
  </p:clrMapOvr>
  <p:transition spd="med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26604"/>
              </p:ext>
            </p:extLst>
          </p:nvPr>
        </p:nvGraphicFramePr>
        <p:xfrm>
          <a:off x="1054047" y="1238910"/>
          <a:ext cx="7797907" cy="4191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32930"/>
      </p:ext>
    </p:extLst>
  </p:cSld>
  <p:clrMapOvr>
    <a:masterClrMapping/>
  </p:clrMapOvr>
  <p:transition spd="med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592152"/>
              </p:ext>
            </p:extLst>
          </p:nvPr>
        </p:nvGraphicFramePr>
        <p:xfrm>
          <a:off x="616483" y="1452123"/>
          <a:ext cx="8499718" cy="4245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869" y="971438"/>
            <a:ext cx="8032247" cy="389896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altLang="ru-RU" sz="2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ОТДЕЛКИ</a:t>
            </a:r>
            <a:r>
              <a:rPr lang="ru-RU" altLang="ru-RU" sz="2599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53726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301896" y="2348880"/>
            <a:ext cx="5726748" cy="24020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СПЕЦОБУВЬ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0" y="1124745"/>
            <a:ext cx="4968551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53858"/>
      </p:ext>
    </p:extLst>
  </p:cSld>
  <p:clrMapOvr>
    <a:masterClrMapping/>
  </p:clrMapOvr>
  <p:transition spd="med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7" t="12754" r="41033" b="8598"/>
          <a:stretch/>
        </p:blipFill>
        <p:spPr bwMode="auto">
          <a:xfrm rot="4081593" flipH="1">
            <a:off x="5827319" y="4428842"/>
            <a:ext cx="1167977" cy="280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6334" y="863538"/>
            <a:ext cx="9153969" cy="566661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ВАРИАНТЫ КОМБИНАЦИЙ МАТЕРИАЛОВ В ПОДОШВЕ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656140"/>
              </p:ext>
            </p:extLst>
          </p:nvPr>
        </p:nvGraphicFramePr>
        <p:xfrm>
          <a:off x="344486" y="1572666"/>
          <a:ext cx="6480722" cy="2975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0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827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5037">
                <a:tc>
                  <a:txBody>
                    <a:bodyPr/>
                    <a:lstStyle/>
                    <a:p>
                      <a:pPr marL="90488" indent="1588" algn="l"/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Однослойный полиуретан </a:t>
                      </a:r>
                    </a:p>
                  </a:txBody>
                  <a:tcPr marL="84719" marR="84719" marT="33687" marB="3368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1588" algn="ctr"/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ПУ</a:t>
                      </a:r>
                    </a:p>
                  </a:txBody>
                  <a:tcPr marL="84719" marR="84719" marT="33687" marB="3368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7593">
                <a:tc>
                  <a:txBody>
                    <a:bodyPr/>
                    <a:lstStyle/>
                    <a:p>
                      <a:pPr marL="87313" indent="4763" algn="l"/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Двухслойные подошвы</a:t>
                      </a:r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 ходовым слоем из термопластичного материала или вулканизованной резины</a:t>
                      </a:r>
                    </a:p>
                  </a:txBody>
                  <a:tcPr marL="84719" marR="84719" marT="33687" marB="3368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4763" algn="ctr"/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ПУ/ТПУ </a:t>
                      </a:r>
                    </a:p>
                    <a:p>
                      <a:pPr marL="169863" indent="4763" algn="ctr"/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ПУ/РЕЗИНА</a:t>
                      </a:r>
                    </a:p>
                  </a:txBody>
                  <a:tcPr marL="84719" marR="84719" marT="33687" marB="3368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8088">
                <a:tc>
                  <a:txBody>
                    <a:bodyPr/>
                    <a:lstStyle/>
                    <a:p>
                      <a:pPr marL="87313" indent="1588" algn="l">
                        <a:tabLst>
                          <a:tab pos="87313" algn="l"/>
                        </a:tabLst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Комбинация 3-х видов материалов </a:t>
                      </a:r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полиуретан с ходовым слоем из резин двух видов или термопластичного полиуретана разной твердости</a:t>
                      </a:r>
                    </a:p>
                  </a:txBody>
                  <a:tcPr marL="84719" marR="84719" marT="33687" marB="3368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1588" algn="ctr">
                        <a:tabLst>
                          <a:tab pos="176213" algn="l"/>
                        </a:tabLst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ПУ/ТПУ/ТПУ </a:t>
                      </a:r>
                    </a:p>
                    <a:p>
                      <a:pPr marL="174625" indent="1588" algn="ctr">
                        <a:tabLst>
                          <a:tab pos="176213" algn="l"/>
                        </a:tabLst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ПУ/РЕЗИНА/РЕЗИНА</a:t>
                      </a:r>
                    </a:p>
                  </a:txBody>
                  <a:tcPr marL="84719" marR="84719" marT="33687" marB="3368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81761">
                <a:tc>
                  <a:txBody>
                    <a:bodyPr/>
                    <a:lstStyle/>
                    <a:p>
                      <a:pPr marL="82550" indent="4763" algn="l"/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Опция производства обуви в комбинации полиуретан/полиуретан</a:t>
                      </a:r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но нужен комплект пресс-форм.</a:t>
                      </a:r>
                    </a:p>
                  </a:txBody>
                  <a:tcPr marL="84719" marR="84719" marT="33687" marB="3368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7800" algn="ctr"/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ПУ/ПУ</a:t>
                      </a:r>
                    </a:p>
                  </a:txBody>
                  <a:tcPr marL="84719" marR="84719" marT="33687" marB="3368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9" name="Picture 2" descr="C:\Users\sdrozenko\Desktop\3B5A7627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18107" flipH="1">
            <a:off x="7909969" y="4709229"/>
            <a:ext cx="1330898" cy="251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728" b="61628" l="27513" r="721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986" t="33049" r="28820" b="37531"/>
          <a:stretch/>
        </p:blipFill>
        <p:spPr bwMode="auto">
          <a:xfrm rot="9838551" flipV="1">
            <a:off x="2333595" y="5220168"/>
            <a:ext cx="2777155" cy="123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24" b="8988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43864">
            <a:off x="-145052" y="4562026"/>
            <a:ext cx="2807113" cy="208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A628B18-84F0-4405-A7B3-61BE720348B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50385"/>
          <a:stretch/>
        </p:blipFill>
        <p:spPr>
          <a:xfrm>
            <a:off x="7244839" y="1572666"/>
            <a:ext cx="2661161" cy="1550878"/>
          </a:xfrm>
          <a:prstGeom prst="rect">
            <a:avLst/>
          </a:prstGeom>
          <a:effectLst/>
        </p:spPr>
      </p:pic>
      <p:sp>
        <p:nvSpPr>
          <p:cNvPr id="13" name="Прямоугольник 12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62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28" y="1493209"/>
            <a:ext cx="2935489" cy="372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88504" y="951556"/>
            <a:ext cx="9145016" cy="46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009" tIns="49504" rIns="99009" bIns="49504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ПОДОШВЫ, СТОЙКОЙ К СКОЛЬЖЕНИЮ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45" y="1368313"/>
            <a:ext cx="4347811" cy="1690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3" t="2754" r="51070" b="70997"/>
          <a:stretch/>
        </p:blipFill>
        <p:spPr bwMode="auto">
          <a:xfrm rot="900000">
            <a:off x="4360500" y="3930734"/>
            <a:ext cx="2009644" cy="1885871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47897" y="3058536"/>
            <a:ext cx="3802792" cy="3436761"/>
          </a:xfrm>
          <a:prstGeom prst="rect">
            <a:avLst/>
          </a:prstGeom>
        </p:spPr>
        <p:txBody>
          <a:bodyPr wrap="square" lIns="99046" tIns="49523" rIns="99046" bIns="49523">
            <a:spAutoFit/>
          </a:bodyPr>
          <a:lstStyle/>
          <a:p>
            <a:pPr algn="ctr"/>
            <a:r>
              <a:rPr lang="ru-RU" sz="1668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Коэффициент сцепления с поверхностью для подошвы ТАВЕРС выше более чем на 15% </a:t>
            </a:r>
          </a:p>
          <a:p>
            <a:pPr algn="ctr"/>
            <a:endParaRPr lang="ru-RU" sz="1668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1668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Слои резины прошли вулканизацию и встроены друг в друга, не используются вставки, которые выпадают и стираются </a:t>
            </a:r>
          </a:p>
          <a:p>
            <a:pPr algn="ctr"/>
            <a:endParaRPr lang="ru-RU" sz="1668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1668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Морозостойкость в динамических условиях</a:t>
            </a:r>
            <a:r>
              <a:rPr lang="ru-RU" sz="1668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68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минус 45°С, циклов, </a:t>
            </a:r>
          </a:p>
          <a:p>
            <a:pPr algn="ctr"/>
            <a:r>
              <a:rPr lang="ru-RU" sz="1668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8 000 циклов</a:t>
            </a:r>
            <a:endParaRPr lang="ru-RU" sz="176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70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320604"/>
              </p:ext>
            </p:extLst>
          </p:nvPr>
        </p:nvGraphicFramePr>
        <p:xfrm>
          <a:off x="569615" y="1950291"/>
          <a:ext cx="8703865" cy="4054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21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01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6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Материал</a:t>
                      </a:r>
                    </a:p>
                  </a:txBody>
                  <a:tcPr marL="63540" marR="6354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Преимущества</a:t>
                      </a:r>
                    </a:p>
                  </a:txBody>
                  <a:tcPr marL="63540" marR="6354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2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Натуральная</a:t>
                      </a:r>
                      <a:r>
                        <a:rPr lang="ru-RU" sz="14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лицевая кожа 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540" marR="63540" marT="0" marB="0" anchor="ctr">
                    <a:solidFill>
                      <a:schemeClr val="accent5">
                        <a:lumMod val="60000"/>
                        <a:lumOff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Защита от нефти, масел,</a:t>
                      </a:r>
                      <a:r>
                        <a:rPr lang="ru-RU" sz="14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агрессивных сред  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Гигиеничность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Высокая</a:t>
                      </a:r>
                      <a:r>
                        <a:rPr lang="ru-RU" sz="14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износостойкость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Эластичность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Воздухообмен, поры и структура не нарушены</a:t>
                      </a:r>
                      <a:endParaRPr lang="ru-RU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540" marR="63540" marT="0" marB="0" anchor="ctr">
                    <a:solidFill>
                      <a:schemeClr val="accent5">
                        <a:lumMod val="60000"/>
                        <a:lumOff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043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Спилок</a:t>
                      </a:r>
                      <a:r>
                        <a:rPr lang="ru-RU" sz="14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или кожа  с тиснением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540" marR="6354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Гигиеничность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Защита от нефти, масел, агрессивных сред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Натуральный продукт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Поры и структура нарушены нанесением тиснения</a:t>
                      </a:r>
                      <a:endParaRPr lang="ru-RU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540" marR="6354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62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«Эко кожа»</a:t>
                      </a:r>
                      <a:r>
                        <a:rPr lang="ru-RU" sz="1400" kern="12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 покрытием</a:t>
                      </a:r>
                    </a:p>
                  </a:txBody>
                  <a:tcPr marL="63540" marR="6354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Искусственное покрытие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Низкий</a:t>
                      </a:r>
                      <a:r>
                        <a:rPr lang="ru-RU" sz="1400" b="1" kern="12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уровень воздухообмена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Поры</a:t>
                      </a:r>
                      <a:r>
                        <a:rPr lang="ru-RU" sz="1400" b="1" kern="12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и структура нарушены, нанесено искусственное лицо в виде пленки</a:t>
                      </a:r>
                      <a:endParaRPr lang="ru-RU" sz="1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40" marR="6354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560512" y="936414"/>
            <a:ext cx="7624752" cy="842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533" tIns="38767" rIns="77533" bIns="38767"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ПРЕИМУЩЕСТВА НАТУРАЛЬНЫХ КОЖ 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53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6" t="10425" r="33978" b="6877"/>
          <a:stretch/>
        </p:blipFill>
        <p:spPr bwMode="auto">
          <a:xfrm>
            <a:off x="3704862" y="1440343"/>
            <a:ext cx="2778676" cy="399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344488" y="2294834"/>
            <a:ext cx="2205057" cy="940754"/>
          </a:xfrm>
          <a:prstGeom prst="wedgeRoundRectCallout">
            <a:avLst>
              <a:gd name="adj1" fmla="val 174877"/>
              <a:gd name="adj2" fmla="val 135939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в лаборатории на теплоизоляцию.</a:t>
            </a:r>
          </a:p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Подтверждается климатический пояс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44489" y="1329858"/>
            <a:ext cx="3200182" cy="618039"/>
          </a:xfrm>
          <a:prstGeom prst="wedgeRoundRectCallout">
            <a:avLst>
              <a:gd name="adj1" fmla="val 93603"/>
              <a:gd name="adj2" fmla="val 32116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Манжет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регулировкой для защиты от попадания внутрь снега и пыли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7371269" y="3945194"/>
            <a:ext cx="2145239" cy="1284006"/>
          </a:xfrm>
          <a:prstGeom prst="wedgeRoundRectCallout">
            <a:avLst>
              <a:gd name="adj1" fmla="val -104211"/>
              <a:gd name="adj2" fmla="val -55552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Микрофибра с лазерной обработкой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пяточной части с антивандальным покрытием. Защита от царапин. 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418505" y="5431125"/>
            <a:ext cx="2808312" cy="616982"/>
          </a:xfrm>
          <a:prstGeom prst="wedgeRoundRectCallout">
            <a:avLst>
              <a:gd name="adj1" fmla="val 10195"/>
              <a:gd name="adj2" fmla="val -253907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Световозвращающий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элемент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повышает видимость в темное время суток</a:t>
            </a: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7380136" y="1219374"/>
            <a:ext cx="2136372" cy="839008"/>
          </a:xfrm>
          <a:prstGeom prst="wedgeRoundRectCallout">
            <a:avLst>
              <a:gd name="adj1" fmla="val -126093"/>
              <a:gd name="adj2" fmla="val 96422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Регулировка голенища  по ширине двумя ремнями из натуральной кожи</a:t>
            </a: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282905" y="4872731"/>
            <a:ext cx="2976102" cy="964584"/>
          </a:xfrm>
          <a:prstGeom prst="wedgeRoundRectCallout">
            <a:avLst>
              <a:gd name="adj1" fmla="val 101084"/>
              <a:gd name="adj2" fmla="val -17854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Подошва –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вида нитрильных резин с повышенным сопротивлением скольжению. Самоочищающийся протектор</a:t>
            </a: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344488" y="3629147"/>
            <a:ext cx="2006601" cy="987575"/>
          </a:xfrm>
          <a:prstGeom prst="wedgeRoundRectCallout">
            <a:avLst>
              <a:gd name="adj1" fmla="val 143947"/>
              <a:gd name="adj2" fmla="val 62244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Композитный носок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Дж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резиновым уплотнителем не охлаждается на морозе, лёгкий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7339872" y="2294834"/>
            <a:ext cx="2176636" cy="1325645"/>
          </a:xfrm>
          <a:prstGeom prst="wedgeRoundRectCallout">
            <a:avLst>
              <a:gd name="adj1" fmla="val -109807"/>
              <a:gd name="adj2" fmla="val 37337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Многослойный пакетный утеплитель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содержит натуральный войлок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сохраняет тепло и обеспечивает гибкость голенища.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86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301896" y="2348880"/>
            <a:ext cx="5726748" cy="24020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ПЕРЧАТКИ</a:t>
            </a: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124744"/>
            <a:ext cx="504056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8965"/>
      </p:ext>
    </p:extLst>
  </p:cSld>
  <p:clrMapOvr>
    <a:masterClrMapping/>
  </p:clrMapOvr>
  <p:transition spd="med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028" y="1397513"/>
            <a:ext cx="4664175" cy="4653136"/>
          </a:xfrm>
          <a:prstGeom prst="rect">
            <a:avLst/>
          </a:prstGeom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254826" y="3357563"/>
            <a:ext cx="2205057" cy="940754"/>
          </a:xfrm>
          <a:prstGeom prst="wedgeRoundRectCallout">
            <a:avLst>
              <a:gd name="adj1" fmla="val 76390"/>
              <a:gd name="adj2" fmla="val 49878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в лаборатории на теплоизоляцию.</a:t>
            </a:r>
          </a:p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Подтверждается климатический пояс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42969" y="4941168"/>
            <a:ext cx="2408094" cy="618039"/>
          </a:xfrm>
          <a:prstGeom prst="wedgeRoundRectCallout">
            <a:avLst>
              <a:gd name="adj1" fmla="val 67708"/>
              <a:gd name="adj2" fmla="val 10540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Съемный утеплитель:</a:t>
            </a:r>
          </a:p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просушивать</a:t>
            </a: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7380136" y="1219374"/>
            <a:ext cx="2136372" cy="839008"/>
          </a:xfrm>
          <a:prstGeom prst="wedgeRoundRectCallout">
            <a:avLst>
              <a:gd name="adj1" fmla="val -126093"/>
              <a:gd name="adj2" fmla="val 96422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ПВХ на трикотаже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7339872" y="2294834"/>
            <a:ext cx="2176636" cy="1325645"/>
          </a:xfrm>
          <a:prstGeom prst="wedgeRoundRectCallout">
            <a:avLst>
              <a:gd name="adj1" fmla="val -109807"/>
              <a:gd name="adj2" fmla="val 37337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Морозостойкое покрытие</a:t>
            </a:r>
          </a:p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Снижает сопротивление при сживании разжимании пальцев рук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1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301896" y="2348880"/>
            <a:ext cx="5726748" cy="24020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ГОЛОВНЫЕ УБОРЫ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26312"/>
            <a:ext cx="4953000" cy="537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12438"/>
      </p:ext>
    </p:extLst>
  </p:cSld>
  <p:clrMapOvr>
    <a:masterClrMapping/>
  </p:clrMapOvr>
  <p:transition spd="med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856"/>
          <a:stretch/>
        </p:blipFill>
        <p:spPr>
          <a:xfrm>
            <a:off x="223553" y="755412"/>
            <a:ext cx="5806235" cy="6102588"/>
          </a:xfrm>
          <a:prstGeom prst="rect">
            <a:avLst/>
          </a:prstGeo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6393160" y="3789040"/>
            <a:ext cx="2136372" cy="839008"/>
          </a:xfrm>
          <a:prstGeom prst="wedgeRoundRectCallout">
            <a:avLst>
              <a:gd name="adj1" fmla="val -188958"/>
              <a:gd name="adj2" fmla="val 28306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в лаборатории на теплоизоляцию.</a:t>
            </a:r>
          </a:p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Подтверждается климатический пояс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6373028" y="2554682"/>
            <a:ext cx="2176636" cy="961930"/>
          </a:xfrm>
          <a:prstGeom prst="wedgeRoundRectCallout">
            <a:avLst>
              <a:gd name="adj1" fmla="val -175447"/>
              <a:gd name="adj2" fmla="val 43085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быть, как трикотажная, так и сшитая из тканей с утолителем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 ОТ ПОНИЖЕННЫХ ТЕМПЕРАТУР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11" name="Скругленная прямоугольная выноска 10"/>
          <p:cNvSpPr/>
          <p:nvPr/>
        </p:nvSpPr>
        <p:spPr>
          <a:xfrm>
            <a:off x="484712" y="7616996"/>
            <a:ext cx="2408094" cy="618039"/>
          </a:xfrm>
          <a:prstGeom prst="wedgeRoundRectCallout">
            <a:avLst>
              <a:gd name="adj1" fmla="val 67708"/>
              <a:gd name="adj2" fmla="val 10540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Съемный утеплитель:</a:t>
            </a:r>
          </a:p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просушивать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6393160" y="944030"/>
            <a:ext cx="2136372" cy="839008"/>
          </a:xfrm>
          <a:prstGeom prst="wedgeRoundRectCallout">
            <a:avLst>
              <a:gd name="adj1" fmla="val -126093"/>
              <a:gd name="adj2" fmla="val 96422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применяется с каской, то толщина должна позволять ее эксплуатировать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6366901" y="4871504"/>
            <a:ext cx="2136372" cy="839008"/>
          </a:xfrm>
          <a:prstGeom prst="wedgeRoundRectCallout">
            <a:avLst>
              <a:gd name="adj1" fmla="val -188958"/>
              <a:gd name="adj2" fmla="val 28306"/>
              <a:gd name="adj3" fmla="val 16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09" tIns="49504" rIns="99009" bIns="49504" anchor="ctr"/>
          <a:lstStyle/>
          <a:p>
            <a:pPr>
              <a:buClr>
                <a:srgbClr val="010000"/>
              </a:buClr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стирки или химчистки</a:t>
            </a:r>
          </a:p>
        </p:txBody>
      </p:sp>
    </p:spTree>
    <p:extLst>
      <p:ext uri="{BB962C8B-B14F-4D97-AF65-F5344CB8AC3E}">
        <p14:creationId xmlns:p14="http://schemas.microsoft.com/office/powerpoint/2010/main" val="10674088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18362" y="-1529637"/>
            <a:ext cx="6858000" cy="9917276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45" y="6021288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07783" y="2577546"/>
            <a:ext cx="8879155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83" y="6138724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635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2563</TotalTime>
  <Words>1461</Words>
  <Application>Microsoft Office PowerPoint</Application>
  <PresentationFormat>Лист A4 (210x297 мм)</PresentationFormat>
  <Paragraphs>352</Paragraphs>
  <Slides>33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СПЕЦОДЕЖДА СПЕЦОБУВЬ ШАПКИ СИЗ РУК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СПЕЦОДЕЖДА </vt:lpstr>
      <vt:lpstr>КАПЮШОН</vt:lpstr>
      <vt:lpstr>ВЕТРОЗАЩИТНАЯ ПЛАНКА</vt:lpstr>
      <vt:lpstr>ВЕТРОЗАЩИТНАЯ «ЮБКА»</vt:lpstr>
      <vt:lpstr>Низ рукава</vt:lpstr>
      <vt:lpstr>НАКЛАДКИ</vt:lpstr>
      <vt:lpstr>Снегозащитные «юбки»</vt:lpstr>
      <vt:lpstr>СВЕТОВОЗВРАЩАЮЩИЕ МАТЕРИАЛЫ</vt:lpstr>
      <vt:lpstr>Презентация PowerPoint</vt:lpstr>
      <vt:lpstr>ОТДЕЛКИ </vt:lpstr>
      <vt:lpstr>СПЕЦОБУВЬ</vt:lpstr>
      <vt:lpstr>ВАРИАНТЫ КОМБИНАЦИЙ МАТЕРИАЛОВ В ПОДОШВЕ</vt:lpstr>
      <vt:lpstr>Презентация PowerPoint</vt:lpstr>
      <vt:lpstr>Презентация PowerPoint</vt:lpstr>
      <vt:lpstr>Презентация PowerPoint</vt:lpstr>
      <vt:lpstr>ПЕРЧАТКИ</vt:lpstr>
      <vt:lpstr>Презентация PowerPoint</vt:lpstr>
      <vt:lpstr>ГОЛОВНЫЕ УБОРЫ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Николаева</dc:creator>
  <cp:lastModifiedBy>Ekaterina R. Islamova</cp:lastModifiedBy>
  <cp:revision>134</cp:revision>
  <dcterms:created xsi:type="dcterms:W3CDTF">2022-10-14T12:08:28Z</dcterms:created>
  <dcterms:modified xsi:type="dcterms:W3CDTF">2024-10-28T13:56:51Z</dcterms:modified>
</cp:coreProperties>
</file>